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96" r:id="rId4"/>
    <p:sldMasterId id="2147483720" r:id="rId5"/>
    <p:sldMasterId id="2147483709" r:id="rId6"/>
  </p:sldMasterIdLst>
  <p:notesMasterIdLst>
    <p:notesMasterId r:id="rId86"/>
  </p:notesMasterIdLst>
  <p:handoutMasterIdLst>
    <p:handoutMasterId r:id="rId87"/>
  </p:handoutMasterIdLst>
  <p:sldIdLst>
    <p:sldId id="264" r:id="rId7"/>
    <p:sldId id="257" r:id="rId8"/>
    <p:sldId id="268" r:id="rId9"/>
    <p:sldId id="326" r:id="rId10"/>
    <p:sldId id="265" r:id="rId11"/>
    <p:sldId id="346" r:id="rId12"/>
    <p:sldId id="334" r:id="rId13"/>
    <p:sldId id="336" r:id="rId14"/>
    <p:sldId id="337" r:id="rId15"/>
    <p:sldId id="325" r:id="rId16"/>
    <p:sldId id="271" r:id="rId17"/>
    <p:sldId id="280" r:id="rId18"/>
    <p:sldId id="364" r:id="rId19"/>
    <p:sldId id="270" r:id="rId20"/>
    <p:sldId id="273" r:id="rId21"/>
    <p:sldId id="269" r:id="rId22"/>
    <p:sldId id="274" r:id="rId23"/>
    <p:sldId id="275" r:id="rId24"/>
    <p:sldId id="279" r:id="rId25"/>
    <p:sldId id="347" r:id="rId26"/>
    <p:sldId id="277" r:id="rId27"/>
    <p:sldId id="348" r:id="rId28"/>
    <p:sldId id="345" r:id="rId29"/>
    <p:sldId id="351" r:id="rId30"/>
    <p:sldId id="350" r:id="rId31"/>
    <p:sldId id="352" r:id="rId32"/>
    <p:sldId id="355" r:id="rId33"/>
    <p:sldId id="353" r:id="rId34"/>
    <p:sldId id="358" r:id="rId35"/>
    <p:sldId id="354" r:id="rId36"/>
    <p:sldId id="359" r:id="rId37"/>
    <p:sldId id="360" r:id="rId38"/>
    <p:sldId id="362" r:id="rId39"/>
    <p:sldId id="282" r:id="rId40"/>
    <p:sldId id="283" r:id="rId41"/>
    <p:sldId id="361" r:id="rId42"/>
    <p:sldId id="284" r:id="rId43"/>
    <p:sldId id="285" r:id="rId44"/>
    <p:sldId id="365" r:id="rId45"/>
    <p:sldId id="363" r:id="rId46"/>
    <p:sldId id="287" r:id="rId47"/>
    <p:sldId id="288" r:id="rId48"/>
    <p:sldId id="338" r:id="rId49"/>
    <p:sldId id="289" r:id="rId50"/>
    <p:sldId id="290" r:id="rId51"/>
    <p:sldId id="293" r:id="rId52"/>
    <p:sldId id="302" r:id="rId53"/>
    <p:sldId id="301" r:id="rId54"/>
    <p:sldId id="303" r:id="rId55"/>
    <p:sldId id="295" r:id="rId56"/>
    <p:sldId id="296" r:id="rId57"/>
    <p:sldId id="324" r:id="rId58"/>
    <p:sldId id="292" r:id="rId59"/>
    <p:sldId id="297" r:id="rId60"/>
    <p:sldId id="291" r:id="rId61"/>
    <p:sldId id="304" r:id="rId62"/>
    <p:sldId id="298" r:id="rId63"/>
    <p:sldId id="305" r:id="rId64"/>
    <p:sldId id="307" r:id="rId65"/>
    <p:sldId id="299" r:id="rId66"/>
    <p:sldId id="306" r:id="rId67"/>
    <p:sldId id="300" r:id="rId68"/>
    <p:sldId id="308" r:id="rId69"/>
    <p:sldId id="309" r:id="rId70"/>
    <p:sldId id="310" r:id="rId71"/>
    <p:sldId id="311" r:id="rId72"/>
    <p:sldId id="320" r:id="rId73"/>
    <p:sldId id="321" r:id="rId74"/>
    <p:sldId id="322" r:id="rId75"/>
    <p:sldId id="316" r:id="rId76"/>
    <p:sldId id="312" r:id="rId77"/>
    <p:sldId id="323" r:id="rId78"/>
    <p:sldId id="314" r:id="rId79"/>
    <p:sldId id="340" r:id="rId80"/>
    <p:sldId id="317" r:id="rId81"/>
    <p:sldId id="318" r:id="rId82"/>
    <p:sldId id="319" r:id="rId83"/>
    <p:sldId id="341" r:id="rId84"/>
    <p:sldId id="344" r:id="rId8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2780D52-11A8-664F-8409-AA2202F63280}">
          <p14:sldIdLst>
            <p14:sldId id="264"/>
            <p14:sldId id="257"/>
            <p14:sldId id="268"/>
            <p14:sldId id="326"/>
            <p14:sldId id="265"/>
            <p14:sldId id="346"/>
            <p14:sldId id="334"/>
            <p14:sldId id="336"/>
            <p14:sldId id="337"/>
            <p14:sldId id="325"/>
            <p14:sldId id="271"/>
            <p14:sldId id="280"/>
            <p14:sldId id="364"/>
            <p14:sldId id="270"/>
            <p14:sldId id="273"/>
            <p14:sldId id="269"/>
            <p14:sldId id="274"/>
            <p14:sldId id="275"/>
            <p14:sldId id="279"/>
            <p14:sldId id="347"/>
            <p14:sldId id="277"/>
            <p14:sldId id="348"/>
            <p14:sldId id="345"/>
            <p14:sldId id="351"/>
            <p14:sldId id="350"/>
            <p14:sldId id="352"/>
            <p14:sldId id="355"/>
            <p14:sldId id="353"/>
            <p14:sldId id="358"/>
            <p14:sldId id="354"/>
            <p14:sldId id="359"/>
            <p14:sldId id="360"/>
            <p14:sldId id="362"/>
            <p14:sldId id="282"/>
            <p14:sldId id="283"/>
            <p14:sldId id="361"/>
            <p14:sldId id="284"/>
            <p14:sldId id="285"/>
            <p14:sldId id="365"/>
            <p14:sldId id="363"/>
            <p14:sldId id="287"/>
          </p14:sldIdLst>
        </p14:section>
        <p14:section name="Untitled Section" id="{6519F653-754A-1044-B8DD-EE61F586D2D7}">
          <p14:sldIdLst>
            <p14:sldId id="288"/>
            <p14:sldId id="338"/>
            <p14:sldId id="289"/>
            <p14:sldId id="290"/>
            <p14:sldId id="293"/>
            <p14:sldId id="302"/>
            <p14:sldId id="301"/>
            <p14:sldId id="303"/>
            <p14:sldId id="295"/>
            <p14:sldId id="296"/>
            <p14:sldId id="324"/>
            <p14:sldId id="292"/>
            <p14:sldId id="297"/>
            <p14:sldId id="291"/>
            <p14:sldId id="304"/>
            <p14:sldId id="298"/>
            <p14:sldId id="305"/>
            <p14:sldId id="307"/>
            <p14:sldId id="299"/>
            <p14:sldId id="306"/>
            <p14:sldId id="300"/>
            <p14:sldId id="308"/>
            <p14:sldId id="309"/>
            <p14:sldId id="310"/>
            <p14:sldId id="311"/>
            <p14:sldId id="320"/>
            <p14:sldId id="321"/>
            <p14:sldId id="322"/>
            <p14:sldId id="316"/>
            <p14:sldId id="312"/>
            <p14:sldId id="323"/>
            <p14:sldId id="314"/>
            <p14:sldId id="340"/>
            <p14:sldId id="317"/>
            <p14:sldId id="318"/>
            <p14:sldId id="319"/>
            <p14:sldId id="341"/>
            <p14:sldId id="344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9861" autoAdjust="0"/>
    <p:restoredTop sz="86585"/>
  </p:normalViewPr>
  <p:slideViewPr>
    <p:cSldViewPr snapToGrid="0">
      <p:cViewPr>
        <p:scale>
          <a:sx n="90" d="100"/>
          <a:sy n="90" d="100"/>
        </p:scale>
        <p:origin x="616" y="632"/>
      </p:cViewPr>
      <p:guideLst/>
    </p:cSldViewPr>
  </p:slideViewPr>
  <p:outlineViewPr>
    <p:cViewPr>
      <p:scale>
        <a:sx n="33" d="100"/>
        <a:sy n="33" d="100"/>
      </p:scale>
      <p:origin x="0" y="-136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howGuides="1">
      <p:cViewPr varScale="1">
        <p:scale>
          <a:sx n="76" d="100"/>
          <a:sy n="76" d="100"/>
        </p:scale>
        <p:origin x="1770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50" Type="http://schemas.openxmlformats.org/officeDocument/2006/relationships/slide" Target="slides/slide44.xml"/><Relationship Id="rId51" Type="http://schemas.openxmlformats.org/officeDocument/2006/relationships/slide" Target="slides/slide45.xml"/><Relationship Id="rId52" Type="http://schemas.openxmlformats.org/officeDocument/2006/relationships/slide" Target="slides/slide46.xml"/><Relationship Id="rId53" Type="http://schemas.openxmlformats.org/officeDocument/2006/relationships/slide" Target="slides/slide47.xml"/><Relationship Id="rId54" Type="http://schemas.openxmlformats.org/officeDocument/2006/relationships/slide" Target="slides/slide48.xml"/><Relationship Id="rId55" Type="http://schemas.openxmlformats.org/officeDocument/2006/relationships/slide" Target="slides/slide49.xml"/><Relationship Id="rId56" Type="http://schemas.openxmlformats.org/officeDocument/2006/relationships/slide" Target="slides/slide50.xml"/><Relationship Id="rId57" Type="http://schemas.openxmlformats.org/officeDocument/2006/relationships/slide" Target="slides/slide51.xml"/><Relationship Id="rId58" Type="http://schemas.openxmlformats.org/officeDocument/2006/relationships/slide" Target="slides/slide52.xml"/><Relationship Id="rId59" Type="http://schemas.openxmlformats.org/officeDocument/2006/relationships/slide" Target="slides/slide53.xml"/><Relationship Id="rId70" Type="http://schemas.openxmlformats.org/officeDocument/2006/relationships/slide" Target="slides/slide64.xml"/><Relationship Id="rId71" Type="http://schemas.openxmlformats.org/officeDocument/2006/relationships/slide" Target="slides/slide65.xml"/><Relationship Id="rId72" Type="http://schemas.openxmlformats.org/officeDocument/2006/relationships/slide" Target="slides/slide66.xml"/><Relationship Id="rId73" Type="http://schemas.openxmlformats.org/officeDocument/2006/relationships/slide" Target="slides/slide67.xml"/><Relationship Id="rId74" Type="http://schemas.openxmlformats.org/officeDocument/2006/relationships/slide" Target="slides/slide68.xml"/><Relationship Id="rId75" Type="http://schemas.openxmlformats.org/officeDocument/2006/relationships/slide" Target="slides/slide69.xml"/><Relationship Id="rId76" Type="http://schemas.openxmlformats.org/officeDocument/2006/relationships/slide" Target="slides/slide70.xml"/><Relationship Id="rId77" Type="http://schemas.openxmlformats.org/officeDocument/2006/relationships/slide" Target="slides/slide71.xml"/><Relationship Id="rId78" Type="http://schemas.openxmlformats.org/officeDocument/2006/relationships/slide" Target="slides/slide72.xml"/><Relationship Id="rId79" Type="http://schemas.openxmlformats.org/officeDocument/2006/relationships/slide" Target="slides/slide73.xml"/><Relationship Id="rId90" Type="http://schemas.openxmlformats.org/officeDocument/2006/relationships/theme" Target="theme/theme1.xml"/><Relationship Id="rId91" Type="http://schemas.openxmlformats.org/officeDocument/2006/relationships/tableStyles" Target="tableStyles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Relationship Id="rId49" Type="http://schemas.openxmlformats.org/officeDocument/2006/relationships/slide" Target="slides/slide43.xml"/><Relationship Id="rId60" Type="http://schemas.openxmlformats.org/officeDocument/2006/relationships/slide" Target="slides/slide54.xml"/><Relationship Id="rId61" Type="http://schemas.openxmlformats.org/officeDocument/2006/relationships/slide" Target="slides/slide55.xml"/><Relationship Id="rId62" Type="http://schemas.openxmlformats.org/officeDocument/2006/relationships/slide" Target="slides/slide56.xml"/><Relationship Id="rId63" Type="http://schemas.openxmlformats.org/officeDocument/2006/relationships/slide" Target="slides/slide57.xml"/><Relationship Id="rId64" Type="http://schemas.openxmlformats.org/officeDocument/2006/relationships/slide" Target="slides/slide58.xml"/><Relationship Id="rId65" Type="http://schemas.openxmlformats.org/officeDocument/2006/relationships/slide" Target="slides/slide59.xml"/><Relationship Id="rId66" Type="http://schemas.openxmlformats.org/officeDocument/2006/relationships/slide" Target="slides/slide60.xml"/><Relationship Id="rId67" Type="http://schemas.openxmlformats.org/officeDocument/2006/relationships/slide" Target="slides/slide61.xml"/><Relationship Id="rId68" Type="http://schemas.openxmlformats.org/officeDocument/2006/relationships/slide" Target="slides/slide62.xml"/><Relationship Id="rId69" Type="http://schemas.openxmlformats.org/officeDocument/2006/relationships/slide" Target="slides/slide63.xml"/><Relationship Id="rId80" Type="http://schemas.openxmlformats.org/officeDocument/2006/relationships/slide" Target="slides/slide74.xml"/><Relationship Id="rId81" Type="http://schemas.openxmlformats.org/officeDocument/2006/relationships/slide" Target="slides/slide75.xml"/><Relationship Id="rId82" Type="http://schemas.openxmlformats.org/officeDocument/2006/relationships/slide" Target="slides/slide76.xml"/><Relationship Id="rId83" Type="http://schemas.openxmlformats.org/officeDocument/2006/relationships/slide" Target="slides/slide77.xml"/><Relationship Id="rId84" Type="http://schemas.openxmlformats.org/officeDocument/2006/relationships/slide" Target="slides/slide78.xml"/><Relationship Id="rId85" Type="http://schemas.openxmlformats.org/officeDocument/2006/relationships/slide" Target="slides/slide79.xml"/><Relationship Id="rId86" Type="http://schemas.openxmlformats.org/officeDocument/2006/relationships/notesMaster" Target="notesMasters/notesMaster1.xml"/><Relationship Id="rId87" Type="http://schemas.openxmlformats.org/officeDocument/2006/relationships/handoutMaster" Target="handoutMasters/handoutMaster1.xml"/><Relationship Id="rId88" Type="http://schemas.openxmlformats.org/officeDocument/2006/relationships/presProps" Target="presProps.xml"/><Relationship Id="rId89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jpg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1.png"/></Relationships>
</file>

<file path=ppt/diagrams/_rels/data3.xml.rels><?xml version="1.0" encoding="UTF-8" standalone="yes"?>
<Relationships xmlns="http://schemas.openxmlformats.org/package/2006/relationships"><Relationship Id="rId1" Type="http://schemas.openxmlformats.org/officeDocument/2006/relationships/image" Target="../media/image90.jpg"/></Relationships>
</file>

<file path=ppt/diagrams/_rels/data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27.gif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jpg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1.png"/></Relationships>
</file>

<file path=ppt/diagrams/_rels/drawing3.xml.rels><?xml version="1.0" encoding="UTF-8" standalone="yes"?>
<Relationships xmlns="http://schemas.openxmlformats.org/package/2006/relationships"><Relationship Id="rId1" Type="http://schemas.openxmlformats.org/officeDocument/2006/relationships/image" Target="../media/image90.jpg"/></Relationships>
</file>

<file path=ppt/diagrams/_rels/drawing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27.gif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542D556-57AB-F24C-ACA2-31B25022247F}" type="doc">
      <dgm:prSet loTypeId="urn:microsoft.com/office/officeart/2005/8/layout/radial2" loCatId="" qsTypeId="urn:microsoft.com/office/officeart/2005/8/quickstyle/simple4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8BE363C6-E587-2F49-BDD4-439125D60C35}">
      <dgm:prSet phldrT="[Text]" custT="1"/>
      <dgm:spPr/>
      <dgm:t>
        <a:bodyPr/>
        <a:lstStyle/>
        <a:p>
          <a:pPr algn="ctr"/>
          <a:r>
            <a:rPr lang="fa-IR" sz="2800" b="1" dirty="0" smtClean="0">
              <a:latin typeface="B Zar" charset="0"/>
              <a:ea typeface="B Zar" charset="0"/>
              <a:cs typeface="B Zar" charset="0"/>
            </a:rPr>
            <a:t>تعریف مساله</a:t>
          </a:r>
          <a:endParaRPr lang="en-US" sz="2800" b="1" dirty="0">
            <a:latin typeface="B Zar" charset="0"/>
            <a:ea typeface="B Zar" charset="0"/>
            <a:cs typeface="B Zar" charset="0"/>
          </a:endParaRPr>
        </a:p>
      </dgm:t>
    </dgm:pt>
    <dgm:pt modelId="{FCC1E151-CE81-D74F-A69F-9D5ABCDD35CC}" type="parTrans" cxnId="{7D1108BC-017B-1B43-A179-FF2AEF363D1D}">
      <dgm:prSet/>
      <dgm:spPr/>
      <dgm:t>
        <a:bodyPr/>
        <a:lstStyle/>
        <a:p>
          <a:endParaRPr lang="en-US"/>
        </a:p>
      </dgm:t>
    </dgm:pt>
    <dgm:pt modelId="{E33D2756-4D63-3447-84E8-8B96ECB83F35}" type="sibTrans" cxnId="{7D1108BC-017B-1B43-A179-FF2AEF363D1D}">
      <dgm:prSet/>
      <dgm:spPr/>
      <dgm:t>
        <a:bodyPr/>
        <a:lstStyle/>
        <a:p>
          <a:endParaRPr lang="en-US"/>
        </a:p>
      </dgm:t>
    </dgm:pt>
    <dgm:pt modelId="{7A680885-0545-AD4F-8388-EBE16D6FB4A7}">
      <dgm:prSet phldrT="[Text]" custT="1"/>
      <dgm:spPr/>
      <dgm:t>
        <a:bodyPr/>
        <a:lstStyle/>
        <a:p>
          <a:pPr algn="ctr" rtl="1"/>
          <a:r>
            <a:rPr lang="fa-IR" sz="2800" b="1" dirty="0" smtClean="0">
              <a:latin typeface="B Zar" charset="0"/>
              <a:ea typeface="B Zar" charset="0"/>
              <a:cs typeface="B Zar" charset="0"/>
            </a:rPr>
            <a:t>فریب</a:t>
          </a:r>
          <a:endParaRPr lang="en-US" sz="2800" b="1" dirty="0">
            <a:latin typeface="B Zar" charset="0"/>
            <a:ea typeface="B Zar" charset="0"/>
            <a:cs typeface="B Zar" charset="0"/>
          </a:endParaRPr>
        </a:p>
      </dgm:t>
    </dgm:pt>
    <dgm:pt modelId="{12FC07FA-54A0-F846-BD72-1A3551D93D42}" type="parTrans" cxnId="{4593F42D-4FC6-274C-933F-74B83CA36185}">
      <dgm:prSet/>
      <dgm:spPr/>
      <dgm:t>
        <a:bodyPr/>
        <a:lstStyle/>
        <a:p>
          <a:endParaRPr lang="en-US"/>
        </a:p>
      </dgm:t>
    </dgm:pt>
    <dgm:pt modelId="{5F7942AA-E652-914E-B5A2-49E082EF5792}" type="sibTrans" cxnId="{4593F42D-4FC6-274C-933F-74B83CA36185}">
      <dgm:prSet/>
      <dgm:spPr/>
      <dgm:t>
        <a:bodyPr/>
        <a:lstStyle/>
        <a:p>
          <a:endParaRPr lang="en-US"/>
        </a:p>
      </dgm:t>
    </dgm:pt>
    <dgm:pt modelId="{FC951820-AF47-4C47-94A8-015BC4F9967F}">
      <dgm:prSet phldrT="[Text]" custT="1"/>
      <dgm:spPr/>
      <dgm:t>
        <a:bodyPr/>
        <a:lstStyle/>
        <a:p>
          <a:pPr algn="ctr" rtl="1"/>
          <a:r>
            <a:rPr lang="fa-IR" sz="2800" b="1" dirty="0" smtClean="0">
              <a:latin typeface="B Zar" charset="0"/>
              <a:ea typeface="B Zar" charset="0"/>
              <a:cs typeface="B Zar" charset="0"/>
            </a:rPr>
            <a:t>هدف</a:t>
          </a:r>
          <a:endParaRPr lang="en-US" sz="2800" b="1" dirty="0">
            <a:latin typeface="B Zar" charset="0"/>
            <a:ea typeface="B Zar" charset="0"/>
            <a:cs typeface="B Zar" charset="0"/>
          </a:endParaRPr>
        </a:p>
      </dgm:t>
    </dgm:pt>
    <dgm:pt modelId="{CD627183-EFCB-A049-8B0D-26B78DC89686}" type="parTrans" cxnId="{132277B5-38A2-A64C-A02E-A8A0D523794E}">
      <dgm:prSet/>
      <dgm:spPr/>
      <dgm:t>
        <a:bodyPr/>
        <a:lstStyle/>
        <a:p>
          <a:endParaRPr lang="en-US"/>
        </a:p>
      </dgm:t>
    </dgm:pt>
    <dgm:pt modelId="{D5409B85-1498-2046-82F9-FC86CA832E2B}" type="sibTrans" cxnId="{132277B5-38A2-A64C-A02E-A8A0D523794E}">
      <dgm:prSet/>
      <dgm:spPr/>
      <dgm:t>
        <a:bodyPr/>
        <a:lstStyle/>
        <a:p>
          <a:endParaRPr lang="en-US"/>
        </a:p>
      </dgm:t>
    </dgm:pt>
    <dgm:pt modelId="{3FC15B93-7B3C-AB46-96F3-AC0D1F42DDB5}" type="pres">
      <dgm:prSet presAssocID="{0542D556-57AB-F24C-ACA2-31B25022247F}" presName="composite" presStyleCnt="0">
        <dgm:presLayoutVars>
          <dgm:chMax val="5"/>
          <dgm:dir val="rev"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A2D4BA1-3812-804D-92F1-FEC9D3CD4748}" type="pres">
      <dgm:prSet presAssocID="{0542D556-57AB-F24C-ACA2-31B25022247F}" presName="cycle" presStyleCnt="0"/>
      <dgm:spPr/>
    </dgm:pt>
    <dgm:pt modelId="{471C1ED4-2743-1E40-89AA-C332692FCCA1}" type="pres">
      <dgm:prSet presAssocID="{0542D556-57AB-F24C-ACA2-31B25022247F}" presName="centerShape" presStyleCnt="0"/>
      <dgm:spPr/>
    </dgm:pt>
    <dgm:pt modelId="{79255C76-47A5-B04C-9AF5-4FC6D6A06595}" type="pres">
      <dgm:prSet presAssocID="{0542D556-57AB-F24C-ACA2-31B25022247F}" presName="connSite" presStyleLbl="node1" presStyleIdx="0" presStyleCnt="4"/>
      <dgm:spPr/>
    </dgm:pt>
    <dgm:pt modelId="{4925F437-AD5A-084F-A11F-7BDE5927CC70}" type="pres">
      <dgm:prSet presAssocID="{0542D556-57AB-F24C-ACA2-31B25022247F}" presName="visible" presStyleLbl="node1" presStyleIdx="0" presStyleCnt="4" custScaleY="98937" custLinFactNeighborX="-1410" custLinFactNeighborY="688"/>
      <dgm:spPr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770" r="-3770"/>
          </a:stretch>
        </a:blipFill>
      </dgm:spPr>
      <dgm:t>
        <a:bodyPr/>
        <a:lstStyle/>
        <a:p>
          <a:endParaRPr lang="en-US"/>
        </a:p>
      </dgm:t>
    </dgm:pt>
    <dgm:pt modelId="{C5EE9841-D819-B94C-AA97-2B98E4F1AF4D}" type="pres">
      <dgm:prSet presAssocID="{12FC07FA-54A0-F846-BD72-1A3551D93D42}" presName="Name25" presStyleLbl="parChTrans1D1" presStyleIdx="0" presStyleCnt="3"/>
      <dgm:spPr/>
      <dgm:t>
        <a:bodyPr/>
        <a:lstStyle/>
        <a:p>
          <a:endParaRPr lang="en-US"/>
        </a:p>
      </dgm:t>
    </dgm:pt>
    <dgm:pt modelId="{270EECFA-3577-E447-99B5-1873E26772B6}" type="pres">
      <dgm:prSet presAssocID="{7A680885-0545-AD4F-8388-EBE16D6FB4A7}" presName="node" presStyleCnt="0"/>
      <dgm:spPr/>
    </dgm:pt>
    <dgm:pt modelId="{6A20EC48-B4E3-9F4F-A250-8005C0D35379}" type="pres">
      <dgm:prSet presAssocID="{7A680885-0545-AD4F-8388-EBE16D6FB4A7}" presName="parentNode" presStyleLbl="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2244B65-F30C-F945-87E7-5AEA64CED220}" type="pres">
      <dgm:prSet presAssocID="{7A680885-0545-AD4F-8388-EBE16D6FB4A7}" presName="childNode" presStyleLbl="revTx" presStyleIdx="0" presStyleCnt="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054153D-42E1-244D-93AA-0133B3245CBB}" type="pres">
      <dgm:prSet presAssocID="{FCC1E151-CE81-D74F-A69F-9D5ABCDD35CC}" presName="Name25" presStyleLbl="parChTrans1D1" presStyleIdx="1" presStyleCnt="3"/>
      <dgm:spPr/>
      <dgm:t>
        <a:bodyPr/>
        <a:lstStyle/>
        <a:p>
          <a:endParaRPr lang="en-US"/>
        </a:p>
      </dgm:t>
    </dgm:pt>
    <dgm:pt modelId="{BE339384-3AB8-B749-A094-0AC1D8F9DD2C}" type="pres">
      <dgm:prSet presAssocID="{8BE363C6-E587-2F49-BDD4-439125D60C35}" presName="node" presStyleCnt="0"/>
      <dgm:spPr/>
    </dgm:pt>
    <dgm:pt modelId="{60C765AE-33AE-5140-8B94-E349AC1B2327}" type="pres">
      <dgm:prSet presAssocID="{8BE363C6-E587-2F49-BDD4-439125D60C35}" presName="parentNode" presStyleLbl="node1" presStyleIdx="2" presStyleCnt="4" custScaleX="96018" custScaleY="99271" custLinFactNeighborX="-71633" custLinFactNeighborY="-236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D745ACF-E749-3E41-BB29-2288112D029B}" type="pres">
      <dgm:prSet presAssocID="{8BE363C6-E587-2F49-BDD4-439125D60C35}" presName="childNode" presStyleLbl="revTx" presStyleIdx="0" presStyleCnt="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7AE9B6B-0B90-154D-B09E-366999572C5F}" type="pres">
      <dgm:prSet presAssocID="{CD627183-EFCB-A049-8B0D-26B78DC89686}" presName="Name25" presStyleLbl="parChTrans1D1" presStyleIdx="2" presStyleCnt="3"/>
      <dgm:spPr/>
      <dgm:t>
        <a:bodyPr/>
        <a:lstStyle/>
        <a:p>
          <a:endParaRPr lang="en-US"/>
        </a:p>
      </dgm:t>
    </dgm:pt>
    <dgm:pt modelId="{1930C139-B69D-A142-8063-A0EDB65367AE}" type="pres">
      <dgm:prSet presAssocID="{FC951820-AF47-4C47-94A8-015BC4F9967F}" presName="node" presStyleCnt="0"/>
      <dgm:spPr/>
    </dgm:pt>
    <dgm:pt modelId="{C03FFE51-D597-594A-ADF6-BFA55C163666}" type="pres">
      <dgm:prSet presAssocID="{FC951820-AF47-4C47-94A8-015BC4F9967F}" presName="parentNode" presStyleLbl="node1" presStyleIdx="3" presStyleCnt="4" custLinFactNeighborX="-29908" custLinFactNeighborY="-1763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7506131-67B8-694A-BCBB-11029FD19A61}" type="pres">
      <dgm:prSet presAssocID="{FC951820-AF47-4C47-94A8-015BC4F9967F}" presName="childNode" presStyleLbl="revTx" presStyleIdx="0" presStyleCnt="0">
        <dgm:presLayoutVars>
          <dgm:bulletEnabled val="1"/>
        </dgm:presLayoutVars>
      </dgm:prSet>
      <dgm:spPr/>
    </dgm:pt>
  </dgm:ptLst>
  <dgm:cxnLst>
    <dgm:cxn modelId="{5D2184BD-E414-3844-9D53-0AF0205636F7}" type="presOf" srcId="{FCC1E151-CE81-D74F-A69F-9D5ABCDD35CC}" destId="{8054153D-42E1-244D-93AA-0133B3245CBB}" srcOrd="0" destOrd="0" presId="urn:microsoft.com/office/officeart/2005/8/layout/radial2"/>
    <dgm:cxn modelId="{B9A46E63-F5AC-1E46-B541-8D3531FF0E32}" type="presOf" srcId="{FC951820-AF47-4C47-94A8-015BC4F9967F}" destId="{C03FFE51-D597-594A-ADF6-BFA55C163666}" srcOrd="0" destOrd="0" presId="urn:microsoft.com/office/officeart/2005/8/layout/radial2"/>
    <dgm:cxn modelId="{4C3A9B0B-CCB0-B146-9017-0224FAB76B07}" type="presOf" srcId="{0542D556-57AB-F24C-ACA2-31B25022247F}" destId="{3FC15B93-7B3C-AB46-96F3-AC0D1F42DDB5}" srcOrd="0" destOrd="0" presId="urn:microsoft.com/office/officeart/2005/8/layout/radial2"/>
    <dgm:cxn modelId="{132277B5-38A2-A64C-A02E-A8A0D523794E}" srcId="{0542D556-57AB-F24C-ACA2-31B25022247F}" destId="{FC951820-AF47-4C47-94A8-015BC4F9967F}" srcOrd="2" destOrd="0" parTransId="{CD627183-EFCB-A049-8B0D-26B78DC89686}" sibTransId="{D5409B85-1498-2046-82F9-FC86CA832E2B}"/>
    <dgm:cxn modelId="{7D1108BC-017B-1B43-A179-FF2AEF363D1D}" srcId="{0542D556-57AB-F24C-ACA2-31B25022247F}" destId="{8BE363C6-E587-2F49-BDD4-439125D60C35}" srcOrd="1" destOrd="0" parTransId="{FCC1E151-CE81-D74F-A69F-9D5ABCDD35CC}" sibTransId="{E33D2756-4D63-3447-84E8-8B96ECB83F35}"/>
    <dgm:cxn modelId="{4593F42D-4FC6-274C-933F-74B83CA36185}" srcId="{0542D556-57AB-F24C-ACA2-31B25022247F}" destId="{7A680885-0545-AD4F-8388-EBE16D6FB4A7}" srcOrd="0" destOrd="0" parTransId="{12FC07FA-54A0-F846-BD72-1A3551D93D42}" sibTransId="{5F7942AA-E652-914E-B5A2-49E082EF5792}"/>
    <dgm:cxn modelId="{43448B33-D43D-B249-87DF-401DF4AE3CEF}" type="presOf" srcId="{12FC07FA-54A0-F846-BD72-1A3551D93D42}" destId="{C5EE9841-D819-B94C-AA97-2B98E4F1AF4D}" srcOrd="0" destOrd="0" presId="urn:microsoft.com/office/officeart/2005/8/layout/radial2"/>
    <dgm:cxn modelId="{775D5C11-96F6-2E42-B2C9-A10E865803F1}" type="presOf" srcId="{7A680885-0545-AD4F-8388-EBE16D6FB4A7}" destId="{6A20EC48-B4E3-9F4F-A250-8005C0D35379}" srcOrd="0" destOrd="0" presId="urn:microsoft.com/office/officeart/2005/8/layout/radial2"/>
    <dgm:cxn modelId="{6EBDD91C-90CF-9D4B-98F2-07B383F4FCDB}" type="presOf" srcId="{CD627183-EFCB-A049-8B0D-26B78DC89686}" destId="{17AE9B6B-0B90-154D-B09E-366999572C5F}" srcOrd="0" destOrd="0" presId="urn:microsoft.com/office/officeart/2005/8/layout/radial2"/>
    <dgm:cxn modelId="{287C8B62-DCC6-5D4C-8D9F-F13FE8A8AD72}" type="presOf" srcId="{8BE363C6-E587-2F49-BDD4-439125D60C35}" destId="{60C765AE-33AE-5140-8B94-E349AC1B2327}" srcOrd="0" destOrd="0" presId="urn:microsoft.com/office/officeart/2005/8/layout/radial2"/>
    <dgm:cxn modelId="{5C85B4AA-856D-6940-AEF1-F651DB40B6CA}" type="presParOf" srcId="{3FC15B93-7B3C-AB46-96F3-AC0D1F42DDB5}" destId="{7A2D4BA1-3812-804D-92F1-FEC9D3CD4748}" srcOrd="0" destOrd="0" presId="urn:microsoft.com/office/officeart/2005/8/layout/radial2"/>
    <dgm:cxn modelId="{4ACDE59E-1796-B244-9E46-8B718B7F2A11}" type="presParOf" srcId="{7A2D4BA1-3812-804D-92F1-FEC9D3CD4748}" destId="{471C1ED4-2743-1E40-89AA-C332692FCCA1}" srcOrd="0" destOrd="0" presId="urn:microsoft.com/office/officeart/2005/8/layout/radial2"/>
    <dgm:cxn modelId="{3140E69E-3D06-0446-9104-98E445F36A06}" type="presParOf" srcId="{471C1ED4-2743-1E40-89AA-C332692FCCA1}" destId="{79255C76-47A5-B04C-9AF5-4FC6D6A06595}" srcOrd="0" destOrd="0" presId="urn:microsoft.com/office/officeart/2005/8/layout/radial2"/>
    <dgm:cxn modelId="{E93D6AD3-507A-DD46-A218-5C05923675CC}" type="presParOf" srcId="{471C1ED4-2743-1E40-89AA-C332692FCCA1}" destId="{4925F437-AD5A-084F-A11F-7BDE5927CC70}" srcOrd="1" destOrd="0" presId="urn:microsoft.com/office/officeart/2005/8/layout/radial2"/>
    <dgm:cxn modelId="{8B2F83AA-E438-CF45-AC9E-464EEA951D34}" type="presParOf" srcId="{7A2D4BA1-3812-804D-92F1-FEC9D3CD4748}" destId="{C5EE9841-D819-B94C-AA97-2B98E4F1AF4D}" srcOrd="1" destOrd="0" presId="urn:microsoft.com/office/officeart/2005/8/layout/radial2"/>
    <dgm:cxn modelId="{480DCF64-3BF4-734A-BC29-B7D17DB4D050}" type="presParOf" srcId="{7A2D4BA1-3812-804D-92F1-FEC9D3CD4748}" destId="{270EECFA-3577-E447-99B5-1873E26772B6}" srcOrd="2" destOrd="0" presId="urn:microsoft.com/office/officeart/2005/8/layout/radial2"/>
    <dgm:cxn modelId="{3772415B-BF12-6A46-968B-13AB7780B3C1}" type="presParOf" srcId="{270EECFA-3577-E447-99B5-1873E26772B6}" destId="{6A20EC48-B4E3-9F4F-A250-8005C0D35379}" srcOrd="0" destOrd="0" presId="urn:microsoft.com/office/officeart/2005/8/layout/radial2"/>
    <dgm:cxn modelId="{4B2DB0A6-22F6-9D49-A2AE-A188F05808F6}" type="presParOf" srcId="{270EECFA-3577-E447-99B5-1873E26772B6}" destId="{C2244B65-F30C-F945-87E7-5AEA64CED220}" srcOrd="1" destOrd="0" presId="urn:microsoft.com/office/officeart/2005/8/layout/radial2"/>
    <dgm:cxn modelId="{AF892018-4C39-CF4E-89DB-CE1FF4F32812}" type="presParOf" srcId="{7A2D4BA1-3812-804D-92F1-FEC9D3CD4748}" destId="{8054153D-42E1-244D-93AA-0133B3245CBB}" srcOrd="3" destOrd="0" presId="urn:microsoft.com/office/officeart/2005/8/layout/radial2"/>
    <dgm:cxn modelId="{EF8CE01F-A556-1846-9518-4A40813880FB}" type="presParOf" srcId="{7A2D4BA1-3812-804D-92F1-FEC9D3CD4748}" destId="{BE339384-3AB8-B749-A094-0AC1D8F9DD2C}" srcOrd="4" destOrd="0" presId="urn:microsoft.com/office/officeart/2005/8/layout/radial2"/>
    <dgm:cxn modelId="{664E24C6-5590-824C-AD8B-2CD519A227CC}" type="presParOf" srcId="{BE339384-3AB8-B749-A094-0AC1D8F9DD2C}" destId="{60C765AE-33AE-5140-8B94-E349AC1B2327}" srcOrd="0" destOrd="0" presId="urn:microsoft.com/office/officeart/2005/8/layout/radial2"/>
    <dgm:cxn modelId="{16CB90A1-1F97-DD4B-A4FE-1D0F3CDCD4F3}" type="presParOf" srcId="{BE339384-3AB8-B749-A094-0AC1D8F9DD2C}" destId="{CD745ACF-E749-3E41-BB29-2288112D029B}" srcOrd="1" destOrd="0" presId="urn:microsoft.com/office/officeart/2005/8/layout/radial2"/>
    <dgm:cxn modelId="{9471F4B6-F72E-DA48-BDB0-2BDB34BF9E57}" type="presParOf" srcId="{7A2D4BA1-3812-804D-92F1-FEC9D3CD4748}" destId="{17AE9B6B-0B90-154D-B09E-366999572C5F}" srcOrd="5" destOrd="0" presId="urn:microsoft.com/office/officeart/2005/8/layout/radial2"/>
    <dgm:cxn modelId="{07E00C47-DA4D-FF48-8A13-E640E9C829DE}" type="presParOf" srcId="{7A2D4BA1-3812-804D-92F1-FEC9D3CD4748}" destId="{1930C139-B69D-A142-8063-A0EDB65367AE}" srcOrd="6" destOrd="0" presId="urn:microsoft.com/office/officeart/2005/8/layout/radial2"/>
    <dgm:cxn modelId="{6FEDA1A9-E9F4-8843-992C-1C6F2385C65D}" type="presParOf" srcId="{1930C139-B69D-A142-8063-A0EDB65367AE}" destId="{C03FFE51-D597-594A-ADF6-BFA55C163666}" srcOrd="0" destOrd="0" presId="urn:microsoft.com/office/officeart/2005/8/layout/radial2"/>
    <dgm:cxn modelId="{15BBC36A-8672-3E44-943A-5646AE495137}" type="presParOf" srcId="{1930C139-B69D-A142-8063-A0EDB65367AE}" destId="{87506131-67B8-694A-BCBB-11029FD19A61}" srcOrd="1" destOrd="0" presId="urn:microsoft.com/office/officeart/2005/8/layout/radial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542D556-57AB-F24C-ACA2-31B25022247F}" type="doc">
      <dgm:prSet loTypeId="urn:microsoft.com/office/officeart/2005/8/layout/radial2" loCatId="" qsTypeId="urn:microsoft.com/office/officeart/2005/8/quickstyle/simple4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8BE363C6-E587-2F49-BDD4-439125D60C35}">
      <dgm:prSet phldrT="[Text]" custT="1"/>
      <dgm:spPr/>
      <dgm:t>
        <a:bodyPr/>
        <a:lstStyle/>
        <a:p>
          <a:pPr algn="ctr"/>
          <a:r>
            <a:rPr lang="fa-IR" sz="2000" b="1" dirty="0" smtClean="0">
              <a:latin typeface="B Zar" charset="0"/>
              <a:ea typeface="B Zar" charset="0"/>
              <a:cs typeface="B Zar" charset="0"/>
            </a:rPr>
            <a:t>بازی</a:t>
          </a:r>
          <a:r>
            <a:rPr lang="fa-IR" sz="2000" b="1" baseline="0" dirty="0" smtClean="0">
              <a:latin typeface="B Zar" charset="0"/>
              <a:ea typeface="B Zar" charset="0"/>
              <a:cs typeface="B Zar" charset="0"/>
            </a:rPr>
            <a:t> سیگنالینگ</a:t>
          </a:r>
          <a:endParaRPr lang="en-US" sz="2000" b="1" dirty="0">
            <a:latin typeface="B Zar" charset="0"/>
            <a:ea typeface="B Zar" charset="0"/>
            <a:cs typeface="B Zar" charset="0"/>
          </a:endParaRPr>
        </a:p>
      </dgm:t>
    </dgm:pt>
    <dgm:pt modelId="{FCC1E151-CE81-D74F-A69F-9D5ABCDD35CC}" type="parTrans" cxnId="{7D1108BC-017B-1B43-A179-FF2AEF363D1D}">
      <dgm:prSet/>
      <dgm:spPr/>
      <dgm:t>
        <a:bodyPr/>
        <a:lstStyle/>
        <a:p>
          <a:endParaRPr lang="en-US"/>
        </a:p>
      </dgm:t>
    </dgm:pt>
    <dgm:pt modelId="{E33D2756-4D63-3447-84E8-8B96ECB83F35}" type="sibTrans" cxnId="{7D1108BC-017B-1B43-A179-FF2AEF363D1D}">
      <dgm:prSet/>
      <dgm:spPr/>
      <dgm:t>
        <a:bodyPr/>
        <a:lstStyle/>
        <a:p>
          <a:endParaRPr lang="en-US"/>
        </a:p>
      </dgm:t>
    </dgm:pt>
    <dgm:pt modelId="{DAD4FD52-55B5-D642-BD91-9370D74E1DF2}">
      <dgm:prSet phldrT="[Text]" custT="1"/>
      <dgm:spPr/>
      <dgm:t>
        <a:bodyPr/>
        <a:lstStyle/>
        <a:p>
          <a:pPr marL="228600" algn="r" rtl="1"/>
          <a:r>
            <a:rPr lang="fa-IR" sz="2000" b="1" dirty="0" smtClean="0">
              <a:latin typeface="B Zar" charset="0"/>
              <a:ea typeface="B Zar" charset="0"/>
              <a:cs typeface="B Zar" charset="0"/>
            </a:rPr>
            <a:t>مقدمه</a:t>
          </a:r>
          <a:endParaRPr lang="en-US" sz="2000" b="1" dirty="0">
            <a:latin typeface="B Zar" charset="0"/>
            <a:ea typeface="B Zar" charset="0"/>
            <a:cs typeface="B Zar" charset="0"/>
          </a:endParaRPr>
        </a:p>
      </dgm:t>
    </dgm:pt>
    <dgm:pt modelId="{063A38E3-A394-624E-B5E7-2542EF986759}" type="parTrans" cxnId="{D013F47F-7E55-954A-AF2A-910EE38EB34A}">
      <dgm:prSet/>
      <dgm:spPr/>
      <dgm:t>
        <a:bodyPr/>
        <a:lstStyle/>
        <a:p>
          <a:endParaRPr lang="en-US"/>
        </a:p>
      </dgm:t>
    </dgm:pt>
    <dgm:pt modelId="{5F2F92F3-45B9-8448-8D42-1BB8712FEC19}" type="sibTrans" cxnId="{D013F47F-7E55-954A-AF2A-910EE38EB34A}">
      <dgm:prSet/>
      <dgm:spPr/>
      <dgm:t>
        <a:bodyPr/>
        <a:lstStyle/>
        <a:p>
          <a:endParaRPr lang="en-US"/>
        </a:p>
      </dgm:t>
    </dgm:pt>
    <dgm:pt modelId="{CC96C910-690C-844F-B6D0-CC96D5883EA3}">
      <dgm:prSet phldrT="[Text]" custT="1"/>
      <dgm:spPr/>
      <dgm:t>
        <a:bodyPr/>
        <a:lstStyle/>
        <a:p>
          <a:pPr marL="320040" algn="r" rtl="1"/>
          <a:r>
            <a:rPr lang="fa-IR" sz="2000" b="1" dirty="0" smtClean="0">
              <a:latin typeface="B Zar" charset="0"/>
              <a:ea typeface="B Zar" charset="0"/>
              <a:cs typeface="B Zar" charset="0"/>
            </a:rPr>
            <a:t>الگوریتم یافتن</a:t>
          </a:r>
          <a:r>
            <a:rPr lang="fa-IR" sz="2000" b="1" baseline="0" dirty="0" smtClean="0">
              <a:latin typeface="B Zar" charset="0"/>
              <a:ea typeface="B Zar" charset="0"/>
              <a:cs typeface="B Zar" charset="0"/>
            </a:rPr>
            <a:t> </a:t>
          </a:r>
          <a:r>
            <a:rPr lang="fa-IR" sz="2000" b="1" dirty="0" smtClean="0">
              <a:latin typeface="B Zar" charset="0"/>
              <a:ea typeface="B Zar" charset="0"/>
              <a:cs typeface="B Zar" charset="0"/>
            </a:rPr>
            <a:t>استراتژی</a:t>
          </a:r>
          <a:r>
            <a:rPr lang="fa-IR" sz="2000" b="1" baseline="0" dirty="0" smtClean="0">
              <a:latin typeface="B Zar" charset="0"/>
              <a:ea typeface="B Zar" charset="0"/>
              <a:cs typeface="B Zar" charset="0"/>
            </a:rPr>
            <a:t> بهینه</a:t>
          </a:r>
          <a:endParaRPr lang="en-US" sz="2000" b="1" dirty="0">
            <a:latin typeface="B Zar" charset="0"/>
            <a:ea typeface="B Zar" charset="0"/>
            <a:cs typeface="B Zar" charset="0"/>
          </a:endParaRPr>
        </a:p>
      </dgm:t>
    </dgm:pt>
    <dgm:pt modelId="{AABD66CF-58AE-4747-B9F6-44622DB774D5}" type="parTrans" cxnId="{4557AA65-A2DC-6B4B-9B15-5C4E27A873E7}">
      <dgm:prSet/>
      <dgm:spPr/>
      <dgm:t>
        <a:bodyPr/>
        <a:lstStyle/>
        <a:p>
          <a:endParaRPr lang="en-US"/>
        </a:p>
      </dgm:t>
    </dgm:pt>
    <dgm:pt modelId="{5F970B6C-4895-F849-B983-BEEDC9C61735}" type="sibTrans" cxnId="{4557AA65-A2DC-6B4B-9B15-5C4E27A873E7}">
      <dgm:prSet/>
      <dgm:spPr/>
      <dgm:t>
        <a:bodyPr/>
        <a:lstStyle/>
        <a:p>
          <a:pPr rtl="1"/>
          <a:endParaRPr lang="en-US"/>
        </a:p>
      </dgm:t>
    </dgm:pt>
    <dgm:pt modelId="{7A680885-0545-AD4F-8388-EBE16D6FB4A7}">
      <dgm:prSet phldrT="[Text]"/>
      <dgm:spPr/>
      <dgm:t>
        <a:bodyPr/>
        <a:lstStyle/>
        <a:p>
          <a:pPr algn="ctr" rtl="1"/>
          <a:r>
            <a:rPr lang="fa-IR" dirty="0" smtClean="0">
              <a:latin typeface="B Zar" charset="0"/>
              <a:ea typeface="B Zar" charset="0"/>
              <a:cs typeface="B Zar" charset="0"/>
            </a:rPr>
            <a:t>چارچوب فریب </a:t>
          </a:r>
          <a:endParaRPr lang="en-US" dirty="0">
            <a:latin typeface="B Zar" charset="0"/>
            <a:ea typeface="B Zar" charset="0"/>
            <a:cs typeface="B Zar" charset="0"/>
          </a:endParaRPr>
        </a:p>
      </dgm:t>
    </dgm:pt>
    <dgm:pt modelId="{12FC07FA-54A0-F846-BD72-1A3551D93D42}" type="parTrans" cxnId="{4593F42D-4FC6-274C-933F-74B83CA36185}">
      <dgm:prSet/>
      <dgm:spPr/>
      <dgm:t>
        <a:bodyPr/>
        <a:lstStyle/>
        <a:p>
          <a:endParaRPr lang="en-US"/>
        </a:p>
      </dgm:t>
    </dgm:pt>
    <dgm:pt modelId="{5F7942AA-E652-914E-B5A2-49E082EF5792}" type="sibTrans" cxnId="{4593F42D-4FC6-274C-933F-74B83CA36185}">
      <dgm:prSet/>
      <dgm:spPr/>
      <dgm:t>
        <a:bodyPr/>
        <a:lstStyle/>
        <a:p>
          <a:endParaRPr lang="en-US"/>
        </a:p>
      </dgm:t>
    </dgm:pt>
    <dgm:pt modelId="{536F30F2-A60B-CF4C-B5E0-8058183EC37F}">
      <dgm:prSet phldrT="[Text]" custT="1"/>
      <dgm:spPr/>
      <dgm:t>
        <a:bodyPr/>
        <a:lstStyle/>
        <a:p>
          <a:pPr marL="228600" algn="r" rtl="1"/>
          <a:r>
            <a:rPr lang="fa-IR" sz="2000" b="1" dirty="0" smtClean="0">
              <a:latin typeface="B Zar" charset="0"/>
              <a:ea typeface="B Zar" charset="0"/>
              <a:cs typeface="B Zar" charset="0"/>
            </a:rPr>
            <a:t>بازی فریب</a:t>
          </a:r>
          <a:endParaRPr lang="en-US" sz="2000" b="1" dirty="0">
            <a:latin typeface="B Zar" charset="0"/>
            <a:ea typeface="B Zar" charset="0"/>
            <a:cs typeface="B Zar" charset="0"/>
          </a:endParaRPr>
        </a:p>
      </dgm:t>
    </dgm:pt>
    <dgm:pt modelId="{3ECB3276-D32A-964F-9FF7-5CB0635437A8}" type="parTrans" cxnId="{C1A57DBB-92A9-CC45-B8A0-83BFEE8A0038}">
      <dgm:prSet/>
      <dgm:spPr/>
      <dgm:t>
        <a:bodyPr/>
        <a:lstStyle/>
        <a:p>
          <a:endParaRPr lang="en-US"/>
        </a:p>
      </dgm:t>
    </dgm:pt>
    <dgm:pt modelId="{6884EC4E-7BA5-034A-B49D-6D55E6405D31}" type="sibTrans" cxnId="{C1A57DBB-92A9-CC45-B8A0-83BFEE8A0038}">
      <dgm:prSet/>
      <dgm:spPr/>
      <dgm:t>
        <a:bodyPr/>
        <a:lstStyle/>
        <a:p>
          <a:endParaRPr lang="en-US"/>
        </a:p>
      </dgm:t>
    </dgm:pt>
    <dgm:pt modelId="{B412619D-D54B-3C43-A9D8-76ED00A1F37A}">
      <dgm:prSet phldrT="[Text]" custT="1"/>
      <dgm:spPr/>
      <dgm:t>
        <a:bodyPr/>
        <a:lstStyle/>
        <a:p>
          <a:pPr marL="320040" algn="r" rtl="1"/>
          <a:r>
            <a:rPr lang="fa-IR" sz="2000" b="1" dirty="0" smtClean="0">
              <a:latin typeface="B Zar" charset="0"/>
              <a:ea typeface="B Zar" charset="0"/>
              <a:cs typeface="B Zar" charset="0"/>
            </a:rPr>
            <a:t>سناریو فریب ۱</a:t>
          </a:r>
          <a:endParaRPr lang="en-US" sz="2000" b="1" dirty="0">
            <a:latin typeface="B Zar" charset="0"/>
            <a:ea typeface="B Zar" charset="0"/>
            <a:cs typeface="B Zar" charset="0"/>
          </a:endParaRPr>
        </a:p>
      </dgm:t>
    </dgm:pt>
    <dgm:pt modelId="{9FDF412C-9572-EE45-AA82-B469CC768869}" type="parTrans" cxnId="{54A5B73C-F368-5842-8C09-CFDDAA960403}">
      <dgm:prSet/>
      <dgm:spPr/>
      <dgm:t>
        <a:bodyPr/>
        <a:lstStyle/>
        <a:p>
          <a:endParaRPr lang="en-US"/>
        </a:p>
      </dgm:t>
    </dgm:pt>
    <dgm:pt modelId="{13BDB3F2-F69C-E649-8266-8D8DCC005048}" type="sibTrans" cxnId="{54A5B73C-F368-5842-8C09-CFDDAA960403}">
      <dgm:prSet/>
      <dgm:spPr/>
      <dgm:t>
        <a:bodyPr/>
        <a:lstStyle/>
        <a:p>
          <a:endParaRPr lang="en-US"/>
        </a:p>
      </dgm:t>
    </dgm:pt>
    <dgm:pt modelId="{E2EC021D-0267-CD44-AE6C-A7141A139871}">
      <dgm:prSet phldrT="[Text]" custT="1"/>
      <dgm:spPr/>
      <dgm:t>
        <a:bodyPr/>
        <a:lstStyle/>
        <a:p>
          <a:pPr marL="228600" algn="r" rtl="1"/>
          <a:r>
            <a:rPr lang="fa-IR" sz="2000" b="1" dirty="0" smtClean="0">
              <a:latin typeface="B Zar" charset="0"/>
              <a:ea typeface="B Zar" charset="0"/>
              <a:cs typeface="B Zar" charset="0"/>
            </a:rPr>
            <a:t>سناریو فریب ۲</a:t>
          </a:r>
          <a:endParaRPr lang="en-US" sz="2000" b="1" dirty="0">
            <a:latin typeface="B Zar" charset="0"/>
            <a:ea typeface="B Zar" charset="0"/>
            <a:cs typeface="B Zar" charset="0"/>
          </a:endParaRPr>
        </a:p>
      </dgm:t>
    </dgm:pt>
    <dgm:pt modelId="{EE5DD01F-C0FC-6242-B390-2097B59E0898}" type="parTrans" cxnId="{8462FB66-6E81-EB42-96FC-550674E2809F}">
      <dgm:prSet/>
      <dgm:spPr/>
      <dgm:t>
        <a:bodyPr/>
        <a:lstStyle/>
        <a:p>
          <a:endParaRPr lang="en-US"/>
        </a:p>
      </dgm:t>
    </dgm:pt>
    <dgm:pt modelId="{6E83DBF4-0A18-984D-B52F-5B3D2168A6BF}" type="sibTrans" cxnId="{8462FB66-6E81-EB42-96FC-550674E2809F}">
      <dgm:prSet/>
      <dgm:spPr/>
      <dgm:t>
        <a:bodyPr/>
        <a:lstStyle/>
        <a:p>
          <a:endParaRPr lang="en-US"/>
        </a:p>
      </dgm:t>
    </dgm:pt>
    <dgm:pt modelId="{3FC15B93-7B3C-AB46-96F3-AC0D1F42DDB5}" type="pres">
      <dgm:prSet presAssocID="{0542D556-57AB-F24C-ACA2-31B25022247F}" presName="composite" presStyleCnt="0">
        <dgm:presLayoutVars>
          <dgm:chMax val="5"/>
          <dgm:dir val="rev"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A2D4BA1-3812-804D-92F1-FEC9D3CD4748}" type="pres">
      <dgm:prSet presAssocID="{0542D556-57AB-F24C-ACA2-31B25022247F}" presName="cycle" presStyleCnt="0"/>
      <dgm:spPr/>
    </dgm:pt>
    <dgm:pt modelId="{471C1ED4-2743-1E40-89AA-C332692FCCA1}" type="pres">
      <dgm:prSet presAssocID="{0542D556-57AB-F24C-ACA2-31B25022247F}" presName="centerShape" presStyleCnt="0"/>
      <dgm:spPr/>
    </dgm:pt>
    <dgm:pt modelId="{79255C76-47A5-B04C-9AF5-4FC6D6A06595}" type="pres">
      <dgm:prSet presAssocID="{0542D556-57AB-F24C-ACA2-31B25022247F}" presName="connSite" presStyleLbl="node1" presStyleIdx="0" presStyleCnt="3"/>
      <dgm:spPr/>
    </dgm:pt>
    <dgm:pt modelId="{4925F437-AD5A-084F-A11F-7BDE5927CC70}" type="pres">
      <dgm:prSet presAssocID="{0542D556-57AB-F24C-ACA2-31B25022247F}" presName="visible" presStyleLbl="node1" presStyleIdx="0" presStyleCnt="3" custLinFactNeighborY="-1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8000" r="-18000"/>
          </a:stretch>
        </a:blipFill>
      </dgm:spPr>
      <dgm:t>
        <a:bodyPr/>
        <a:lstStyle/>
        <a:p>
          <a:endParaRPr lang="en-US"/>
        </a:p>
      </dgm:t>
    </dgm:pt>
    <dgm:pt modelId="{C5EE9841-D819-B94C-AA97-2B98E4F1AF4D}" type="pres">
      <dgm:prSet presAssocID="{12FC07FA-54A0-F846-BD72-1A3551D93D42}" presName="Name25" presStyleLbl="parChTrans1D1" presStyleIdx="0" presStyleCnt="2"/>
      <dgm:spPr/>
      <dgm:t>
        <a:bodyPr/>
        <a:lstStyle/>
        <a:p>
          <a:endParaRPr lang="en-US"/>
        </a:p>
      </dgm:t>
    </dgm:pt>
    <dgm:pt modelId="{270EECFA-3577-E447-99B5-1873E26772B6}" type="pres">
      <dgm:prSet presAssocID="{7A680885-0545-AD4F-8388-EBE16D6FB4A7}" presName="node" presStyleCnt="0"/>
      <dgm:spPr/>
    </dgm:pt>
    <dgm:pt modelId="{6A20EC48-B4E3-9F4F-A250-8005C0D35379}" type="pres">
      <dgm:prSet presAssocID="{7A680885-0545-AD4F-8388-EBE16D6FB4A7}" presName="parentNode" presStyleLbl="node1" presStyleIdx="1" presStyleCnt="3" custLinFactNeighborX="-26897" custLinFactNeighborY="-1182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2244B65-F30C-F945-87E7-5AEA64CED220}" type="pres">
      <dgm:prSet presAssocID="{7A680885-0545-AD4F-8388-EBE16D6FB4A7}" presName="childNode" presStyleLbl="revTx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054153D-42E1-244D-93AA-0133B3245CBB}" type="pres">
      <dgm:prSet presAssocID="{FCC1E151-CE81-D74F-A69F-9D5ABCDD35CC}" presName="Name25" presStyleLbl="parChTrans1D1" presStyleIdx="1" presStyleCnt="2"/>
      <dgm:spPr/>
      <dgm:t>
        <a:bodyPr/>
        <a:lstStyle/>
        <a:p>
          <a:endParaRPr lang="en-US"/>
        </a:p>
      </dgm:t>
    </dgm:pt>
    <dgm:pt modelId="{BE339384-3AB8-B749-A094-0AC1D8F9DD2C}" type="pres">
      <dgm:prSet presAssocID="{8BE363C6-E587-2F49-BDD4-439125D60C35}" presName="node" presStyleCnt="0"/>
      <dgm:spPr/>
    </dgm:pt>
    <dgm:pt modelId="{60C765AE-33AE-5140-8B94-E349AC1B2327}" type="pres">
      <dgm:prSet presAssocID="{8BE363C6-E587-2F49-BDD4-439125D60C35}" presName="parentNode" presStyleLbl="node1" presStyleIdx="2" presStyleCnt="3" custScaleX="100996" custScaleY="93720" custLinFactNeighborX="-20001" custLinFactNeighborY="-819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D745ACF-E749-3E41-BB29-2288112D029B}" type="pres">
      <dgm:prSet presAssocID="{8BE363C6-E587-2F49-BDD4-439125D60C35}" presName="childNode" presStyleLbl="revTx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462FB66-6E81-EB42-96FC-550674E2809F}" srcId="{7A680885-0545-AD4F-8388-EBE16D6FB4A7}" destId="{E2EC021D-0267-CD44-AE6C-A7141A139871}" srcOrd="2" destOrd="0" parTransId="{EE5DD01F-C0FC-6242-B390-2097B59E0898}" sibTransId="{6E83DBF4-0A18-984D-B52F-5B3D2168A6BF}"/>
    <dgm:cxn modelId="{7D1108BC-017B-1B43-A179-FF2AEF363D1D}" srcId="{0542D556-57AB-F24C-ACA2-31B25022247F}" destId="{8BE363C6-E587-2F49-BDD4-439125D60C35}" srcOrd="1" destOrd="0" parTransId="{FCC1E151-CE81-D74F-A69F-9D5ABCDD35CC}" sibTransId="{E33D2756-4D63-3447-84E8-8B96ECB83F35}"/>
    <dgm:cxn modelId="{EC603726-7EEB-E548-91DF-CA0967EA7AAF}" type="presOf" srcId="{536F30F2-A60B-CF4C-B5E0-8058183EC37F}" destId="{C2244B65-F30C-F945-87E7-5AEA64CED220}" srcOrd="0" destOrd="0" presId="urn:microsoft.com/office/officeart/2005/8/layout/radial2"/>
    <dgm:cxn modelId="{9AE166D0-409F-DE43-A3B6-4252619DCE48}" type="presOf" srcId="{12FC07FA-54A0-F846-BD72-1A3551D93D42}" destId="{C5EE9841-D819-B94C-AA97-2B98E4F1AF4D}" srcOrd="0" destOrd="0" presId="urn:microsoft.com/office/officeart/2005/8/layout/radial2"/>
    <dgm:cxn modelId="{7F983566-DA94-0D4E-B1F3-61955BF324EF}" type="presOf" srcId="{7A680885-0545-AD4F-8388-EBE16D6FB4A7}" destId="{6A20EC48-B4E3-9F4F-A250-8005C0D35379}" srcOrd="0" destOrd="0" presId="urn:microsoft.com/office/officeart/2005/8/layout/radial2"/>
    <dgm:cxn modelId="{C674943A-AB8B-F349-95D6-408630E1138D}" type="presOf" srcId="{B412619D-D54B-3C43-A9D8-76ED00A1F37A}" destId="{C2244B65-F30C-F945-87E7-5AEA64CED220}" srcOrd="0" destOrd="1" presId="urn:microsoft.com/office/officeart/2005/8/layout/radial2"/>
    <dgm:cxn modelId="{4593F42D-4FC6-274C-933F-74B83CA36185}" srcId="{0542D556-57AB-F24C-ACA2-31B25022247F}" destId="{7A680885-0545-AD4F-8388-EBE16D6FB4A7}" srcOrd="0" destOrd="0" parTransId="{12FC07FA-54A0-F846-BD72-1A3551D93D42}" sibTransId="{5F7942AA-E652-914E-B5A2-49E082EF5792}"/>
    <dgm:cxn modelId="{54A5B73C-F368-5842-8C09-CFDDAA960403}" srcId="{7A680885-0545-AD4F-8388-EBE16D6FB4A7}" destId="{B412619D-D54B-3C43-A9D8-76ED00A1F37A}" srcOrd="1" destOrd="0" parTransId="{9FDF412C-9572-EE45-AA82-B469CC768869}" sibTransId="{13BDB3F2-F69C-E649-8266-8D8DCC005048}"/>
    <dgm:cxn modelId="{D013F47F-7E55-954A-AF2A-910EE38EB34A}" srcId="{8BE363C6-E587-2F49-BDD4-439125D60C35}" destId="{DAD4FD52-55B5-D642-BD91-9370D74E1DF2}" srcOrd="0" destOrd="0" parTransId="{063A38E3-A394-624E-B5E7-2542EF986759}" sibTransId="{5F2F92F3-45B9-8448-8D42-1BB8712FEC19}"/>
    <dgm:cxn modelId="{802A3C66-5506-0B4A-8304-D82008D9136A}" type="presOf" srcId="{0542D556-57AB-F24C-ACA2-31B25022247F}" destId="{3FC15B93-7B3C-AB46-96F3-AC0D1F42DDB5}" srcOrd="0" destOrd="0" presId="urn:microsoft.com/office/officeart/2005/8/layout/radial2"/>
    <dgm:cxn modelId="{FAD40723-22D2-4446-A7AF-79E5C99F7799}" type="presOf" srcId="{CC96C910-690C-844F-B6D0-CC96D5883EA3}" destId="{CD745ACF-E749-3E41-BB29-2288112D029B}" srcOrd="0" destOrd="1" presId="urn:microsoft.com/office/officeart/2005/8/layout/radial2"/>
    <dgm:cxn modelId="{4557AA65-A2DC-6B4B-9B15-5C4E27A873E7}" srcId="{8BE363C6-E587-2F49-BDD4-439125D60C35}" destId="{CC96C910-690C-844F-B6D0-CC96D5883EA3}" srcOrd="1" destOrd="0" parTransId="{AABD66CF-58AE-4747-B9F6-44622DB774D5}" sibTransId="{5F970B6C-4895-F849-B983-BEEDC9C61735}"/>
    <dgm:cxn modelId="{077007D3-233F-D645-9055-F9271E27BA5B}" type="presOf" srcId="{FCC1E151-CE81-D74F-A69F-9D5ABCDD35CC}" destId="{8054153D-42E1-244D-93AA-0133B3245CBB}" srcOrd="0" destOrd="0" presId="urn:microsoft.com/office/officeart/2005/8/layout/radial2"/>
    <dgm:cxn modelId="{E8207769-11CC-E94C-8B75-5961666CC2D2}" type="presOf" srcId="{E2EC021D-0267-CD44-AE6C-A7141A139871}" destId="{C2244B65-F30C-F945-87E7-5AEA64CED220}" srcOrd="0" destOrd="2" presId="urn:microsoft.com/office/officeart/2005/8/layout/radial2"/>
    <dgm:cxn modelId="{0C3594A9-D501-C847-981C-08908DD618BB}" type="presOf" srcId="{DAD4FD52-55B5-D642-BD91-9370D74E1DF2}" destId="{CD745ACF-E749-3E41-BB29-2288112D029B}" srcOrd="0" destOrd="0" presId="urn:microsoft.com/office/officeart/2005/8/layout/radial2"/>
    <dgm:cxn modelId="{8FFE3031-C8CA-FF41-B4C1-0D6C278E0693}" type="presOf" srcId="{8BE363C6-E587-2F49-BDD4-439125D60C35}" destId="{60C765AE-33AE-5140-8B94-E349AC1B2327}" srcOrd="0" destOrd="0" presId="urn:microsoft.com/office/officeart/2005/8/layout/radial2"/>
    <dgm:cxn modelId="{C1A57DBB-92A9-CC45-B8A0-83BFEE8A0038}" srcId="{7A680885-0545-AD4F-8388-EBE16D6FB4A7}" destId="{536F30F2-A60B-CF4C-B5E0-8058183EC37F}" srcOrd="0" destOrd="0" parTransId="{3ECB3276-D32A-964F-9FF7-5CB0635437A8}" sibTransId="{6884EC4E-7BA5-034A-B49D-6D55E6405D31}"/>
    <dgm:cxn modelId="{190993DE-FB52-E74A-952E-57AAFCD1852D}" type="presParOf" srcId="{3FC15B93-7B3C-AB46-96F3-AC0D1F42DDB5}" destId="{7A2D4BA1-3812-804D-92F1-FEC9D3CD4748}" srcOrd="0" destOrd="0" presId="urn:microsoft.com/office/officeart/2005/8/layout/radial2"/>
    <dgm:cxn modelId="{1EEC2B22-D8CE-D24E-BD59-8F8B966F4153}" type="presParOf" srcId="{7A2D4BA1-3812-804D-92F1-FEC9D3CD4748}" destId="{471C1ED4-2743-1E40-89AA-C332692FCCA1}" srcOrd="0" destOrd="0" presId="urn:microsoft.com/office/officeart/2005/8/layout/radial2"/>
    <dgm:cxn modelId="{D8E4A107-2F21-634F-A264-24380371021F}" type="presParOf" srcId="{471C1ED4-2743-1E40-89AA-C332692FCCA1}" destId="{79255C76-47A5-B04C-9AF5-4FC6D6A06595}" srcOrd="0" destOrd="0" presId="urn:microsoft.com/office/officeart/2005/8/layout/radial2"/>
    <dgm:cxn modelId="{D5A47258-553E-E744-B670-96C831CB01E6}" type="presParOf" srcId="{471C1ED4-2743-1E40-89AA-C332692FCCA1}" destId="{4925F437-AD5A-084F-A11F-7BDE5927CC70}" srcOrd="1" destOrd="0" presId="urn:microsoft.com/office/officeart/2005/8/layout/radial2"/>
    <dgm:cxn modelId="{EC4C0619-4E0E-7244-A207-6F195EE1BD5B}" type="presParOf" srcId="{7A2D4BA1-3812-804D-92F1-FEC9D3CD4748}" destId="{C5EE9841-D819-B94C-AA97-2B98E4F1AF4D}" srcOrd="1" destOrd="0" presId="urn:microsoft.com/office/officeart/2005/8/layout/radial2"/>
    <dgm:cxn modelId="{7865B413-B197-F941-8AD6-2E5E717EF785}" type="presParOf" srcId="{7A2D4BA1-3812-804D-92F1-FEC9D3CD4748}" destId="{270EECFA-3577-E447-99B5-1873E26772B6}" srcOrd="2" destOrd="0" presId="urn:microsoft.com/office/officeart/2005/8/layout/radial2"/>
    <dgm:cxn modelId="{AF6B883A-F825-4D4D-8F2B-FDE8B4321B34}" type="presParOf" srcId="{270EECFA-3577-E447-99B5-1873E26772B6}" destId="{6A20EC48-B4E3-9F4F-A250-8005C0D35379}" srcOrd="0" destOrd="0" presId="urn:microsoft.com/office/officeart/2005/8/layout/radial2"/>
    <dgm:cxn modelId="{AB29A8F0-B86D-B848-B1C3-2DCDBD586D31}" type="presParOf" srcId="{270EECFA-3577-E447-99B5-1873E26772B6}" destId="{C2244B65-F30C-F945-87E7-5AEA64CED220}" srcOrd="1" destOrd="0" presId="urn:microsoft.com/office/officeart/2005/8/layout/radial2"/>
    <dgm:cxn modelId="{3542653E-C8E7-B54C-9A7D-3EDA6D762CA9}" type="presParOf" srcId="{7A2D4BA1-3812-804D-92F1-FEC9D3CD4748}" destId="{8054153D-42E1-244D-93AA-0133B3245CBB}" srcOrd="3" destOrd="0" presId="urn:microsoft.com/office/officeart/2005/8/layout/radial2"/>
    <dgm:cxn modelId="{3181F89F-DCD1-4343-8007-B704D7D49671}" type="presParOf" srcId="{7A2D4BA1-3812-804D-92F1-FEC9D3CD4748}" destId="{BE339384-3AB8-B749-A094-0AC1D8F9DD2C}" srcOrd="4" destOrd="0" presId="urn:microsoft.com/office/officeart/2005/8/layout/radial2"/>
    <dgm:cxn modelId="{D1FA77F5-4D2B-EC46-BDAE-C58738A8A295}" type="presParOf" srcId="{BE339384-3AB8-B749-A094-0AC1D8F9DD2C}" destId="{60C765AE-33AE-5140-8B94-E349AC1B2327}" srcOrd="0" destOrd="0" presId="urn:microsoft.com/office/officeart/2005/8/layout/radial2"/>
    <dgm:cxn modelId="{BCE9CB1B-FC37-FC43-AB5B-C35118F719A6}" type="presParOf" srcId="{BE339384-3AB8-B749-A094-0AC1D8F9DD2C}" destId="{CD745ACF-E749-3E41-BB29-2288112D029B}" srcOrd="1" destOrd="0" presId="urn:microsoft.com/office/officeart/2005/8/layout/radial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542D556-57AB-F24C-ACA2-31B25022247F}" type="doc">
      <dgm:prSet loTypeId="urn:microsoft.com/office/officeart/2005/8/layout/radial2" loCatId="" qsTypeId="urn:microsoft.com/office/officeart/2005/8/quickstyle/simple4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8BE363C6-E587-2F49-BDD4-439125D60C35}">
      <dgm:prSet phldrT="[Text]" custT="1"/>
      <dgm:spPr/>
      <dgm:t>
        <a:bodyPr/>
        <a:lstStyle/>
        <a:p>
          <a:pPr algn="ctr"/>
          <a:r>
            <a:rPr lang="fa-IR" sz="2000" b="1" dirty="0" smtClean="0">
              <a:latin typeface="B Zar" charset="0"/>
              <a:ea typeface="B Zar" charset="0"/>
              <a:cs typeface="B Zar" charset="0"/>
            </a:rPr>
            <a:t>امنیت </a:t>
          </a:r>
          <a:r>
            <a:rPr lang="fa-IR" sz="2000" b="1" dirty="0" smtClean="0">
              <a:latin typeface="B Zar" charset="0"/>
              <a:ea typeface="B Zar" charset="0"/>
              <a:cs typeface="B Zar" charset="0"/>
            </a:rPr>
            <a:t>شبکه</a:t>
          </a:r>
          <a:endParaRPr lang="en-US" sz="2000" b="1" dirty="0">
            <a:latin typeface="B Zar" charset="0"/>
            <a:ea typeface="B Zar" charset="0"/>
            <a:cs typeface="B Zar" charset="0"/>
          </a:endParaRPr>
        </a:p>
      </dgm:t>
    </dgm:pt>
    <dgm:pt modelId="{FCC1E151-CE81-D74F-A69F-9D5ABCDD35CC}" type="parTrans" cxnId="{7D1108BC-017B-1B43-A179-FF2AEF363D1D}">
      <dgm:prSet/>
      <dgm:spPr/>
      <dgm:t>
        <a:bodyPr/>
        <a:lstStyle/>
        <a:p>
          <a:endParaRPr lang="en-US"/>
        </a:p>
      </dgm:t>
    </dgm:pt>
    <dgm:pt modelId="{E33D2756-4D63-3447-84E8-8B96ECB83F35}" type="sibTrans" cxnId="{7D1108BC-017B-1B43-A179-FF2AEF363D1D}">
      <dgm:prSet/>
      <dgm:spPr/>
      <dgm:t>
        <a:bodyPr/>
        <a:lstStyle/>
        <a:p>
          <a:endParaRPr lang="en-US"/>
        </a:p>
      </dgm:t>
    </dgm:pt>
    <dgm:pt modelId="{DAD4FD52-55B5-D642-BD91-9370D74E1DF2}">
      <dgm:prSet phldrT="[Text]" custT="1"/>
      <dgm:spPr/>
      <dgm:t>
        <a:bodyPr/>
        <a:lstStyle/>
        <a:p>
          <a:pPr marL="228600" algn="r" rtl="1"/>
          <a:r>
            <a:rPr lang="fa-IR" sz="2000" b="1" dirty="0" smtClean="0">
              <a:latin typeface="B Zar" charset="0"/>
              <a:ea typeface="B Zar" charset="0"/>
              <a:cs typeface="B Zar" charset="0"/>
            </a:rPr>
            <a:t>مدل سیستم</a:t>
          </a:r>
          <a:endParaRPr lang="en-US" sz="2000" b="1" dirty="0">
            <a:latin typeface="B Zar" charset="0"/>
            <a:ea typeface="B Zar" charset="0"/>
            <a:cs typeface="B Zar" charset="0"/>
          </a:endParaRPr>
        </a:p>
      </dgm:t>
    </dgm:pt>
    <dgm:pt modelId="{063A38E3-A394-624E-B5E7-2542EF986759}" type="parTrans" cxnId="{D013F47F-7E55-954A-AF2A-910EE38EB34A}">
      <dgm:prSet/>
      <dgm:spPr/>
      <dgm:t>
        <a:bodyPr/>
        <a:lstStyle/>
        <a:p>
          <a:endParaRPr lang="en-US"/>
        </a:p>
      </dgm:t>
    </dgm:pt>
    <dgm:pt modelId="{5F2F92F3-45B9-8448-8D42-1BB8712FEC19}" type="sibTrans" cxnId="{D013F47F-7E55-954A-AF2A-910EE38EB34A}">
      <dgm:prSet/>
      <dgm:spPr/>
      <dgm:t>
        <a:bodyPr/>
        <a:lstStyle/>
        <a:p>
          <a:endParaRPr lang="en-US"/>
        </a:p>
      </dgm:t>
    </dgm:pt>
    <dgm:pt modelId="{CC96C910-690C-844F-B6D0-CC96D5883EA3}">
      <dgm:prSet phldrT="[Text]" custT="1"/>
      <dgm:spPr/>
      <dgm:t>
        <a:bodyPr/>
        <a:lstStyle/>
        <a:p>
          <a:pPr marL="320040" algn="r" rtl="1"/>
          <a:r>
            <a:rPr lang="fa-IR" sz="2000" b="1" dirty="0" smtClean="0">
              <a:latin typeface="B Zar" charset="0"/>
              <a:ea typeface="B Zar" charset="0"/>
              <a:cs typeface="B Zar" charset="0"/>
            </a:rPr>
            <a:t>بازی سیگنالینگ</a:t>
          </a:r>
          <a:endParaRPr lang="en-US" sz="2000" b="1" dirty="0">
            <a:latin typeface="B Zar" charset="0"/>
            <a:ea typeface="B Zar" charset="0"/>
            <a:cs typeface="B Zar" charset="0"/>
          </a:endParaRPr>
        </a:p>
      </dgm:t>
    </dgm:pt>
    <dgm:pt modelId="{AABD66CF-58AE-4747-B9F6-44622DB774D5}" type="parTrans" cxnId="{4557AA65-A2DC-6B4B-9B15-5C4E27A873E7}">
      <dgm:prSet/>
      <dgm:spPr/>
      <dgm:t>
        <a:bodyPr/>
        <a:lstStyle/>
        <a:p>
          <a:endParaRPr lang="en-US"/>
        </a:p>
      </dgm:t>
    </dgm:pt>
    <dgm:pt modelId="{5F970B6C-4895-F849-B983-BEEDC9C61735}" type="sibTrans" cxnId="{4557AA65-A2DC-6B4B-9B15-5C4E27A873E7}">
      <dgm:prSet/>
      <dgm:spPr/>
      <dgm:t>
        <a:bodyPr/>
        <a:lstStyle/>
        <a:p>
          <a:pPr rtl="1"/>
          <a:endParaRPr lang="en-US"/>
        </a:p>
      </dgm:t>
    </dgm:pt>
    <dgm:pt modelId="{7A680885-0545-AD4F-8388-EBE16D6FB4A7}">
      <dgm:prSet phldrT="[Text]" custT="1"/>
      <dgm:spPr/>
      <dgm:t>
        <a:bodyPr/>
        <a:lstStyle/>
        <a:p>
          <a:pPr algn="ctr" rtl="1"/>
          <a:r>
            <a:rPr lang="fa-IR" sz="2400" dirty="0" smtClean="0">
              <a:latin typeface="B Zar" charset="0"/>
              <a:ea typeface="B Zar" charset="0"/>
              <a:cs typeface="B Zar" charset="0"/>
            </a:rPr>
            <a:t> شبکه </a:t>
          </a:r>
          <a:r>
            <a:rPr lang="fa-IR" sz="2400" dirty="0" smtClean="0">
              <a:latin typeface="B Zar" charset="0"/>
              <a:ea typeface="B Zar" charset="0"/>
              <a:cs typeface="B Zar" charset="0"/>
            </a:rPr>
            <a:t>شناختگر </a:t>
          </a:r>
          <a:endParaRPr lang="en-US" sz="2400" dirty="0">
            <a:latin typeface="B Zar" charset="0"/>
            <a:ea typeface="B Zar" charset="0"/>
            <a:cs typeface="B Zar" charset="0"/>
          </a:endParaRPr>
        </a:p>
      </dgm:t>
    </dgm:pt>
    <dgm:pt modelId="{12FC07FA-54A0-F846-BD72-1A3551D93D42}" type="parTrans" cxnId="{4593F42D-4FC6-274C-933F-74B83CA36185}">
      <dgm:prSet/>
      <dgm:spPr/>
      <dgm:t>
        <a:bodyPr/>
        <a:lstStyle/>
        <a:p>
          <a:endParaRPr lang="en-US"/>
        </a:p>
      </dgm:t>
    </dgm:pt>
    <dgm:pt modelId="{5F7942AA-E652-914E-B5A2-49E082EF5792}" type="sibTrans" cxnId="{4593F42D-4FC6-274C-933F-74B83CA36185}">
      <dgm:prSet/>
      <dgm:spPr/>
      <dgm:t>
        <a:bodyPr/>
        <a:lstStyle/>
        <a:p>
          <a:endParaRPr lang="en-US"/>
        </a:p>
      </dgm:t>
    </dgm:pt>
    <dgm:pt modelId="{536F30F2-A60B-CF4C-B5E0-8058183EC37F}">
      <dgm:prSet phldrT="[Text]" custT="1"/>
      <dgm:spPr/>
      <dgm:t>
        <a:bodyPr/>
        <a:lstStyle/>
        <a:p>
          <a:pPr marL="228600" algn="r" rtl="1"/>
          <a:r>
            <a:rPr lang="fa-IR" sz="2000" b="1" dirty="0" smtClean="0">
              <a:latin typeface="B Zar" charset="0"/>
              <a:ea typeface="B Zar" charset="0"/>
              <a:cs typeface="B Zar" charset="0"/>
            </a:rPr>
            <a:t>مدل سیستم</a:t>
          </a:r>
          <a:endParaRPr lang="en-US" sz="2000" b="1" dirty="0">
            <a:latin typeface="B Zar" charset="0"/>
            <a:ea typeface="B Zar" charset="0"/>
            <a:cs typeface="B Zar" charset="0"/>
          </a:endParaRPr>
        </a:p>
      </dgm:t>
    </dgm:pt>
    <dgm:pt modelId="{3ECB3276-D32A-964F-9FF7-5CB0635437A8}" type="parTrans" cxnId="{C1A57DBB-92A9-CC45-B8A0-83BFEE8A0038}">
      <dgm:prSet/>
      <dgm:spPr/>
      <dgm:t>
        <a:bodyPr/>
        <a:lstStyle/>
        <a:p>
          <a:endParaRPr lang="en-US"/>
        </a:p>
      </dgm:t>
    </dgm:pt>
    <dgm:pt modelId="{6884EC4E-7BA5-034A-B49D-6D55E6405D31}" type="sibTrans" cxnId="{C1A57DBB-92A9-CC45-B8A0-83BFEE8A0038}">
      <dgm:prSet/>
      <dgm:spPr/>
      <dgm:t>
        <a:bodyPr/>
        <a:lstStyle/>
        <a:p>
          <a:endParaRPr lang="en-US"/>
        </a:p>
      </dgm:t>
    </dgm:pt>
    <dgm:pt modelId="{E2EC021D-0267-CD44-AE6C-A7141A139871}">
      <dgm:prSet phldrT="[Text]" custT="1"/>
      <dgm:spPr/>
      <dgm:t>
        <a:bodyPr/>
        <a:lstStyle/>
        <a:p>
          <a:pPr marL="228600" algn="r" rtl="1"/>
          <a:r>
            <a:rPr lang="fa-IR" sz="2000" b="1" dirty="0" smtClean="0">
              <a:latin typeface="B Zar" charset="0"/>
              <a:ea typeface="B Zar" charset="0"/>
              <a:cs typeface="B Zar" charset="0"/>
            </a:rPr>
            <a:t>تحلیل ریاضی</a:t>
          </a:r>
          <a:endParaRPr lang="en-US" sz="2000" b="1" dirty="0">
            <a:latin typeface="B Zar" charset="0"/>
            <a:ea typeface="B Zar" charset="0"/>
            <a:cs typeface="B Zar" charset="0"/>
          </a:endParaRPr>
        </a:p>
      </dgm:t>
    </dgm:pt>
    <dgm:pt modelId="{EE5DD01F-C0FC-6242-B390-2097B59E0898}" type="parTrans" cxnId="{8462FB66-6E81-EB42-96FC-550674E2809F}">
      <dgm:prSet/>
      <dgm:spPr/>
      <dgm:t>
        <a:bodyPr/>
        <a:lstStyle/>
        <a:p>
          <a:endParaRPr lang="en-US"/>
        </a:p>
      </dgm:t>
    </dgm:pt>
    <dgm:pt modelId="{6E83DBF4-0A18-984D-B52F-5B3D2168A6BF}" type="sibTrans" cxnId="{8462FB66-6E81-EB42-96FC-550674E2809F}">
      <dgm:prSet/>
      <dgm:spPr/>
      <dgm:t>
        <a:bodyPr/>
        <a:lstStyle/>
        <a:p>
          <a:endParaRPr lang="en-US"/>
        </a:p>
      </dgm:t>
    </dgm:pt>
    <dgm:pt modelId="{FECBA8AE-2227-504D-A8F7-3A4F8336B12A}">
      <dgm:prSet phldrT="[Text]" custT="1"/>
      <dgm:spPr/>
      <dgm:t>
        <a:bodyPr/>
        <a:lstStyle/>
        <a:p>
          <a:pPr marL="228600" algn="r" rtl="1"/>
          <a:r>
            <a:rPr lang="fa-IR" sz="2000" b="1" smtClean="0">
              <a:latin typeface="B Zar" charset="0"/>
              <a:ea typeface="B Zar" charset="0"/>
              <a:cs typeface="B Zar" charset="0"/>
            </a:rPr>
            <a:t>تحلیل ریاضی</a:t>
          </a:r>
          <a:endParaRPr lang="en-US" sz="2000" b="1" dirty="0">
            <a:latin typeface="B Zar" charset="0"/>
            <a:ea typeface="B Zar" charset="0"/>
            <a:cs typeface="B Zar" charset="0"/>
          </a:endParaRPr>
        </a:p>
      </dgm:t>
    </dgm:pt>
    <dgm:pt modelId="{893DEED6-148A-F54B-8A72-ECD44A280753}" type="parTrans" cxnId="{0C6704E5-7B75-ED41-82D7-77B4F318F63F}">
      <dgm:prSet/>
      <dgm:spPr/>
      <dgm:t>
        <a:bodyPr/>
        <a:lstStyle/>
        <a:p>
          <a:endParaRPr lang="en-US"/>
        </a:p>
      </dgm:t>
    </dgm:pt>
    <dgm:pt modelId="{A9E2C148-75B3-ED41-A38A-9C0D45A6AB6C}" type="sibTrans" cxnId="{0C6704E5-7B75-ED41-82D7-77B4F318F63F}">
      <dgm:prSet/>
      <dgm:spPr/>
      <dgm:t>
        <a:bodyPr/>
        <a:lstStyle/>
        <a:p>
          <a:pPr rtl="1"/>
          <a:endParaRPr lang="en-US"/>
        </a:p>
      </dgm:t>
    </dgm:pt>
    <dgm:pt modelId="{B412619D-D54B-3C43-A9D8-76ED00A1F37A}">
      <dgm:prSet phldrT="[Text]" custT="1"/>
      <dgm:spPr/>
      <dgm:t>
        <a:bodyPr/>
        <a:lstStyle/>
        <a:p>
          <a:pPr marL="320040" algn="r" rtl="1"/>
          <a:r>
            <a:rPr lang="fa-IR" sz="2000" b="1" dirty="0" smtClean="0">
              <a:latin typeface="B Zar" charset="0"/>
              <a:ea typeface="B Zar" charset="0"/>
              <a:cs typeface="B Zar" charset="0"/>
            </a:rPr>
            <a:t>بازی سیگنالینگ</a:t>
          </a:r>
          <a:endParaRPr lang="en-US" sz="2000" b="1" dirty="0">
            <a:latin typeface="B Zar" charset="0"/>
            <a:ea typeface="B Zar" charset="0"/>
            <a:cs typeface="B Zar" charset="0"/>
          </a:endParaRPr>
        </a:p>
      </dgm:t>
    </dgm:pt>
    <dgm:pt modelId="{13BDB3F2-F69C-E649-8266-8D8DCC005048}" type="sibTrans" cxnId="{54A5B73C-F368-5842-8C09-CFDDAA960403}">
      <dgm:prSet/>
      <dgm:spPr/>
      <dgm:t>
        <a:bodyPr/>
        <a:lstStyle/>
        <a:p>
          <a:endParaRPr lang="en-US"/>
        </a:p>
      </dgm:t>
    </dgm:pt>
    <dgm:pt modelId="{9FDF412C-9572-EE45-AA82-B469CC768869}" type="parTrans" cxnId="{54A5B73C-F368-5842-8C09-CFDDAA960403}">
      <dgm:prSet/>
      <dgm:spPr/>
      <dgm:t>
        <a:bodyPr/>
        <a:lstStyle/>
        <a:p>
          <a:endParaRPr lang="en-US"/>
        </a:p>
      </dgm:t>
    </dgm:pt>
    <dgm:pt modelId="{3FC15B93-7B3C-AB46-96F3-AC0D1F42DDB5}" type="pres">
      <dgm:prSet presAssocID="{0542D556-57AB-F24C-ACA2-31B25022247F}" presName="composite" presStyleCnt="0">
        <dgm:presLayoutVars>
          <dgm:chMax val="5"/>
          <dgm:dir val="rev"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A2D4BA1-3812-804D-92F1-FEC9D3CD4748}" type="pres">
      <dgm:prSet presAssocID="{0542D556-57AB-F24C-ACA2-31B25022247F}" presName="cycle" presStyleCnt="0"/>
      <dgm:spPr/>
    </dgm:pt>
    <dgm:pt modelId="{471C1ED4-2743-1E40-89AA-C332692FCCA1}" type="pres">
      <dgm:prSet presAssocID="{0542D556-57AB-F24C-ACA2-31B25022247F}" presName="centerShape" presStyleCnt="0"/>
      <dgm:spPr/>
    </dgm:pt>
    <dgm:pt modelId="{79255C76-47A5-B04C-9AF5-4FC6D6A06595}" type="pres">
      <dgm:prSet presAssocID="{0542D556-57AB-F24C-ACA2-31B25022247F}" presName="connSite" presStyleLbl="node1" presStyleIdx="0" presStyleCnt="3"/>
      <dgm:spPr/>
    </dgm:pt>
    <dgm:pt modelId="{4925F437-AD5A-084F-A11F-7BDE5927CC70}" type="pres">
      <dgm:prSet presAssocID="{0542D556-57AB-F24C-ACA2-31B25022247F}" presName="visible" presStyleLbl="node1" presStyleIdx="0" presStyleCnt="3" custLinFactNeighborY="-1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1000" r="-11000"/>
          </a:stretch>
        </a:blipFill>
      </dgm:spPr>
      <dgm:t>
        <a:bodyPr/>
        <a:lstStyle/>
        <a:p>
          <a:endParaRPr lang="en-US"/>
        </a:p>
      </dgm:t>
    </dgm:pt>
    <dgm:pt modelId="{C5EE9841-D819-B94C-AA97-2B98E4F1AF4D}" type="pres">
      <dgm:prSet presAssocID="{12FC07FA-54A0-F846-BD72-1A3551D93D42}" presName="Name25" presStyleLbl="parChTrans1D1" presStyleIdx="0" presStyleCnt="2"/>
      <dgm:spPr/>
      <dgm:t>
        <a:bodyPr/>
        <a:lstStyle/>
        <a:p>
          <a:endParaRPr lang="en-US"/>
        </a:p>
      </dgm:t>
    </dgm:pt>
    <dgm:pt modelId="{270EECFA-3577-E447-99B5-1873E26772B6}" type="pres">
      <dgm:prSet presAssocID="{7A680885-0545-AD4F-8388-EBE16D6FB4A7}" presName="node" presStyleCnt="0"/>
      <dgm:spPr/>
    </dgm:pt>
    <dgm:pt modelId="{6A20EC48-B4E3-9F4F-A250-8005C0D35379}" type="pres">
      <dgm:prSet presAssocID="{7A680885-0545-AD4F-8388-EBE16D6FB4A7}" presName="parentNode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2244B65-F30C-F945-87E7-5AEA64CED220}" type="pres">
      <dgm:prSet presAssocID="{7A680885-0545-AD4F-8388-EBE16D6FB4A7}" presName="childNode" presStyleLbl="revTx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054153D-42E1-244D-93AA-0133B3245CBB}" type="pres">
      <dgm:prSet presAssocID="{FCC1E151-CE81-D74F-A69F-9D5ABCDD35CC}" presName="Name25" presStyleLbl="parChTrans1D1" presStyleIdx="1" presStyleCnt="2"/>
      <dgm:spPr/>
      <dgm:t>
        <a:bodyPr/>
        <a:lstStyle/>
        <a:p>
          <a:endParaRPr lang="en-US"/>
        </a:p>
      </dgm:t>
    </dgm:pt>
    <dgm:pt modelId="{BE339384-3AB8-B749-A094-0AC1D8F9DD2C}" type="pres">
      <dgm:prSet presAssocID="{8BE363C6-E587-2F49-BDD4-439125D60C35}" presName="node" presStyleCnt="0"/>
      <dgm:spPr/>
    </dgm:pt>
    <dgm:pt modelId="{60C765AE-33AE-5140-8B94-E349AC1B2327}" type="pres">
      <dgm:prSet presAssocID="{8BE363C6-E587-2F49-BDD4-439125D60C35}" presName="parentNode" presStyleLbl="node1" presStyleIdx="2" presStyleCnt="3" custScaleX="96018" custScaleY="99271" custLinFactNeighborX="-18118" custLinFactNeighborY="-415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D745ACF-E749-3E41-BB29-2288112D029B}" type="pres">
      <dgm:prSet presAssocID="{8BE363C6-E587-2F49-BDD4-439125D60C35}" presName="childNode" presStyleLbl="revTx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C6704E5-7B75-ED41-82D7-77B4F318F63F}" srcId="{8BE363C6-E587-2F49-BDD4-439125D60C35}" destId="{FECBA8AE-2227-504D-A8F7-3A4F8336B12A}" srcOrd="2" destOrd="0" parTransId="{893DEED6-148A-F54B-8A72-ECD44A280753}" sibTransId="{A9E2C148-75B3-ED41-A38A-9C0D45A6AB6C}"/>
    <dgm:cxn modelId="{4593F42D-4FC6-274C-933F-74B83CA36185}" srcId="{0542D556-57AB-F24C-ACA2-31B25022247F}" destId="{7A680885-0545-AD4F-8388-EBE16D6FB4A7}" srcOrd="0" destOrd="0" parTransId="{12FC07FA-54A0-F846-BD72-1A3551D93D42}" sibTransId="{5F7942AA-E652-914E-B5A2-49E082EF5792}"/>
    <dgm:cxn modelId="{A83F5BD2-FA6E-F948-8789-D978614193BF}" type="presOf" srcId="{DAD4FD52-55B5-D642-BD91-9370D74E1DF2}" destId="{CD745ACF-E749-3E41-BB29-2288112D029B}" srcOrd="0" destOrd="0" presId="urn:microsoft.com/office/officeart/2005/8/layout/radial2"/>
    <dgm:cxn modelId="{D013F47F-7E55-954A-AF2A-910EE38EB34A}" srcId="{8BE363C6-E587-2F49-BDD4-439125D60C35}" destId="{DAD4FD52-55B5-D642-BD91-9370D74E1DF2}" srcOrd="0" destOrd="0" parTransId="{063A38E3-A394-624E-B5E7-2542EF986759}" sibTransId="{5F2F92F3-45B9-8448-8D42-1BB8712FEC19}"/>
    <dgm:cxn modelId="{A7A9BB87-C980-C745-8046-FB42AB3B3170}" type="presOf" srcId="{8BE363C6-E587-2F49-BDD4-439125D60C35}" destId="{60C765AE-33AE-5140-8B94-E349AC1B2327}" srcOrd="0" destOrd="0" presId="urn:microsoft.com/office/officeart/2005/8/layout/radial2"/>
    <dgm:cxn modelId="{A34AFEDE-A73C-B54F-897E-74DEAAEBC513}" type="presOf" srcId="{FCC1E151-CE81-D74F-A69F-9D5ABCDD35CC}" destId="{8054153D-42E1-244D-93AA-0133B3245CBB}" srcOrd="0" destOrd="0" presId="urn:microsoft.com/office/officeart/2005/8/layout/radial2"/>
    <dgm:cxn modelId="{E4E81E5E-487D-444B-BB16-4CBBD6F28293}" type="presOf" srcId="{E2EC021D-0267-CD44-AE6C-A7141A139871}" destId="{C2244B65-F30C-F945-87E7-5AEA64CED220}" srcOrd="0" destOrd="2" presId="urn:microsoft.com/office/officeart/2005/8/layout/radial2"/>
    <dgm:cxn modelId="{D3570A7D-07DD-4949-BAEC-42B10263A260}" type="presOf" srcId="{536F30F2-A60B-CF4C-B5E0-8058183EC37F}" destId="{C2244B65-F30C-F945-87E7-5AEA64CED220}" srcOrd="0" destOrd="0" presId="urn:microsoft.com/office/officeart/2005/8/layout/radial2"/>
    <dgm:cxn modelId="{61F31632-EC3D-4341-9248-FC163F57D06C}" type="presOf" srcId="{FECBA8AE-2227-504D-A8F7-3A4F8336B12A}" destId="{CD745ACF-E749-3E41-BB29-2288112D029B}" srcOrd="0" destOrd="2" presId="urn:microsoft.com/office/officeart/2005/8/layout/radial2"/>
    <dgm:cxn modelId="{C2299C8F-2E81-044D-AE51-C158872B0F71}" type="presOf" srcId="{B412619D-D54B-3C43-A9D8-76ED00A1F37A}" destId="{C2244B65-F30C-F945-87E7-5AEA64CED220}" srcOrd="0" destOrd="1" presId="urn:microsoft.com/office/officeart/2005/8/layout/radial2"/>
    <dgm:cxn modelId="{8462FB66-6E81-EB42-96FC-550674E2809F}" srcId="{7A680885-0545-AD4F-8388-EBE16D6FB4A7}" destId="{E2EC021D-0267-CD44-AE6C-A7141A139871}" srcOrd="2" destOrd="0" parTransId="{EE5DD01F-C0FC-6242-B390-2097B59E0898}" sibTransId="{6E83DBF4-0A18-984D-B52F-5B3D2168A6BF}"/>
    <dgm:cxn modelId="{9601D0ED-B9B2-394C-B7F7-BEAA24DABA4B}" type="presOf" srcId="{CC96C910-690C-844F-B6D0-CC96D5883EA3}" destId="{CD745ACF-E749-3E41-BB29-2288112D029B}" srcOrd="0" destOrd="1" presId="urn:microsoft.com/office/officeart/2005/8/layout/radial2"/>
    <dgm:cxn modelId="{EACD7C97-6D83-4448-879D-083C297A4CD1}" type="presOf" srcId="{7A680885-0545-AD4F-8388-EBE16D6FB4A7}" destId="{6A20EC48-B4E3-9F4F-A250-8005C0D35379}" srcOrd="0" destOrd="0" presId="urn:microsoft.com/office/officeart/2005/8/layout/radial2"/>
    <dgm:cxn modelId="{92BF6AD1-25A6-3840-9AD4-97A277D0DE51}" type="presOf" srcId="{0542D556-57AB-F24C-ACA2-31B25022247F}" destId="{3FC15B93-7B3C-AB46-96F3-AC0D1F42DDB5}" srcOrd="0" destOrd="0" presId="urn:microsoft.com/office/officeart/2005/8/layout/radial2"/>
    <dgm:cxn modelId="{C1A57DBB-92A9-CC45-B8A0-83BFEE8A0038}" srcId="{7A680885-0545-AD4F-8388-EBE16D6FB4A7}" destId="{536F30F2-A60B-CF4C-B5E0-8058183EC37F}" srcOrd="0" destOrd="0" parTransId="{3ECB3276-D32A-964F-9FF7-5CB0635437A8}" sibTransId="{6884EC4E-7BA5-034A-B49D-6D55E6405D31}"/>
    <dgm:cxn modelId="{54A5B73C-F368-5842-8C09-CFDDAA960403}" srcId="{7A680885-0545-AD4F-8388-EBE16D6FB4A7}" destId="{B412619D-D54B-3C43-A9D8-76ED00A1F37A}" srcOrd="1" destOrd="0" parTransId="{9FDF412C-9572-EE45-AA82-B469CC768869}" sibTransId="{13BDB3F2-F69C-E649-8266-8D8DCC005048}"/>
    <dgm:cxn modelId="{7D1108BC-017B-1B43-A179-FF2AEF363D1D}" srcId="{0542D556-57AB-F24C-ACA2-31B25022247F}" destId="{8BE363C6-E587-2F49-BDD4-439125D60C35}" srcOrd="1" destOrd="0" parTransId="{FCC1E151-CE81-D74F-A69F-9D5ABCDD35CC}" sibTransId="{E33D2756-4D63-3447-84E8-8B96ECB83F35}"/>
    <dgm:cxn modelId="{4557AA65-A2DC-6B4B-9B15-5C4E27A873E7}" srcId="{8BE363C6-E587-2F49-BDD4-439125D60C35}" destId="{CC96C910-690C-844F-B6D0-CC96D5883EA3}" srcOrd="1" destOrd="0" parTransId="{AABD66CF-58AE-4747-B9F6-44622DB774D5}" sibTransId="{5F970B6C-4895-F849-B983-BEEDC9C61735}"/>
    <dgm:cxn modelId="{16D326F0-D91E-3F4B-A4BB-ABED8B3BA7EA}" type="presOf" srcId="{12FC07FA-54A0-F846-BD72-1A3551D93D42}" destId="{C5EE9841-D819-B94C-AA97-2B98E4F1AF4D}" srcOrd="0" destOrd="0" presId="urn:microsoft.com/office/officeart/2005/8/layout/radial2"/>
    <dgm:cxn modelId="{6EC7E216-E32E-5F43-827E-ED5FFA25CF2B}" type="presParOf" srcId="{3FC15B93-7B3C-AB46-96F3-AC0D1F42DDB5}" destId="{7A2D4BA1-3812-804D-92F1-FEC9D3CD4748}" srcOrd="0" destOrd="0" presId="urn:microsoft.com/office/officeart/2005/8/layout/radial2"/>
    <dgm:cxn modelId="{724E46E0-E394-AF44-8BAC-962AAF2C3C3F}" type="presParOf" srcId="{7A2D4BA1-3812-804D-92F1-FEC9D3CD4748}" destId="{471C1ED4-2743-1E40-89AA-C332692FCCA1}" srcOrd="0" destOrd="0" presId="urn:microsoft.com/office/officeart/2005/8/layout/radial2"/>
    <dgm:cxn modelId="{3C11A654-7567-7440-BB67-4E6352B69CA3}" type="presParOf" srcId="{471C1ED4-2743-1E40-89AA-C332692FCCA1}" destId="{79255C76-47A5-B04C-9AF5-4FC6D6A06595}" srcOrd="0" destOrd="0" presId="urn:microsoft.com/office/officeart/2005/8/layout/radial2"/>
    <dgm:cxn modelId="{9BC25B4E-A303-5049-81FB-5BB6127A0A3C}" type="presParOf" srcId="{471C1ED4-2743-1E40-89AA-C332692FCCA1}" destId="{4925F437-AD5A-084F-A11F-7BDE5927CC70}" srcOrd="1" destOrd="0" presId="urn:microsoft.com/office/officeart/2005/8/layout/radial2"/>
    <dgm:cxn modelId="{F18D8D2E-E803-9E4D-B01C-E33A3FEA0196}" type="presParOf" srcId="{7A2D4BA1-3812-804D-92F1-FEC9D3CD4748}" destId="{C5EE9841-D819-B94C-AA97-2B98E4F1AF4D}" srcOrd="1" destOrd="0" presId="urn:microsoft.com/office/officeart/2005/8/layout/radial2"/>
    <dgm:cxn modelId="{346635FE-BFB1-8B49-A930-4480BEAF6244}" type="presParOf" srcId="{7A2D4BA1-3812-804D-92F1-FEC9D3CD4748}" destId="{270EECFA-3577-E447-99B5-1873E26772B6}" srcOrd="2" destOrd="0" presId="urn:microsoft.com/office/officeart/2005/8/layout/radial2"/>
    <dgm:cxn modelId="{C8CED368-337A-1447-8EEA-5351EEF0FA66}" type="presParOf" srcId="{270EECFA-3577-E447-99B5-1873E26772B6}" destId="{6A20EC48-B4E3-9F4F-A250-8005C0D35379}" srcOrd="0" destOrd="0" presId="urn:microsoft.com/office/officeart/2005/8/layout/radial2"/>
    <dgm:cxn modelId="{8DC15CC7-5B35-8949-97F4-B067DD55FCFE}" type="presParOf" srcId="{270EECFA-3577-E447-99B5-1873E26772B6}" destId="{C2244B65-F30C-F945-87E7-5AEA64CED220}" srcOrd="1" destOrd="0" presId="urn:microsoft.com/office/officeart/2005/8/layout/radial2"/>
    <dgm:cxn modelId="{132D79E4-2C51-A54C-9071-FB57629E17D9}" type="presParOf" srcId="{7A2D4BA1-3812-804D-92F1-FEC9D3CD4748}" destId="{8054153D-42E1-244D-93AA-0133B3245CBB}" srcOrd="3" destOrd="0" presId="urn:microsoft.com/office/officeart/2005/8/layout/radial2"/>
    <dgm:cxn modelId="{89AC234E-89C9-AF4B-A02A-0A18A705AEE2}" type="presParOf" srcId="{7A2D4BA1-3812-804D-92F1-FEC9D3CD4748}" destId="{BE339384-3AB8-B749-A094-0AC1D8F9DD2C}" srcOrd="4" destOrd="0" presId="urn:microsoft.com/office/officeart/2005/8/layout/radial2"/>
    <dgm:cxn modelId="{2A03A970-5DA7-CB49-8B1A-E68CCF7CC281}" type="presParOf" srcId="{BE339384-3AB8-B749-A094-0AC1D8F9DD2C}" destId="{60C765AE-33AE-5140-8B94-E349AC1B2327}" srcOrd="0" destOrd="0" presId="urn:microsoft.com/office/officeart/2005/8/layout/radial2"/>
    <dgm:cxn modelId="{3013E79D-1E39-1B43-ABCB-3DE0E8524594}" type="presParOf" srcId="{BE339384-3AB8-B749-A094-0AC1D8F9DD2C}" destId="{CD745ACF-E749-3E41-BB29-2288112D029B}" srcOrd="1" destOrd="0" presId="urn:microsoft.com/office/officeart/2005/8/layout/radial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542D556-57AB-F24C-ACA2-31B25022247F}" type="doc">
      <dgm:prSet loTypeId="urn:microsoft.com/office/officeart/2005/8/layout/radial2" loCatId="" qsTypeId="urn:microsoft.com/office/officeart/2005/8/quickstyle/simple4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8BE363C6-E587-2F49-BDD4-439125D60C35}">
      <dgm:prSet phldrT="[Text]" custT="1"/>
      <dgm:spPr/>
      <dgm:t>
        <a:bodyPr/>
        <a:lstStyle/>
        <a:p>
          <a:pPr algn="ctr"/>
          <a:r>
            <a:rPr lang="fa-IR" sz="2000" b="1" dirty="0" smtClean="0">
              <a:latin typeface="B Zar" charset="0"/>
              <a:ea typeface="B Zar" charset="0"/>
              <a:cs typeface="B Zar" charset="0"/>
            </a:rPr>
            <a:t>جمع بندی</a:t>
          </a:r>
          <a:endParaRPr lang="en-US" sz="2000" b="1" dirty="0">
            <a:latin typeface="B Zar" charset="0"/>
            <a:ea typeface="B Zar" charset="0"/>
            <a:cs typeface="B Zar" charset="0"/>
          </a:endParaRPr>
        </a:p>
      </dgm:t>
    </dgm:pt>
    <dgm:pt modelId="{FCC1E151-CE81-D74F-A69F-9D5ABCDD35CC}" type="parTrans" cxnId="{7D1108BC-017B-1B43-A179-FF2AEF363D1D}">
      <dgm:prSet/>
      <dgm:spPr/>
      <dgm:t>
        <a:bodyPr/>
        <a:lstStyle/>
        <a:p>
          <a:endParaRPr lang="en-US"/>
        </a:p>
      </dgm:t>
    </dgm:pt>
    <dgm:pt modelId="{E33D2756-4D63-3447-84E8-8B96ECB83F35}" type="sibTrans" cxnId="{7D1108BC-017B-1B43-A179-FF2AEF363D1D}">
      <dgm:prSet/>
      <dgm:spPr/>
      <dgm:t>
        <a:bodyPr/>
        <a:lstStyle/>
        <a:p>
          <a:endParaRPr lang="en-US"/>
        </a:p>
      </dgm:t>
    </dgm:pt>
    <dgm:pt modelId="{7A680885-0545-AD4F-8388-EBE16D6FB4A7}">
      <dgm:prSet phldrT="[Text]"/>
      <dgm:spPr/>
      <dgm:t>
        <a:bodyPr/>
        <a:lstStyle/>
        <a:p>
          <a:pPr algn="ctr" rtl="1"/>
          <a:r>
            <a:rPr lang="fa-IR" dirty="0" smtClean="0">
              <a:latin typeface="B Zar" charset="0"/>
              <a:ea typeface="B Zar" charset="0"/>
              <a:cs typeface="B Zar" charset="0"/>
            </a:rPr>
            <a:t>پژوهش‌های مرتبط</a:t>
          </a:r>
          <a:endParaRPr lang="en-US" dirty="0">
            <a:latin typeface="B Zar" charset="0"/>
            <a:ea typeface="B Zar" charset="0"/>
            <a:cs typeface="B Zar" charset="0"/>
          </a:endParaRPr>
        </a:p>
      </dgm:t>
    </dgm:pt>
    <dgm:pt modelId="{12FC07FA-54A0-F846-BD72-1A3551D93D42}" type="parTrans" cxnId="{4593F42D-4FC6-274C-933F-74B83CA36185}">
      <dgm:prSet/>
      <dgm:spPr/>
      <dgm:t>
        <a:bodyPr/>
        <a:lstStyle/>
        <a:p>
          <a:endParaRPr lang="en-US"/>
        </a:p>
      </dgm:t>
    </dgm:pt>
    <dgm:pt modelId="{5F7942AA-E652-914E-B5A2-49E082EF5792}" type="sibTrans" cxnId="{4593F42D-4FC6-274C-933F-74B83CA36185}">
      <dgm:prSet/>
      <dgm:spPr/>
      <dgm:t>
        <a:bodyPr/>
        <a:lstStyle/>
        <a:p>
          <a:endParaRPr lang="en-US"/>
        </a:p>
      </dgm:t>
    </dgm:pt>
    <dgm:pt modelId="{536F30F2-A60B-CF4C-B5E0-8058183EC37F}">
      <dgm:prSet phldrT="[Text]" custT="1"/>
      <dgm:spPr/>
      <dgm:t>
        <a:bodyPr/>
        <a:lstStyle/>
        <a:p>
          <a:pPr marL="228600" algn="r" rtl="1"/>
          <a:r>
            <a:rPr lang="fa-IR" sz="2000" b="1" dirty="0" smtClean="0">
              <a:latin typeface="B Zar" charset="0"/>
              <a:ea typeface="B Zar" charset="0"/>
              <a:cs typeface="B Zar" charset="0"/>
            </a:rPr>
            <a:t>فریب و هانی‌پات</a:t>
          </a:r>
          <a:endParaRPr lang="en-US" sz="2000" b="1" dirty="0">
            <a:latin typeface="B Zar" charset="0"/>
            <a:ea typeface="B Zar" charset="0"/>
            <a:cs typeface="B Zar" charset="0"/>
          </a:endParaRPr>
        </a:p>
      </dgm:t>
    </dgm:pt>
    <dgm:pt modelId="{3ECB3276-D32A-964F-9FF7-5CB0635437A8}" type="parTrans" cxnId="{C1A57DBB-92A9-CC45-B8A0-83BFEE8A0038}">
      <dgm:prSet/>
      <dgm:spPr/>
      <dgm:t>
        <a:bodyPr/>
        <a:lstStyle/>
        <a:p>
          <a:endParaRPr lang="en-US"/>
        </a:p>
      </dgm:t>
    </dgm:pt>
    <dgm:pt modelId="{6884EC4E-7BA5-034A-B49D-6D55E6405D31}" type="sibTrans" cxnId="{C1A57DBB-92A9-CC45-B8A0-83BFEE8A0038}">
      <dgm:prSet/>
      <dgm:spPr/>
      <dgm:t>
        <a:bodyPr/>
        <a:lstStyle/>
        <a:p>
          <a:endParaRPr lang="en-US"/>
        </a:p>
      </dgm:t>
    </dgm:pt>
    <dgm:pt modelId="{B412619D-D54B-3C43-A9D8-76ED00A1F37A}">
      <dgm:prSet phldrT="[Text]" custT="1"/>
      <dgm:spPr/>
      <dgm:t>
        <a:bodyPr/>
        <a:lstStyle/>
        <a:p>
          <a:pPr marL="320040" algn="r" rtl="1"/>
          <a:r>
            <a:rPr lang="fa-IR" sz="2000" b="1" dirty="0" smtClean="0">
              <a:latin typeface="B Zar" charset="0"/>
              <a:ea typeface="B Zar" charset="0"/>
              <a:cs typeface="B Zar" charset="0"/>
            </a:rPr>
            <a:t>فریب در محاسبات ابری</a:t>
          </a:r>
          <a:endParaRPr lang="en-US" sz="2000" b="1" dirty="0">
            <a:latin typeface="B Zar" charset="0"/>
            <a:ea typeface="B Zar" charset="0"/>
            <a:cs typeface="B Zar" charset="0"/>
          </a:endParaRPr>
        </a:p>
      </dgm:t>
    </dgm:pt>
    <dgm:pt modelId="{9FDF412C-9572-EE45-AA82-B469CC768869}" type="parTrans" cxnId="{54A5B73C-F368-5842-8C09-CFDDAA960403}">
      <dgm:prSet/>
      <dgm:spPr/>
      <dgm:t>
        <a:bodyPr/>
        <a:lstStyle/>
        <a:p>
          <a:endParaRPr lang="en-US"/>
        </a:p>
      </dgm:t>
    </dgm:pt>
    <dgm:pt modelId="{13BDB3F2-F69C-E649-8266-8D8DCC005048}" type="sibTrans" cxnId="{54A5B73C-F368-5842-8C09-CFDDAA960403}">
      <dgm:prSet/>
      <dgm:spPr/>
      <dgm:t>
        <a:bodyPr/>
        <a:lstStyle/>
        <a:p>
          <a:endParaRPr lang="en-US"/>
        </a:p>
      </dgm:t>
    </dgm:pt>
    <dgm:pt modelId="{FC951820-AF47-4C47-94A8-015BC4F9967F}">
      <dgm:prSet phldrT="[Text]" custT="1"/>
      <dgm:spPr/>
      <dgm:t>
        <a:bodyPr/>
        <a:lstStyle/>
        <a:p>
          <a:pPr algn="ctr" rtl="1"/>
          <a:r>
            <a:rPr lang="fa-IR" sz="2000" b="1" dirty="0" smtClean="0">
              <a:latin typeface="B Zar" charset="0"/>
              <a:ea typeface="B Zar" charset="0"/>
              <a:cs typeface="B Zar" charset="0"/>
            </a:rPr>
            <a:t>کارهای آتی</a:t>
          </a:r>
          <a:endParaRPr lang="en-US" sz="2000" b="1" dirty="0">
            <a:latin typeface="B Zar" charset="0"/>
            <a:ea typeface="B Zar" charset="0"/>
            <a:cs typeface="B Zar" charset="0"/>
          </a:endParaRPr>
        </a:p>
      </dgm:t>
    </dgm:pt>
    <dgm:pt modelId="{CD627183-EFCB-A049-8B0D-26B78DC89686}" type="parTrans" cxnId="{132277B5-38A2-A64C-A02E-A8A0D523794E}">
      <dgm:prSet/>
      <dgm:spPr/>
      <dgm:t>
        <a:bodyPr/>
        <a:lstStyle/>
        <a:p>
          <a:endParaRPr lang="en-US"/>
        </a:p>
      </dgm:t>
    </dgm:pt>
    <dgm:pt modelId="{D5409B85-1498-2046-82F9-FC86CA832E2B}" type="sibTrans" cxnId="{132277B5-38A2-A64C-A02E-A8A0D523794E}">
      <dgm:prSet/>
      <dgm:spPr/>
      <dgm:t>
        <a:bodyPr/>
        <a:lstStyle/>
        <a:p>
          <a:endParaRPr lang="en-US"/>
        </a:p>
      </dgm:t>
    </dgm:pt>
    <dgm:pt modelId="{3FC15B93-7B3C-AB46-96F3-AC0D1F42DDB5}" type="pres">
      <dgm:prSet presAssocID="{0542D556-57AB-F24C-ACA2-31B25022247F}" presName="composite" presStyleCnt="0">
        <dgm:presLayoutVars>
          <dgm:chMax val="5"/>
          <dgm:dir val="rev"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A2D4BA1-3812-804D-92F1-FEC9D3CD4748}" type="pres">
      <dgm:prSet presAssocID="{0542D556-57AB-F24C-ACA2-31B25022247F}" presName="cycle" presStyleCnt="0"/>
      <dgm:spPr/>
    </dgm:pt>
    <dgm:pt modelId="{471C1ED4-2743-1E40-89AA-C332692FCCA1}" type="pres">
      <dgm:prSet presAssocID="{0542D556-57AB-F24C-ACA2-31B25022247F}" presName="centerShape" presStyleCnt="0"/>
      <dgm:spPr/>
    </dgm:pt>
    <dgm:pt modelId="{79255C76-47A5-B04C-9AF5-4FC6D6A06595}" type="pres">
      <dgm:prSet presAssocID="{0542D556-57AB-F24C-ACA2-31B25022247F}" presName="connSite" presStyleLbl="node1" presStyleIdx="0" presStyleCnt="4"/>
      <dgm:spPr/>
    </dgm:pt>
    <dgm:pt modelId="{4925F437-AD5A-084F-A11F-7BDE5927CC70}" type="pres">
      <dgm:prSet presAssocID="{0542D556-57AB-F24C-ACA2-31B25022247F}" presName="visible" presStyleLbl="node1" presStyleIdx="0" presStyleCnt="4" custLinFactNeighborY="-1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" b="-1000"/>
          </a:stretch>
        </a:blipFill>
      </dgm:spPr>
      <dgm:t>
        <a:bodyPr/>
        <a:lstStyle/>
        <a:p>
          <a:endParaRPr lang="en-US"/>
        </a:p>
      </dgm:t>
    </dgm:pt>
    <dgm:pt modelId="{C5EE9841-D819-B94C-AA97-2B98E4F1AF4D}" type="pres">
      <dgm:prSet presAssocID="{12FC07FA-54A0-F846-BD72-1A3551D93D42}" presName="Name25" presStyleLbl="parChTrans1D1" presStyleIdx="0" presStyleCnt="3"/>
      <dgm:spPr/>
      <dgm:t>
        <a:bodyPr/>
        <a:lstStyle/>
        <a:p>
          <a:endParaRPr lang="en-US"/>
        </a:p>
      </dgm:t>
    </dgm:pt>
    <dgm:pt modelId="{270EECFA-3577-E447-99B5-1873E26772B6}" type="pres">
      <dgm:prSet presAssocID="{7A680885-0545-AD4F-8388-EBE16D6FB4A7}" presName="node" presStyleCnt="0"/>
      <dgm:spPr/>
    </dgm:pt>
    <dgm:pt modelId="{6A20EC48-B4E3-9F4F-A250-8005C0D35379}" type="pres">
      <dgm:prSet presAssocID="{7A680885-0545-AD4F-8388-EBE16D6FB4A7}" presName="parentNode" presStyleLbl="node1" presStyleIdx="1" presStyleCnt="4" custLinFactNeighborX="719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2244B65-F30C-F945-87E7-5AEA64CED220}" type="pres">
      <dgm:prSet presAssocID="{7A680885-0545-AD4F-8388-EBE16D6FB4A7}" presName="childNode" presStyleLbl="revTx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054153D-42E1-244D-93AA-0133B3245CBB}" type="pres">
      <dgm:prSet presAssocID="{FCC1E151-CE81-D74F-A69F-9D5ABCDD35CC}" presName="Name25" presStyleLbl="parChTrans1D1" presStyleIdx="1" presStyleCnt="3"/>
      <dgm:spPr/>
      <dgm:t>
        <a:bodyPr/>
        <a:lstStyle/>
        <a:p>
          <a:endParaRPr lang="en-US"/>
        </a:p>
      </dgm:t>
    </dgm:pt>
    <dgm:pt modelId="{BE339384-3AB8-B749-A094-0AC1D8F9DD2C}" type="pres">
      <dgm:prSet presAssocID="{8BE363C6-E587-2F49-BDD4-439125D60C35}" presName="node" presStyleCnt="0"/>
      <dgm:spPr/>
    </dgm:pt>
    <dgm:pt modelId="{60C765AE-33AE-5140-8B94-E349AC1B2327}" type="pres">
      <dgm:prSet presAssocID="{8BE363C6-E587-2F49-BDD4-439125D60C35}" presName="parentNode" presStyleLbl="node1" presStyleIdx="2" presStyleCnt="4" custScaleX="96018" custScaleY="99271" custLinFactNeighborX="-71633" custLinFactNeighborY="-236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D745ACF-E749-3E41-BB29-2288112D029B}" type="pres">
      <dgm:prSet presAssocID="{8BE363C6-E587-2F49-BDD4-439125D60C35}" presName="childNode" presStyleLbl="revTx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7AE9B6B-0B90-154D-B09E-366999572C5F}" type="pres">
      <dgm:prSet presAssocID="{CD627183-EFCB-A049-8B0D-26B78DC89686}" presName="Name25" presStyleLbl="parChTrans1D1" presStyleIdx="2" presStyleCnt="3"/>
      <dgm:spPr/>
      <dgm:t>
        <a:bodyPr/>
        <a:lstStyle/>
        <a:p>
          <a:endParaRPr lang="en-US"/>
        </a:p>
      </dgm:t>
    </dgm:pt>
    <dgm:pt modelId="{1930C139-B69D-A142-8063-A0EDB65367AE}" type="pres">
      <dgm:prSet presAssocID="{FC951820-AF47-4C47-94A8-015BC4F9967F}" presName="node" presStyleCnt="0"/>
      <dgm:spPr/>
    </dgm:pt>
    <dgm:pt modelId="{C03FFE51-D597-594A-ADF6-BFA55C163666}" type="pres">
      <dgm:prSet presAssocID="{FC951820-AF47-4C47-94A8-015BC4F9967F}" presName="parentNode" presStyleLbl="node1" presStyleIdx="3" presStyleCnt="4" custLinFactNeighborX="-29908" custLinFactNeighborY="-1763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7506131-67B8-694A-BCBB-11029FD19A61}" type="pres">
      <dgm:prSet presAssocID="{FC951820-AF47-4C47-94A8-015BC4F9967F}" presName="childNode" presStyleLbl="revTx" presStyleIdx="0" presStyleCnt="1">
        <dgm:presLayoutVars>
          <dgm:bulletEnabled val="1"/>
        </dgm:presLayoutVars>
      </dgm:prSet>
      <dgm:spPr/>
    </dgm:pt>
  </dgm:ptLst>
  <dgm:cxnLst>
    <dgm:cxn modelId="{DA852709-02F2-BD4B-A827-1F12C09DB74A}" type="presOf" srcId="{B412619D-D54B-3C43-A9D8-76ED00A1F37A}" destId="{C2244B65-F30C-F945-87E7-5AEA64CED220}" srcOrd="0" destOrd="1" presId="urn:microsoft.com/office/officeart/2005/8/layout/radial2"/>
    <dgm:cxn modelId="{1ADFB4CB-1F0A-D444-8D10-7D97C4FCD4AE}" type="presOf" srcId="{12FC07FA-54A0-F846-BD72-1A3551D93D42}" destId="{C5EE9841-D819-B94C-AA97-2B98E4F1AF4D}" srcOrd="0" destOrd="0" presId="urn:microsoft.com/office/officeart/2005/8/layout/radial2"/>
    <dgm:cxn modelId="{132277B5-38A2-A64C-A02E-A8A0D523794E}" srcId="{0542D556-57AB-F24C-ACA2-31B25022247F}" destId="{FC951820-AF47-4C47-94A8-015BC4F9967F}" srcOrd="2" destOrd="0" parTransId="{CD627183-EFCB-A049-8B0D-26B78DC89686}" sibTransId="{D5409B85-1498-2046-82F9-FC86CA832E2B}"/>
    <dgm:cxn modelId="{7D1108BC-017B-1B43-A179-FF2AEF363D1D}" srcId="{0542D556-57AB-F24C-ACA2-31B25022247F}" destId="{8BE363C6-E587-2F49-BDD4-439125D60C35}" srcOrd="1" destOrd="0" parTransId="{FCC1E151-CE81-D74F-A69F-9D5ABCDD35CC}" sibTransId="{E33D2756-4D63-3447-84E8-8B96ECB83F35}"/>
    <dgm:cxn modelId="{70DF08D3-E91C-8F4E-AC07-9D9590C27CC4}" type="presOf" srcId="{CD627183-EFCB-A049-8B0D-26B78DC89686}" destId="{17AE9B6B-0B90-154D-B09E-366999572C5F}" srcOrd="0" destOrd="0" presId="urn:microsoft.com/office/officeart/2005/8/layout/radial2"/>
    <dgm:cxn modelId="{D7D03CD4-3673-5946-8FDC-1C633AF45CCF}" type="presOf" srcId="{FCC1E151-CE81-D74F-A69F-9D5ABCDD35CC}" destId="{8054153D-42E1-244D-93AA-0133B3245CBB}" srcOrd="0" destOrd="0" presId="urn:microsoft.com/office/officeart/2005/8/layout/radial2"/>
    <dgm:cxn modelId="{86588ED1-AC3A-4642-B2E6-2ACC42A04BE7}" type="presOf" srcId="{8BE363C6-E587-2F49-BDD4-439125D60C35}" destId="{60C765AE-33AE-5140-8B94-E349AC1B2327}" srcOrd="0" destOrd="0" presId="urn:microsoft.com/office/officeart/2005/8/layout/radial2"/>
    <dgm:cxn modelId="{2490740A-DF9F-2742-A36C-7FF31505274B}" type="presOf" srcId="{0542D556-57AB-F24C-ACA2-31B25022247F}" destId="{3FC15B93-7B3C-AB46-96F3-AC0D1F42DDB5}" srcOrd="0" destOrd="0" presId="urn:microsoft.com/office/officeart/2005/8/layout/radial2"/>
    <dgm:cxn modelId="{4593F42D-4FC6-274C-933F-74B83CA36185}" srcId="{0542D556-57AB-F24C-ACA2-31B25022247F}" destId="{7A680885-0545-AD4F-8388-EBE16D6FB4A7}" srcOrd="0" destOrd="0" parTransId="{12FC07FA-54A0-F846-BD72-1A3551D93D42}" sibTransId="{5F7942AA-E652-914E-B5A2-49E082EF5792}"/>
    <dgm:cxn modelId="{54A5B73C-F368-5842-8C09-CFDDAA960403}" srcId="{7A680885-0545-AD4F-8388-EBE16D6FB4A7}" destId="{B412619D-D54B-3C43-A9D8-76ED00A1F37A}" srcOrd="1" destOrd="0" parTransId="{9FDF412C-9572-EE45-AA82-B469CC768869}" sibTransId="{13BDB3F2-F69C-E649-8266-8D8DCC005048}"/>
    <dgm:cxn modelId="{496F1805-1543-FB46-B81F-13DCB1067602}" type="presOf" srcId="{536F30F2-A60B-CF4C-B5E0-8058183EC37F}" destId="{C2244B65-F30C-F945-87E7-5AEA64CED220}" srcOrd="0" destOrd="0" presId="urn:microsoft.com/office/officeart/2005/8/layout/radial2"/>
    <dgm:cxn modelId="{286E9CB6-2B8B-6A48-B896-68DB74128677}" type="presOf" srcId="{7A680885-0545-AD4F-8388-EBE16D6FB4A7}" destId="{6A20EC48-B4E3-9F4F-A250-8005C0D35379}" srcOrd="0" destOrd="0" presId="urn:microsoft.com/office/officeart/2005/8/layout/radial2"/>
    <dgm:cxn modelId="{87923221-FBC1-0040-8329-EFA871BCC783}" type="presOf" srcId="{FC951820-AF47-4C47-94A8-015BC4F9967F}" destId="{C03FFE51-D597-594A-ADF6-BFA55C163666}" srcOrd="0" destOrd="0" presId="urn:microsoft.com/office/officeart/2005/8/layout/radial2"/>
    <dgm:cxn modelId="{C1A57DBB-92A9-CC45-B8A0-83BFEE8A0038}" srcId="{7A680885-0545-AD4F-8388-EBE16D6FB4A7}" destId="{536F30F2-A60B-CF4C-B5E0-8058183EC37F}" srcOrd="0" destOrd="0" parTransId="{3ECB3276-D32A-964F-9FF7-5CB0635437A8}" sibTransId="{6884EC4E-7BA5-034A-B49D-6D55E6405D31}"/>
    <dgm:cxn modelId="{EEE38749-780F-B947-8479-9727CFF6F89F}" type="presParOf" srcId="{3FC15B93-7B3C-AB46-96F3-AC0D1F42DDB5}" destId="{7A2D4BA1-3812-804D-92F1-FEC9D3CD4748}" srcOrd="0" destOrd="0" presId="urn:microsoft.com/office/officeart/2005/8/layout/radial2"/>
    <dgm:cxn modelId="{CBA96C84-2092-9644-88E0-7B47639336FA}" type="presParOf" srcId="{7A2D4BA1-3812-804D-92F1-FEC9D3CD4748}" destId="{471C1ED4-2743-1E40-89AA-C332692FCCA1}" srcOrd="0" destOrd="0" presId="urn:microsoft.com/office/officeart/2005/8/layout/radial2"/>
    <dgm:cxn modelId="{EDC8382C-DAD1-8C40-8A12-D272E8DE3ACE}" type="presParOf" srcId="{471C1ED4-2743-1E40-89AA-C332692FCCA1}" destId="{79255C76-47A5-B04C-9AF5-4FC6D6A06595}" srcOrd="0" destOrd="0" presId="urn:microsoft.com/office/officeart/2005/8/layout/radial2"/>
    <dgm:cxn modelId="{26C888CF-7035-7C4E-9F88-FD8DFEFF4863}" type="presParOf" srcId="{471C1ED4-2743-1E40-89AA-C332692FCCA1}" destId="{4925F437-AD5A-084F-A11F-7BDE5927CC70}" srcOrd="1" destOrd="0" presId="urn:microsoft.com/office/officeart/2005/8/layout/radial2"/>
    <dgm:cxn modelId="{D64AE660-44CE-1742-8748-DA426E0B8E7E}" type="presParOf" srcId="{7A2D4BA1-3812-804D-92F1-FEC9D3CD4748}" destId="{C5EE9841-D819-B94C-AA97-2B98E4F1AF4D}" srcOrd="1" destOrd="0" presId="urn:microsoft.com/office/officeart/2005/8/layout/radial2"/>
    <dgm:cxn modelId="{CF7EC537-A6B0-9C4E-99FA-27C1BAD4E34F}" type="presParOf" srcId="{7A2D4BA1-3812-804D-92F1-FEC9D3CD4748}" destId="{270EECFA-3577-E447-99B5-1873E26772B6}" srcOrd="2" destOrd="0" presId="urn:microsoft.com/office/officeart/2005/8/layout/radial2"/>
    <dgm:cxn modelId="{24019540-AFBD-2942-81B2-DF720BD39F18}" type="presParOf" srcId="{270EECFA-3577-E447-99B5-1873E26772B6}" destId="{6A20EC48-B4E3-9F4F-A250-8005C0D35379}" srcOrd="0" destOrd="0" presId="urn:microsoft.com/office/officeart/2005/8/layout/radial2"/>
    <dgm:cxn modelId="{6F57F207-680E-614C-A55F-F92B21FCC962}" type="presParOf" srcId="{270EECFA-3577-E447-99B5-1873E26772B6}" destId="{C2244B65-F30C-F945-87E7-5AEA64CED220}" srcOrd="1" destOrd="0" presId="urn:microsoft.com/office/officeart/2005/8/layout/radial2"/>
    <dgm:cxn modelId="{9CA84EC5-1E36-E54A-AB62-5F8FCB2CCAAB}" type="presParOf" srcId="{7A2D4BA1-3812-804D-92F1-FEC9D3CD4748}" destId="{8054153D-42E1-244D-93AA-0133B3245CBB}" srcOrd="3" destOrd="0" presId="urn:microsoft.com/office/officeart/2005/8/layout/radial2"/>
    <dgm:cxn modelId="{52A5CC9F-7E9B-7948-948A-A2656AB8630D}" type="presParOf" srcId="{7A2D4BA1-3812-804D-92F1-FEC9D3CD4748}" destId="{BE339384-3AB8-B749-A094-0AC1D8F9DD2C}" srcOrd="4" destOrd="0" presId="urn:microsoft.com/office/officeart/2005/8/layout/radial2"/>
    <dgm:cxn modelId="{53943328-6E1A-8245-890B-4926BC4AB837}" type="presParOf" srcId="{BE339384-3AB8-B749-A094-0AC1D8F9DD2C}" destId="{60C765AE-33AE-5140-8B94-E349AC1B2327}" srcOrd="0" destOrd="0" presId="urn:microsoft.com/office/officeart/2005/8/layout/radial2"/>
    <dgm:cxn modelId="{ABBE1293-D1DB-7E4B-AFB5-99783BBB35EE}" type="presParOf" srcId="{BE339384-3AB8-B749-A094-0AC1D8F9DD2C}" destId="{CD745ACF-E749-3E41-BB29-2288112D029B}" srcOrd="1" destOrd="0" presId="urn:microsoft.com/office/officeart/2005/8/layout/radial2"/>
    <dgm:cxn modelId="{66B16F9C-8B16-1849-BEC6-51294117AD39}" type="presParOf" srcId="{7A2D4BA1-3812-804D-92F1-FEC9D3CD4748}" destId="{17AE9B6B-0B90-154D-B09E-366999572C5F}" srcOrd="5" destOrd="0" presId="urn:microsoft.com/office/officeart/2005/8/layout/radial2"/>
    <dgm:cxn modelId="{72579211-C1D7-3643-8453-ADDC30FE439B}" type="presParOf" srcId="{7A2D4BA1-3812-804D-92F1-FEC9D3CD4748}" destId="{1930C139-B69D-A142-8063-A0EDB65367AE}" srcOrd="6" destOrd="0" presId="urn:microsoft.com/office/officeart/2005/8/layout/radial2"/>
    <dgm:cxn modelId="{280BD9D1-F233-A240-8D69-C820137493D9}" type="presParOf" srcId="{1930C139-B69D-A142-8063-A0EDB65367AE}" destId="{C03FFE51-D597-594A-ADF6-BFA55C163666}" srcOrd="0" destOrd="0" presId="urn:microsoft.com/office/officeart/2005/8/layout/radial2"/>
    <dgm:cxn modelId="{0C62791D-5D22-0546-8AFD-0879646CBFA1}" type="presParOf" srcId="{1930C139-B69D-A142-8063-A0EDB65367AE}" destId="{87506131-67B8-694A-BCBB-11029FD19A61}" srcOrd="1" destOrd="0" presId="urn:microsoft.com/office/officeart/2005/8/layout/radial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AE9B6B-0B90-154D-B09E-366999572C5F}">
      <dsp:nvSpPr>
        <dsp:cNvPr id="0" name=""/>
        <dsp:cNvSpPr/>
      </dsp:nvSpPr>
      <dsp:spPr>
        <a:xfrm rot="8870474">
          <a:off x="5425134" y="2877467"/>
          <a:ext cx="947710" cy="36386"/>
        </a:xfrm>
        <a:custGeom>
          <a:avLst/>
          <a:gdLst/>
          <a:ahLst/>
          <a:cxnLst/>
          <a:rect l="0" t="0" r="0" b="0"/>
          <a:pathLst>
            <a:path>
              <a:moveTo>
                <a:pt x="0" y="18193"/>
              </a:moveTo>
              <a:lnTo>
                <a:pt x="947710" y="1819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054153D-42E1-244D-93AA-0133B3245CBB}">
      <dsp:nvSpPr>
        <dsp:cNvPr id="0" name=""/>
        <dsp:cNvSpPr/>
      </dsp:nvSpPr>
      <dsp:spPr>
        <a:xfrm rot="10834164">
          <a:off x="4619987" y="2141732"/>
          <a:ext cx="1680199" cy="36386"/>
        </a:xfrm>
        <a:custGeom>
          <a:avLst/>
          <a:gdLst/>
          <a:ahLst/>
          <a:cxnLst/>
          <a:rect l="0" t="0" r="0" b="0"/>
          <a:pathLst>
            <a:path>
              <a:moveTo>
                <a:pt x="0" y="18193"/>
              </a:moveTo>
              <a:lnTo>
                <a:pt x="1680199" y="1819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5EE9841-D819-B94C-AA97-2B98E4F1AF4D}">
      <dsp:nvSpPr>
        <dsp:cNvPr id="0" name=""/>
        <dsp:cNvSpPr/>
      </dsp:nvSpPr>
      <dsp:spPr>
        <a:xfrm rot="13321734">
          <a:off x="5728799" y="1267411"/>
          <a:ext cx="655661" cy="36386"/>
        </a:xfrm>
        <a:custGeom>
          <a:avLst/>
          <a:gdLst/>
          <a:ahLst/>
          <a:cxnLst/>
          <a:rect l="0" t="0" r="0" b="0"/>
          <a:pathLst>
            <a:path>
              <a:moveTo>
                <a:pt x="0" y="18193"/>
              </a:moveTo>
              <a:lnTo>
                <a:pt x="655661" y="1819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925F437-AD5A-084F-A11F-7BDE5927CC70}">
      <dsp:nvSpPr>
        <dsp:cNvPr id="0" name=""/>
        <dsp:cNvSpPr/>
      </dsp:nvSpPr>
      <dsp:spPr>
        <a:xfrm>
          <a:off x="5951315" y="1138736"/>
          <a:ext cx="2125712" cy="2103115"/>
        </a:xfrm>
        <a:prstGeom prst="ellipse">
          <a:avLst/>
        </a:prstGeom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770" r="-3770"/>
          </a:stretch>
        </a:blipFill>
        <a:ln>
          <a:noFill/>
        </a:ln>
        <a:effectLst>
          <a:outerShdw blurRad="762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9800000"/>
          </a:lightRig>
        </a:scene3d>
        <a:sp3d prstMaterial="plastic">
          <a:bevelT w="25400" h="1905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A20EC48-B4E3-9F4F-A250-8005C0D35379}">
      <dsp:nvSpPr>
        <dsp:cNvPr id="0" name=""/>
        <dsp:cNvSpPr/>
      </dsp:nvSpPr>
      <dsp:spPr>
        <a:xfrm>
          <a:off x="4701702" y="1454"/>
          <a:ext cx="1275427" cy="1275427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48000"/>
                <a:satMod val="180000"/>
                <a:lumMod val="94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48000"/>
                <a:satMod val="180000"/>
                <a:lumMod val="94000"/>
              </a:schemeClr>
            </a:gs>
          </a:gsLst>
          <a:lin ang="4140000" scaled="1"/>
        </a:gradFill>
        <a:ln>
          <a:noFill/>
        </a:ln>
        <a:effectLst>
          <a:outerShdw blurRad="762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9800000"/>
          </a:lightRig>
        </a:scene3d>
        <a:sp3d prstMaterial="plastic">
          <a:bevelT w="25400" h="1905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800" b="1" kern="1200" dirty="0" smtClean="0">
              <a:latin typeface="B Zar" charset="0"/>
              <a:ea typeface="B Zar" charset="0"/>
              <a:cs typeface="B Zar" charset="0"/>
            </a:rPr>
            <a:t>فریب</a:t>
          </a:r>
          <a:endParaRPr lang="en-US" sz="2800" b="1" kern="1200" dirty="0">
            <a:latin typeface="B Zar" charset="0"/>
            <a:ea typeface="B Zar" charset="0"/>
            <a:cs typeface="B Zar" charset="0"/>
          </a:endParaRPr>
        </a:p>
      </dsp:txBody>
      <dsp:txXfrm>
        <a:off x="4888484" y="188236"/>
        <a:ext cx="901863" cy="901863"/>
      </dsp:txXfrm>
    </dsp:sp>
    <dsp:sp modelId="{60C765AE-33AE-5140-8B94-E349AC1B2327}">
      <dsp:nvSpPr>
        <dsp:cNvPr id="0" name=""/>
        <dsp:cNvSpPr/>
      </dsp:nvSpPr>
      <dsp:spPr>
        <a:xfrm>
          <a:off x="3395417" y="1512427"/>
          <a:ext cx="1224639" cy="1266129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48000"/>
                <a:satMod val="180000"/>
                <a:lumMod val="94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48000"/>
                <a:satMod val="180000"/>
                <a:lumMod val="94000"/>
              </a:schemeClr>
            </a:gs>
          </a:gsLst>
          <a:lin ang="4140000" scaled="1"/>
        </a:gradFill>
        <a:ln>
          <a:noFill/>
        </a:ln>
        <a:effectLst>
          <a:outerShdw blurRad="762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9800000"/>
          </a:lightRig>
        </a:scene3d>
        <a:sp3d prstMaterial="plastic">
          <a:bevelT w="25400" h="1905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800" b="1" kern="1200" dirty="0" smtClean="0">
              <a:latin typeface="B Zar" charset="0"/>
              <a:ea typeface="B Zar" charset="0"/>
              <a:cs typeface="B Zar" charset="0"/>
            </a:rPr>
            <a:t>تعریف مساله</a:t>
          </a:r>
          <a:endParaRPr lang="en-US" sz="2800" b="1" kern="1200" dirty="0">
            <a:latin typeface="B Zar" charset="0"/>
            <a:ea typeface="B Zar" charset="0"/>
            <a:cs typeface="B Zar" charset="0"/>
          </a:endParaRPr>
        </a:p>
      </dsp:txBody>
      <dsp:txXfrm>
        <a:off x="3574761" y="1697847"/>
        <a:ext cx="865951" cy="895289"/>
      </dsp:txXfrm>
    </dsp:sp>
    <dsp:sp modelId="{C03FFE51-D597-594A-ADF6-BFA55C163666}">
      <dsp:nvSpPr>
        <dsp:cNvPr id="0" name=""/>
        <dsp:cNvSpPr/>
      </dsp:nvSpPr>
      <dsp:spPr>
        <a:xfrm>
          <a:off x="4320248" y="2849598"/>
          <a:ext cx="1275427" cy="1275427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48000"/>
                <a:satMod val="180000"/>
                <a:lumMod val="94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48000"/>
                <a:satMod val="180000"/>
                <a:lumMod val="94000"/>
              </a:schemeClr>
            </a:gs>
          </a:gsLst>
          <a:lin ang="4140000" scaled="1"/>
        </a:gradFill>
        <a:ln>
          <a:noFill/>
        </a:ln>
        <a:effectLst>
          <a:outerShdw blurRad="762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9800000"/>
          </a:lightRig>
        </a:scene3d>
        <a:sp3d prstMaterial="plastic">
          <a:bevelT w="25400" h="1905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800" b="1" kern="1200" dirty="0" smtClean="0">
              <a:latin typeface="B Zar" charset="0"/>
              <a:ea typeface="B Zar" charset="0"/>
              <a:cs typeface="B Zar" charset="0"/>
            </a:rPr>
            <a:t>هدف</a:t>
          </a:r>
          <a:endParaRPr lang="en-US" sz="2800" b="1" kern="1200" dirty="0">
            <a:latin typeface="B Zar" charset="0"/>
            <a:ea typeface="B Zar" charset="0"/>
            <a:cs typeface="B Zar" charset="0"/>
          </a:endParaRPr>
        </a:p>
      </dsp:txBody>
      <dsp:txXfrm>
        <a:off x="4507030" y="3036380"/>
        <a:ext cx="901863" cy="90186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54153D-42E1-244D-93AA-0133B3245CBB}">
      <dsp:nvSpPr>
        <dsp:cNvPr id="0" name=""/>
        <dsp:cNvSpPr/>
      </dsp:nvSpPr>
      <dsp:spPr>
        <a:xfrm rot="9385520">
          <a:off x="5419805" y="2823999"/>
          <a:ext cx="1096787" cy="47812"/>
        </a:xfrm>
        <a:custGeom>
          <a:avLst/>
          <a:gdLst/>
          <a:ahLst/>
          <a:cxnLst/>
          <a:rect l="0" t="0" r="0" b="0"/>
          <a:pathLst>
            <a:path>
              <a:moveTo>
                <a:pt x="0" y="23906"/>
              </a:moveTo>
              <a:lnTo>
                <a:pt x="1096787" y="2390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5EE9841-D819-B94C-AA97-2B98E4F1AF4D}">
      <dsp:nvSpPr>
        <dsp:cNvPr id="0" name=""/>
        <dsp:cNvSpPr/>
      </dsp:nvSpPr>
      <dsp:spPr>
        <a:xfrm rot="12326894">
          <a:off x="5277892" y="1443490"/>
          <a:ext cx="1253754" cy="47812"/>
        </a:xfrm>
        <a:custGeom>
          <a:avLst/>
          <a:gdLst/>
          <a:ahLst/>
          <a:cxnLst/>
          <a:rect l="0" t="0" r="0" b="0"/>
          <a:pathLst>
            <a:path>
              <a:moveTo>
                <a:pt x="0" y="23906"/>
              </a:moveTo>
              <a:lnTo>
                <a:pt x="1253754" y="2390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925F437-AD5A-084F-A11F-7BDE5927CC70}">
      <dsp:nvSpPr>
        <dsp:cNvPr id="0" name=""/>
        <dsp:cNvSpPr/>
      </dsp:nvSpPr>
      <dsp:spPr>
        <a:xfrm>
          <a:off x="6051842" y="804903"/>
          <a:ext cx="2793206" cy="2793206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8000" r="-18000"/>
          </a:stretch>
        </a:blipFill>
        <a:ln>
          <a:noFill/>
        </a:ln>
        <a:effectLst>
          <a:outerShdw blurRad="762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9800000"/>
          </a:lightRig>
        </a:scene3d>
        <a:sp3d prstMaterial="plastic">
          <a:bevelT w="25400" h="1905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A20EC48-B4E3-9F4F-A250-8005C0D35379}">
      <dsp:nvSpPr>
        <dsp:cNvPr id="0" name=""/>
        <dsp:cNvSpPr/>
      </dsp:nvSpPr>
      <dsp:spPr>
        <a:xfrm>
          <a:off x="3744096" y="0"/>
          <a:ext cx="1675923" cy="1675923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48000"/>
                <a:satMod val="180000"/>
                <a:lumMod val="94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48000"/>
                <a:satMod val="180000"/>
                <a:lumMod val="94000"/>
              </a:schemeClr>
            </a:gs>
          </a:gsLst>
          <a:lin ang="4140000" scaled="1"/>
        </a:gradFill>
        <a:ln>
          <a:noFill/>
        </a:ln>
        <a:effectLst>
          <a:outerShdw blurRad="762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9800000"/>
          </a:lightRig>
        </a:scene3d>
        <a:sp3d prstMaterial="plastic">
          <a:bevelT w="25400" h="1905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685" tIns="19685" rIns="19685" bIns="19685" numCol="1" spcCol="1270" anchor="ctr" anchorCtr="0">
          <a:noAutofit/>
        </a:bodyPr>
        <a:lstStyle/>
        <a:p>
          <a:pPr lvl="0" algn="ctr" defTabSz="13779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3100" kern="1200" dirty="0" smtClean="0">
              <a:latin typeface="B Zar" charset="0"/>
              <a:ea typeface="B Zar" charset="0"/>
              <a:cs typeface="B Zar" charset="0"/>
            </a:rPr>
            <a:t>چارچوب فریب </a:t>
          </a:r>
          <a:endParaRPr lang="en-US" sz="3100" kern="1200" dirty="0">
            <a:latin typeface="B Zar" charset="0"/>
            <a:ea typeface="B Zar" charset="0"/>
            <a:cs typeface="B Zar" charset="0"/>
          </a:endParaRPr>
        </a:p>
      </dsp:txBody>
      <dsp:txXfrm>
        <a:off x="3989529" y="245433"/>
        <a:ext cx="1185057" cy="1185057"/>
      </dsp:txXfrm>
    </dsp:sp>
    <dsp:sp modelId="{C2244B65-F30C-F945-87E7-5AEA64CED220}">
      <dsp:nvSpPr>
        <dsp:cNvPr id="0" name=""/>
        <dsp:cNvSpPr/>
      </dsp:nvSpPr>
      <dsp:spPr>
        <a:xfrm>
          <a:off x="1230210" y="0"/>
          <a:ext cx="2513885" cy="16759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228600" lvl="1" indent="-228600" algn="r" defTabSz="88900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a-IR" sz="2000" b="1" kern="1200" dirty="0" smtClean="0">
              <a:latin typeface="B Zar" charset="0"/>
              <a:ea typeface="B Zar" charset="0"/>
              <a:cs typeface="B Zar" charset="0"/>
            </a:rPr>
            <a:t>بازی فریب</a:t>
          </a:r>
          <a:endParaRPr lang="en-US" sz="2000" b="1" kern="1200" dirty="0">
            <a:latin typeface="B Zar" charset="0"/>
            <a:ea typeface="B Zar" charset="0"/>
            <a:cs typeface="B Zar" charset="0"/>
          </a:endParaRPr>
        </a:p>
        <a:p>
          <a:pPr marL="320040" lvl="1" indent="-228600" algn="r" defTabSz="88900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a-IR" sz="2000" b="1" kern="1200" dirty="0" smtClean="0">
              <a:latin typeface="B Zar" charset="0"/>
              <a:ea typeface="B Zar" charset="0"/>
              <a:cs typeface="B Zar" charset="0"/>
            </a:rPr>
            <a:t>سناریو فریب ۱</a:t>
          </a:r>
          <a:endParaRPr lang="en-US" sz="2000" b="1" kern="1200" dirty="0">
            <a:latin typeface="B Zar" charset="0"/>
            <a:ea typeface="B Zar" charset="0"/>
            <a:cs typeface="B Zar" charset="0"/>
          </a:endParaRPr>
        </a:p>
        <a:p>
          <a:pPr marL="228600" lvl="1" indent="-228600" algn="r" defTabSz="88900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a-IR" sz="2000" b="1" kern="1200" dirty="0" smtClean="0">
              <a:latin typeface="B Zar" charset="0"/>
              <a:ea typeface="B Zar" charset="0"/>
              <a:cs typeface="B Zar" charset="0"/>
            </a:rPr>
            <a:t>سناریو فریب ۲</a:t>
          </a:r>
          <a:endParaRPr lang="en-US" sz="2000" b="1" kern="1200" dirty="0">
            <a:latin typeface="B Zar" charset="0"/>
            <a:ea typeface="B Zar" charset="0"/>
            <a:cs typeface="B Zar" charset="0"/>
          </a:endParaRPr>
        </a:p>
      </dsp:txBody>
      <dsp:txXfrm>
        <a:off x="1230210" y="0"/>
        <a:ext cx="2513885" cy="1675923"/>
      </dsp:txXfrm>
    </dsp:sp>
    <dsp:sp modelId="{60C765AE-33AE-5140-8B94-E349AC1B2327}">
      <dsp:nvSpPr>
        <dsp:cNvPr id="0" name=""/>
        <dsp:cNvSpPr/>
      </dsp:nvSpPr>
      <dsp:spPr>
        <a:xfrm>
          <a:off x="3853408" y="2616086"/>
          <a:ext cx="1692615" cy="1570675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48000"/>
                <a:satMod val="180000"/>
                <a:lumMod val="94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48000"/>
                <a:satMod val="180000"/>
                <a:lumMod val="94000"/>
              </a:schemeClr>
            </a:gs>
          </a:gsLst>
          <a:lin ang="4140000" scaled="1"/>
        </a:gradFill>
        <a:ln>
          <a:noFill/>
        </a:ln>
        <a:effectLst>
          <a:outerShdw blurRad="762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9800000"/>
          </a:lightRig>
        </a:scene3d>
        <a:sp3d prstMaterial="plastic">
          <a:bevelT w="25400" h="1905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000" b="1" kern="1200" dirty="0" smtClean="0">
              <a:latin typeface="B Zar" charset="0"/>
              <a:ea typeface="B Zar" charset="0"/>
              <a:cs typeface="B Zar" charset="0"/>
            </a:rPr>
            <a:t>بازی</a:t>
          </a:r>
          <a:r>
            <a:rPr lang="fa-IR" sz="2000" b="1" kern="1200" baseline="0" dirty="0" smtClean="0">
              <a:latin typeface="B Zar" charset="0"/>
              <a:ea typeface="B Zar" charset="0"/>
              <a:cs typeface="B Zar" charset="0"/>
            </a:rPr>
            <a:t> سیگنالینگ</a:t>
          </a:r>
          <a:endParaRPr lang="en-US" sz="2000" b="1" kern="1200" dirty="0">
            <a:latin typeface="B Zar" charset="0"/>
            <a:ea typeface="B Zar" charset="0"/>
            <a:cs typeface="B Zar" charset="0"/>
          </a:endParaRPr>
        </a:p>
      </dsp:txBody>
      <dsp:txXfrm>
        <a:off x="4101286" y="2846106"/>
        <a:ext cx="1196859" cy="1110635"/>
      </dsp:txXfrm>
    </dsp:sp>
    <dsp:sp modelId="{CD745ACF-E749-3E41-BB29-2288112D029B}">
      <dsp:nvSpPr>
        <dsp:cNvPr id="0" name=""/>
        <dsp:cNvSpPr/>
      </dsp:nvSpPr>
      <dsp:spPr>
        <a:xfrm>
          <a:off x="1335349" y="2616086"/>
          <a:ext cx="2538923" cy="15706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228600" lvl="1" indent="-228600" algn="r" defTabSz="88900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a-IR" sz="2000" b="1" kern="1200" dirty="0" smtClean="0">
              <a:latin typeface="B Zar" charset="0"/>
              <a:ea typeface="B Zar" charset="0"/>
              <a:cs typeface="B Zar" charset="0"/>
            </a:rPr>
            <a:t>مقدمه</a:t>
          </a:r>
          <a:endParaRPr lang="en-US" sz="2000" b="1" kern="1200" dirty="0">
            <a:latin typeface="B Zar" charset="0"/>
            <a:ea typeface="B Zar" charset="0"/>
            <a:cs typeface="B Zar" charset="0"/>
          </a:endParaRPr>
        </a:p>
        <a:p>
          <a:pPr marL="320040" lvl="1" indent="-228600" algn="r" defTabSz="88900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a-IR" sz="2000" b="1" kern="1200" dirty="0" smtClean="0">
              <a:latin typeface="B Zar" charset="0"/>
              <a:ea typeface="B Zar" charset="0"/>
              <a:cs typeface="B Zar" charset="0"/>
            </a:rPr>
            <a:t>الگوریتم یافتن</a:t>
          </a:r>
          <a:r>
            <a:rPr lang="fa-IR" sz="2000" b="1" kern="1200" baseline="0" dirty="0" smtClean="0">
              <a:latin typeface="B Zar" charset="0"/>
              <a:ea typeface="B Zar" charset="0"/>
              <a:cs typeface="B Zar" charset="0"/>
            </a:rPr>
            <a:t> </a:t>
          </a:r>
          <a:r>
            <a:rPr lang="fa-IR" sz="2000" b="1" kern="1200" dirty="0" smtClean="0">
              <a:latin typeface="B Zar" charset="0"/>
              <a:ea typeface="B Zar" charset="0"/>
              <a:cs typeface="B Zar" charset="0"/>
            </a:rPr>
            <a:t>استراتژی</a:t>
          </a:r>
          <a:r>
            <a:rPr lang="fa-IR" sz="2000" b="1" kern="1200" baseline="0" dirty="0" smtClean="0">
              <a:latin typeface="B Zar" charset="0"/>
              <a:ea typeface="B Zar" charset="0"/>
              <a:cs typeface="B Zar" charset="0"/>
            </a:rPr>
            <a:t> بهینه</a:t>
          </a:r>
          <a:endParaRPr lang="en-US" sz="2000" b="1" kern="1200" dirty="0">
            <a:latin typeface="B Zar" charset="0"/>
            <a:ea typeface="B Zar" charset="0"/>
            <a:cs typeface="B Zar" charset="0"/>
          </a:endParaRPr>
        </a:p>
      </dsp:txBody>
      <dsp:txXfrm>
        <a:off x="1335349" y="2616086"/>
        <a:ext cx="2538923" cy="157067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54153D-42E1-244D-93AA-0133B3245CBB}">
      <dsp:nvSpPr>
        <dsp:cNvPr id="0" name=""/>
        <dsp:cNvSpPr/>
      </dsp:nvSpPr>
      <dsp:spPr>
        <a:xfrm rot="9305008">
          <a:off x="5397405" y="2844955"/>
          <a:ext cx="1120341" cy="47812"/>
        </a:xfrm>
        <a:custGeom>
          <a:avLst/>
          <a:gdLst/>
          <a:ahLst/>
          <a:cxnLst/>
          <a:rect l="0" t="0" r="0" b="0"/>
          <a:pathLst>
            <a:path>
              <a:moveTo>
                <a:pt x="0" y="23906"/>
              </a:moveTo>
              <a:lnTo>
                <a:pt x="1120341" y="2390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5EE9841-D819-B94C-AA97-2B98E4F1AF4D}">
      <dsp:nvSpPr>
        <dsp:cNvPr id="0" name=""/>
        <dsp:cNvSpPr/>
      </dsp:nvSpPr>
      <dsp:spPr>
        <a:xfrm rot="12537500">
          <a:off x="5710452" y="1418837"/>
          <a:ext cx="805510" cy="47812"/>
        </a:xfrm>
        <a:custGeom>
          <a:avLst/>
          <a:gdLst/>
          <a:ahLst/>
          <a:cxnLst/>
          <a:rect l="0" t="0" r="0" b="0"/>
          <a:pathLst>
            <a:path>
              <a:moveTo>
                <a:pt x="0" y="23906"/>
              </a:moveTo>
              <a:lnTo>
                <a:pt x="805510" y="2390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925F437-AD5A-084F-A11F-7BDE5927CC70}">
      <dsp:nvSpPr>
        <dsp:cNvPr id="0" name=""/>
        <dsp:cNvSpPr/>
      </dsp:nvSpPr>
      <dsp:spPr>
        <a:xfrm>
          <a:off x="6046626" y="781645"/>
          <a:ext cx="2793206" cy="2793206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1000" r="-11000"/>
          </a:stretch>
        </a:blipFill>
        <a:ln>
          <a:noFill/>
        </a:ln>
        <a:effectLst>
          <a:outerShdw blurRad="762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9800000"/>
          </a:lightRig>
        </a:scene3d>
        <a:sp3d prstMaterial="plastic">
          <a:bevelT w="25400" h="1905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A20EC48-B4E3-9F4F-A250-8005C0D35379}">
      <dsp:nvSpPr>
        <dsp:cNvPr id="0" name=""/>
        <dsp:cNvSpPr/>
      </dsp:nvSpPr>
      <dsp:spPr>
        <a:xfrm>
          <a:off x="4189653" y="4059"/>
          <a:ext cx="1675923" cy="1675923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48000"/>
                <a:satMod val="180000"/>
                <a:lumMod val="94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48000"/>
                <a:satMod val="180000"/>
                <a:lumMod val="94000"/>
              </a:schemeClr>
            </a:gs>
          </a:gsLst>
          <a:lin ang="4140000" scaled="1"/>
        </a:gradFill>
        <a:ln>
          <a:noFill/>
        </a:ln>
        <a:effectLst>
          <a:outerShdw blurRad="762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9800000"/>
          </a:lightRig>
        </a:scene3d>
        <a:sp3d prstMaterial="plastic">
          <a:bevelT w="25400" h="1905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400" kern="1200" dirty="0" smtClean="0">
              <a:latin typeface="B Zar" charset="0"/>
              <a:ea typeface="B Zar" charset="0"/>
              <a:cs typeface="B Zar" charset="0"/>
            </a:rPr>
            <a:t> شبکه </a:t>
          </a:r>
          <a:r>
            <a:rPr lang="fa-IR" sz="2400" kern="1200" dirty="0" smtClean="0">
              <a:latin typeface="B Zar" charset="0"/>
              <a:ea typeface="B Zar" charset="0"/>
              <a:cs typeface="B Zar" charset="0"/>
            </a:rPr>
            <a:t>شناختگر </a:t>
          </a:r>
          <a:endParaRPr lang="en-US" sz="2400" kern="1200" dirty="0">
            <a:latin typeface="B Zar" charset="0"/>
            <a:ea typeface="B Zar" charset="0"/>
            <a:cs typeface="B Zar" charset="0"/>
          </a:endParaRPr>
        </a:p>
      </dsp:txBody>
      <dsp:txXfrm>
        <a:off x="4435086" y="249492"/>
        <a:ext cx="1185057" cy="1185057"/>
      </dsp:txXfrm>
    </dsp:sp>
    <dsp:sp modelId="{C2244B65-F30C-F945-87E7-5AEA64CED220}">
      <dsp:nvSpPr>
        <dsp:cNvPr id="0" name=""/>
        <dsp:cNvSpPr/>
      </dsp:nvSpPr>
      <dsp:spPr>
        <a:xfrm>
          <a:off x="1675767" y="4059"/>
          <a:ext cx="2513885" cy="16759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228600" lvl="1" indent="-228600" algn="r" defTabSz="88900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a-IR" sz="2000" b="1" kern="1200" dirty="0" smtClean="0">
              <a:latin typeface="B Zar" charset="0"/>
              <a:ea typeface="B Zar" charset="0"/>
              <a:cs typeface="B Zar" charset="0"/>
            </a:rPr>
            <a:t>مدل سیستم</a:t>
          </a:r>
          <a:endParaRPr lang="en-US" sz="2000" b="1" kern="1200" dirty="0">
            <a:latin typeface="B Zar" charset="0"/>
            <a:ea typeface="B Zar" charset="0"/>
            <a:cs typeface="B Zar" charset="0"/>
          </a:endParaRPr>
        </a:p>
        <a:p>
          <a:pPr marL="320040" lvl="1" indent="-228600" algn="r" defTabSz="88900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a-IR" sz="2000" b="1" kern="1200" dirty="0" smtClean="0">
              <a:latin typeface="B Zar" charset="0"/>
              <a:ea typeface="B Zar" charset="0"/>
              <a:cs typeface="B Zar" charset="0"/>
            </a:rPr>
            <a:t>بازی سیگنالینگ</a:t>
          </a:r>
          <a:endParaRPr lang="en-US" sz="2000" b="1" kern="1200" dirty="0">
            <a:latin typeface="B Zar" charset="0"/>
            <a:ea typeface="B Zar" charset="0"/>
            <a:cs typeface="B Zar" charset="0"/>
          </a:endParaRPr>
        </a:p>
        <a:p>
          <a:pPr marL="228600" lvl="1" indent="-228600" algn="r" defTabSz="88900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a-IR" sz="2000" b="1" kern="1200" dirty="0" smtClean="0">
              <a:latin typeface="B Zar" charset="0"/>
              <a:ea typeface="B Zar" charset="0"/>
              <a:cs typeface="B Zar" charset="0"/>
            </a:rPr>
            <a:t>تحلیل ریاضی</a:t>
          </a:r>
          <a:endParaRPr lang="en-US" sz="2000" b="1" kern="1200" dirty="0">
            <a:latin typeface="B Zar" charset="0"/>
            <a:ea typeface="B Zar" charset="0"/>
            <a:cs typeface="B Zar" charset="0"/>
          </a:endParaRPr>
        </a:p>
      </dsp:txBody>
      <dsp:txXfrm>
        <a:off x="1675767" y="4059"/>
        <a:ext cx="2513885" cy="1675923"/>
      </dsp:txXfrm>
    </dsp:sp>
    <dsp:sp modelId="{60C765AE-33AE-5140-8B94-E349AC1B2327}">
      <dsp:nvSpPr>
        <dsp:cNvPr id="0" name=""/>
        <dsp:cNvSpPr/>
      </dsp:nvSpPr>
      <dsp:spPr>
        <a:xfrm>
          <a:off x="3911034" y="2613937"/>
          <a:ext cx="1609188" cy="1663706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48000"/>
                <a:satMod val="180000"/>
                <a:lumMod val="94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48000"/>
                <a:satMod val="180000"/>
                <a:lumMod val="94000"/>
              </a:schemeClr>
            </a:gs>
          </a:gsLst>
          <a:lin ang="4140000" scaled="1"/>
        </a:gradFill>
        <a:ln>
          <a:noFill/>
        </a:ln>
        <a:effectLst>
          <a:outerShdw blurRad="762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9800000"/>
          </a:lightRig>
        </a:scene3d>
        <a:sp3d prstMaterial="plastic">
          <a:bevelT w="25400" h="1905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000" b="1" kern="1200" dirty="0" smtClean="0">
              <a:latin typeface="B Zar" charset="0"/>
              <a:ea typeface="B Zar" charset="0"/>
              <a:cs typeface="B Zar" charset="0"/>
            </a:rPr>
            <a:t>امنیت </a:t>
          </a:r>
          <a:r>
            <a:rPr lang="fa-IR" sz="2000" b="1" kern="1200" dirty="0" smtClean="0">
              <a:latin typeface="B Zar" charset="0"/>
              <a:ea typeface="B Zar" charset="0"/>
              <a:cs typeface="B Zar" charset="0"/>
            </a:rPr>
            <a:t>شبکه</a:t>
          </a:r>
          <a:endParaRPr lang="en-US" sz="2000" b="1" kern="1200" dirty="0">
            <a:latin typeface="B Zar" charset="0"/>
            <a:ea typeface="B Zar" charset="0"/>
            <a:cs typeface="B Zar" charset="0"/>
          </a:endParaRPr>
        </a:p>
      </dsp:txBody>
      <dsp:txXfrm>
        <a:off x="4146694" y="2857581"/>
        <a:ext cx="1137868" cy="1176418"/>
      </dsp:txXfrm>
    </dsp:sp>
    <dsp:sp modelId="{CD745ACF-E749-3E41-BB29-2288112D029B}">
      <dsp:nvSpPr>
        <dsp:cNvPr id="0" name=""/>
        <dsp:cNvSpPr/>
      </dsp:nvSpPr>
      <dsp:spPr>
        <a:xfrm>
          <a:off x="1413833" y="2613937"/>
          <a:ext cx="2413782" cy="16637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228600" lvl="1" indent="-228600" algn="r" defTabSz="88900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a-IR" sz="2000" b="1" kern="1200" dirty="0" smtClean="0">
              <a:latin typeface="B Zar" charset="0"/>
              <a:ea typeface="B Zar" charset="0"/>
              <a:cs typeface="B Zar" charset="0"/>
            </a:rPr>
            <a:t>مدل سیستم</a:t>
          </a:r>
          <a:endParaRPr lang="en-US" sz="2000" b="1" kern="1200" dirty="0">
            <a:latin typeface="B Zar" charset="0"/>
            <a:ea typeface="B Zar" charset="0"/>
            <a:cs typeface="B Zar" charset="0"/>
          </a:endParaRPr>
        </a:p>
        <a:p>
          <a:pPr marL="320040" lvl="1" indent="-228600" algn="r" defTabSz="88900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a-IR" sz="2000" b="1" kern="1200" dirty="0" smtClean="0">
              <a:latin typeface="B Zar" charset="0"/>
              <a:ea typeface="B Zar" charset="0"/>
              <a:cs typeface="B Zar" charset="0"/>
            </a:rPr>
            <a:t>بازی سیگنالینگ</a:t>
          </a:r>
          <a:endParaRPr lang="en-US" sz="2000" b="1" kern="1200" dirty="0">
            <a:latin typeface="B Zar" charset="0"/>
            <a:ea typeface="B Zar" charset="0"/>
            <a:cs typeface="B Zar" charset="0"/>
          </a:endParaRPr>
        </a:p>
        <a:p>
          <a:pPr marL="228600" lvl="1" indent="-228600" algn="r" defTabSz="88900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a-IR" sz="2000" b="1" kern="1200" smtClean="0">
              <a:latin typeface="B Zar" charset="0"/>
              <a:ea typeface="B Zar" charset="0"/>
              <a:cs typeface="B Zar" charset="0"/>
            </a:rPr>
            <a:t>تحلیل ریاضی</a:t>
          </a:r>
          <a:endParaRPr lang="en-US" sz="2000" b="1" kern="1200" dirty="0">
            <a:latin typeface="B Zar" charset="0"/>
            <a:ea typeface="B Zar" charset="0"/>
            <a:cs typeface="B Zar" charset="0"/>
          </a:endParaRPr>
        </a:p>
      </dsp:txBody>
      <dsp:txXfrm>
        <a:off x="1413833" y="2613937"/>
        <a:ext cx="2413782" cy="166370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AE9B6B-0B90-154D-B09E-366999572C5F}">
      <dsp:nvSpPr>
        <dsp:cNvPr id="0" name=""/>
        <dsp:cNvSpPr/>
      </dsp:nvSpPr>
      <dsp:spPr>
        <a:xfrm rot="8870474">
          <a:off x="5425134" y="2877467"/>
          <a:ext cx="947710" cy="36386"/>
        </a:xfrm>
        <a:custGeom>
          <a:avLst/>
          <a:gdLst/>
          <a:ahLst/>
          <a:cxnLst/>
          <a:rect l="0" t="0" r="0" b="0"/>
          <a:pathLst>
            <a:path>
              <a:moveTo>
                <a:pt x="0" y="18193"/>
              </a:moveTo>
              <a:lnTo>
                <a:pt x="947710" y="1819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054153D-42E1-244D-93AA-0133B3245CBB}">
      <dsp:nvSpPr>
        <dsp:cNvPr id="0" name=""/>
        <dsp:cNvSpPr/>
      </dsp:nvSpPr>
      <dsp:spPr>
        <a:xfrm rot="10834164">
          <a:off x="4619987" y="2141732"/>
          <a:ext cx="1680199" cy="36386"/>
        </a:xfrm>
        <a:custGeom>
          <a:avLst/>
          <a:gdLst/>
          <a:ahLst/>
          <a:cxnLst/>
          <a:rect l="0" t="0" r="0" b="0"/>
          <a:pathLst>
            <a:path>
              <a:moveTo>
                <a:pt x="0" y="18193"/>
              </a:moveTo>
              <a:lnTo>
                <a:pt x="1680199" y="1819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5EE9841-D819-B94C-AA97-2B98E4F1AF4D}">
      <dsp:nvSpPr>
        <dsp:cNvPr id="0" name=""/>
        <dsp:cNvSpPr/>
      </dsp:nvSpPr>
      <dsp:spPr>
        <a:xfrm rot="13416599">
          <a:off x="5815366" y="1254781"/>
          <a:ext cx="562370" cy="36386"/>
        </a:xfrm>
        <a:custGeom>
          <a:avLst/>
          <a:gdLst/>
          <a:ahLst/>
          <a:cxnLst/>
          <a:rect l="0" t="0" r="0" b="0"/>
          <a:pathLst>
            <a:path>
              <a:moveTo>
                <a:pt x="0" y="18193"/>
              </a:moveTo>
              <a:lnTo>
                <a:pt x="562370" y="1819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925F437-AD5A-084F-A11F-7BDE5927CC70}">
      <dsp:nvSpPr>
        <dsp:cNvPr id="0" name=""/>
        <dsp:cNvSpPr/>
      </dsp:nvSpPr>
      <dsp:spPr>
        <a:xfrm>
          <a:off x="5981287" y="1112451"/>
          <a:ext cx="2125712" cy="2125712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" b="-1000"/>
          </a:stretch>
        </a:blipFill>
        <a:ln>
          <a:noFill/>
        </a:ln>
        <a:effectLst>
          <a:outerShdw blurRad="762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9800000"/>
          </a:lightRig>
        </a:scene3d>
        <a:sp3d prstMaterial="plastic">
          <a:bevelT w="25400" h="1905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A20EC48-B4E3-9F4F-A250-8005C0D35379}">
      <dsp:nvSpPr>
        <dsp:cNvPr id="0" name=""/>
        <dsp:cNvSpPr/>
      </dsp:nvSpPr>
      <dsp:spPr>
        <a:xfrm>
          <a:off x="4793508" y="1454"/>
          <a:ext cx="1275427" cy="1275427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48000"/>
                <a:satMod val="180000"/>
                <a:lumMod val="94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48000"/>
                <a:satMod val="180000"/>
                <a:lumMod val="94000"/>
              </a:schemeClr>
            </a:gs>
          </a:gsLst>
          <a:lin ang="4140000" scaled="1"/>
        </a:gradFill>
        <a:ln>
          <a:noFill/>
        </a:ln>
        <a:effectLst>
          <a:outerShdw blurRad="762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9800000"/>
          </a:lightRig>
        </a:scene3d>
        <a:sp3d prstMaterial="plastic">
          <a:bevelT w="25400" h="1905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900" kern="1200" dirty="0" smtClean="0">
              <a:latin typeface="B Zar" charset="0"/>
              <a:ea typeface="B Zar" charset="0"/>
              <a:cs typeface="B Zar" charset="0"/>
            </a:rPr>
            <a:t>پژوهش‌های مرتبط</a:t>
          </a:r>
          <a:endParaRPr lang="en-US" sz="1900" kern="1200" dirty="0">
            <a:latin typeface="B Zar" charset="0"/>
            <a:ea typeface="B Zar" charset="0"/>
            <a:cs typeface="B Zar" charset="0"/>
          </a:endParaRPr>
        </a:p>
      </dsp:txBody>
      <dsp:txXfrm>
        <a:off x="4980290" y="188236"/>
        <a:ext cx="901863" cy="901863"/>
      </dsp:txXfrm>
    </dsp:sp>
    <dsp:sp modelId="{C2244B65-F30C-F945-87E7-5AEA64CED220}">
      <dsp:nvSpPr>
        <dsp:cNvPr id="0" name=""/>
        <dsp:cNvSpPr/>
      </dsp:nvSpPr>
      <dsp:spPr>
        <a:xfrm>
          <a:off x="2880367" y="1454"/>
          <a:ext cx="1913140" cy="12754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228600" lvl="1" indent="-228600" algn="r" defTabSz="88900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a-IR" sz="2000" b="1" kern="1200" dirty="0" smtClean="0">
              <a:latin typeface="B Zar" charset="0"/>
              <a:ea typeface="B Zar" charset="0"/>
              <a:cs typeface="B Zar" charset="0"/>
            </a:rPr>
            <a:t>فریب و هانی‌پات</a:t>
          </a:r>
          <a:endParaRPr lang="en-US" sz="2000" b="1" kern="1200" dirty="0">
            <a:latin typeface="B Zar" charset="0"/>
            <a:ea typeface="B Zar" charset="0"/>
            <a:cs typeface="B Zar" charset="0"/>
          </a:endParaRPr>
        </a:p>
        <a:p>
          <a:pPr marL="320040" lvl="1" indent="-228600" algn="r" defTabSz="88900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a-IR" sz="2000" b="1" kern="1200" dirty="0" smtClean="0">
              <a:latin typeface="B Zar" charset="0"/>
              <a:ea typeface="B Zar" charset="0"/>
              <a:cs typeface="B Zar" charset="0"/>
            </a:rPr>
            <a:t>فریب در محاسبات ابری</a:t>
          </a:r>
          <a:endParaRPr lang="en-US" sz="2000" b="1" kern="1200" dirty="0">
            <a:latin typeface="B Zar" charset="0"/>
            <a:ea typeface="B Zar" charset="0"/>
            <a:cs typeface="B Zar" charset="0"/>
          </a:endParaRPr>
        </a:p>
      </dsp:txBody>
      <dsp:txXfrm>
        <a:off x="2880367" y="1454"/>
        <a:ext cx="1913140" cy="1275427"/>
      </dsp:txXfrm>
    </dsp:sp>
    <dsp:sp modelId="{60C765AE-33AE-5140-8B94-E349AC1B2327}">
      <dsp:nvSpPr>
        <dsp:cNvPr id="0" name=""/>
        <dsp:cNvSpPr/>
      </dsp:nvSpPr>
      <dsp:spPr>
        <a:xfrm>
          <a:off x="3395417" y="1512427"/>
          <a:ext cx="1224639" cy="1266129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48000"/>
                <a:satMod val="180000"/>
                <a:lumMod val="94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48000"/>
                <a:satMod val="180000"/>
                <a:lumMod val="94000"/>
              </a:schemeClr>
            </a:gs>
          </a:gsLst>
          <a:lin ang="4140000" scaled="1"/>
        </a:gradFill>
        <a:ln>
          <a:noFill/>
        </a:ln>
        <a:effectLst>
          <a:outerShdw blurRad="762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9800000"/>
          </a:lightRig>
        </a:scene3d>
        <a:sp3d prstMaterial="plastic">
          <a:bevelT w="25400" h="1905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000" b="1" kern="1200" dirty="0" smtClean="0">
              <a:latin typeface="B Zar" charset="0"/>
              <a:ea typeface="B Zar" charset="0"/>
              <a:cs typeface="B Zar" charset="0"/>
            </a:rPr>
            <a:t>جمع بندی</a:t>
          </a:r>
          <a:endParaRPr lang="en-US" sz="2000" b="1" kern="1200" dirty="0">
            <a:latin typeface="B Zar" charset="0"/>
            <a:ea typeface="B Zar" charset="0"/>
            <a:cs typeface="B Zar" charset="0"/>
          </a:endParaRPr>
        </a:p>
      </dsp:txBody>
      <dsp:txXfrm>
        <a:off x="3574761" y="1697847"/>
        <a:ext cx="865951" cy="895289"/>
      </dsp:txXfrm>
    </dsp:sp>
    <dsp:sp modelId="{C03FFE51-D597-594A-ADF6-BFA55C163666}">
      <dsp:nvSpPr>
        <dsp:cNvPr id="0" name=""/>
        <dsp:cNvSpPr/>
      </dsp:nvSpPr>
      <dsp:spPr>
        <a:xfrm>
          <a:off x="4320248" y="2849598"/>
          <a:ext cx="1275427" cy="1275427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48000"/>
                <a:satMod val="180000"/>
                <a:lumMod val="94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48000"/>
                <a:satMod val="180000"/>
                <a:lumMod val="94000"/>
              </a:schemeClr>
            </a:gs>
          </a:gsLst>
          <a:lin ang="4140000" scaled="1"/>
        </a:gradFill>
        <a:ln>
          <a:noFill/>
        </a:ln>
        <a:effectLst>
          <a:outerShdw blurRad="762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9800000"/>
          </a:lightRig>
        </a:scene3d>
        <a:sp3d prstMaterial="plastic">
          <a:bevelT w="25400" h="1905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000" b="1" kern="1200" dirty="0" smtClean="0">
              <a:latin typeface="B Zar" charset="0"/>
              <a:ea typeface="B Zar" charset="0"/>
              <a:cs typeface="B Zar" charset="0"/>
            </a:rPr>
            <a:t>کارهای آتی</a:t>
          </a:r>
          <a:endParaRPr lang="en-US" sz="2000" b="1" kern="1200" dirty="0">
            <a:latin typeface="B Zar" charset="0"/>
            <a:ea typeface="B Zar" charset="0"/>
            <a:cs typeface="B Zar" charset="0"/>
          </a:endParaRPr>
        </a:p>
      </dsp:txBody>
      <dsp:txXfrm>
        <a:off x="4507030" y="3036380"/>
        <a:ext cx="901863" cy="90186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2">
  <dgm:title val=""/>
  <dgm:desc val=""/>
  <dgm:catLst>
    <dgm:cat type="relationship" pri="20000"/>
    <dgm:cat type="conver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cycle" refType="w"/>
      <dgm:constr type="h" for="ch" forName="cycle" refType="h"/>
    </dgm:constrLst>
    <dgm:ruleLst/>
    <dgm:layoutNode name="cycle">
      <dgm:choose name="Name0">
        <dgm:if name="Name1" func="var" arg="dir" op="equ" val="norm">
          <dgm:choose name="Name2">
            <dgm:if name="Name3" axis="ch" ptType="node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if name="Name4" axis="ch" ptType="node" func="cnt" op="equ" val="2">
              <dgm:alg type="cycle">
                <dgm:param type="stAng" val="70"/>
                <dgm:param type="spanAng" val="40"/>
                <dgm:param type="ctrShpMap" val="fNode"/>
              </dgm:alg>
            </dgm:if>
            <dgm:if name="Name5" axis="ch" ptType="node" func="cnt" op="equ" val="3">
              <dgm:alg type="cycle">
                <dgm:param type="stAng" val="60"/>
                <dgm:param type="spanAng" val="60"/>
                <dgm:param type="ctrShpMap" val="fNode"/>
              </dgm:alg>
            </dgm:if>
            <dgm:else name="Name6">
              <dgm:alg type="cycle">
                <dgm:param type="stAng" val="45"/>
                <dgm:param type="spanAng" val="90"/>
                <dgm:param type="ctrShpMap" val="fNode"/>
              </dgm:alg>
            </dgm:else>
          </dgm:choose>
        </dgm:if>
        <dgm:else name="Name7">
          <dgm:choose name="Name8">
            <dgm:if name="Name9" axis="ch" ptType="node" func="cnt" op="lte" val="1">
              <dgm:alg type="cycle">
                <dgm:param type="stAng" val="-90"/>
                <dgm:param type="spanAng" val="-360"/>
                <dgm:param type="ctrShpMap" val="fNode"/>
              </dgm:alg>
            </dgm:if>
            <dgm:if name="Name10" axis="ch" ptType="node" func="cnt" op="equ" val="2">
              <dgm:alg type="cycle">
                <dgm:param type="stAng" val="-70"/>
                <dgm:param type="spanAng" val="-40"/>
                <dgm:param type="ctrShpMap" val="fNode"/>
              </dgm:alg>
            </dgm:if>
            <dgm:if name="Name11" axis="ch" ptType="node" func="cnt" op="equ" val="3">
              <dgm:alg type="cycle">
                <dgm:param type="stAng" val="-60"/>
                <dgm:param type="spanAng" val="-60"/>
                <dgm:param type="ctrShpMap" val="fNode"/>
              </dgm:alg>
            </dgm:if>
            <dgm:else name="Name12">
              <dgm:alg type="cycle">
                <dgm:param type="stAng" val="-45"/>
                <dgm:param type="spanAng" val="-90"/>
                <dgm:param type="ctrShpMap" val="fNode"/>
              </dgm:alg>
            </dgm:else>
          </dgm:choose>
        </dgm:else>
      </dgm:choose>
      <dgm:shape xmlns:r="http://schemas.openxmlformats.org/officeDocument/2006/relationships" r:blip="">
        <dgm:adjLst/>
      </dgm:shape>
      <dgm:presOf/>
      <dgm:constrLst>
        <dgm:constr type="sp" val="20"/>
        <dgm:constr type="w" for="ch" forName="centerShape" refType="w"/>
        <dgm:constr type="w" for="ch" forName="node" refType="w" refFor="ch" refForName="centerShape" fact="1.5"/>
        <dgm:constr type="sibSp" refType="w" refFor="ch" refForName="centerShape" op="equ" fact="0.08"/>
        <dgm:constr type="primFontSz" for="des" forName="parentNode" op="equ" val="65"/>
        <dgm:constr type="secFontSz" for="des" forName="childNode" op="equ" val="65"/>
      </dgm:constrLst>
      <dgm:ruleLst/>
      <dgm:choose name="Name13">
        <dgm:if name="Name14" axis="ch" ptType="node" hideLastTrans="0" func="cnt" op="gte" val="1">
          <dgm:layoutNode name="centerShape" styleLbl="node0">
            <dgm:alg type="composite"/>
            <dgm:shape xmlns:r="http://schemas.openxmlformats.org/officeDocument/2006/relationships" r:blip="">
              <dgm:adjLst/>
            </dgm:shape>
            <dgm:presOf axis="ch" ptType="node" cnt="1"/>
            <dgm:constrLst>
              <dgm:constr type="w" for="ch" forName="connSite" refType="w" fact="0.7"/>
              <dgm:constr type="h" for="ch" forName="connSite" refType="w" fact="0.7"/>
              <dgm:constr type="ctrX" for="ch" forName="connSite" refType="w" fact="0.5"/>
              <dgm:constr type="ctrY" for="ch" forName="connSite" refType="h" fact="0.5"/>
              <dgm:constr type="w" for="ch" forName="visible" refType="w"/>
              <dgm:constr type="h" for="ch" forName="visible" refType="w"/>
              <dgm:constr type="ctrX" for="ch" forName="visible" refType="w" fact="0.5"/>
              <dgm:constr type="ctrY" for="ch" forName="visible" refType="h" fact="0.5"/>
            </dgm:constrLst>
            <dgm:ruleLst/>
            <dgm:layoutNode name="connSite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visible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</dgm:layoutNode>
        </dgm:if>
        <dgm:else name="Name15"/>
      </dgm:choose>
      <dgm:forEach name="Name16" axis="ch">
        <dgm:forEach name="Name17" axis="self" ptType="node">
          <dgm:layoutNode name="node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func="var" arg="dir" op="equ" val="norm">
                <dgm:constrLst>
                  <dgm:constr type="t" for="ch" forName="parentNode"/>
                  <dgm:constr type="l" for="ch" forName="parentNode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 refType="w" refFor="ch" refForName="parentNode" op="equ" fact="1.1"/>
                  <dgm:constr type="w" for="ch" forName="childNode" refType="w" fact="0.6"/>
                  <dgm:constr type="h" for="ch" forName="childNode" refType="h" refFor="ch" refForName="parentNode"/>
                </dgm:constrLst>
              </dgm:if>
              <dgm:else name="Name20">
                <dgm:constrLst>
                  <dgm:constr type="t" for="ch" forName="parentNode"/>
                  <dgm:constr type="r" for="ch" forName="parentNode" refType="w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/>
                  <dgm:constr type="w" for="ch" forName="childNode" refType="w" fact="0.6"/>
                  <dgm:constr type="h" for="ch" forName="childNode" refType="h" refFor="ch" refForName="parentNode"/>
                </dgm:constrLst>
              </dgm:else>
            </dgm:choose>
            <dgm:ruleLst/>
            <dgm:layoutNode name="parentNode" styleLbl="node1">
              <dgm:varLst>
                <dgm:chMax val="1"/>
                <dgm:bulletEnabled val="1"/>
              </dgm:varLst>
              <dgm:alg type="tx"/>
              <dgm:shape xmlns:r="http://schemas.openxmlformats.org/officeDocument/2006/relationships" type="ellipse" r:blip="">
                <dgm:adjLst/>
              </dgm:shape>
              <dgm:presOf axis="self"/>
              <dgm:constrLst>
                <dgm:constr type="tMarg" refType="primFontSz" fact="0.05"/>
                <dgm:constr type="bMarg" refType="primFontSz" fact="0.05"/>
                <dgm:constr type="lMarg" refType="primFontSz" fact="0.05"/>
                <dgm:constr type="rMarg" refType="primFontSz" fact="0.05"/>
              </dgm:constrLst>
              <dgm:ruleLst>
                <dgm:rule type="primFontSz" val="5" fact="NaN" max="NaN"/>
              </dgm:ruleLst>
            </dgm:layoutNode>
            <dgm:layoutNode name="childNode" styleLbl="revTx" moveWith="parentNode">
              <dgm:varLst>
                <dgm:bulletEnabled val="1"/>
              </dgm:varLst>
              <dgm:alg type="tx">
                <dgm:param type="txAnchorVertCh" val="mid"/>
                <dgm:param type="stBulletLvl" val="1"/>
              </dgm:alg>
              <dgm:choose name="Name21">
                <dgm:if name="Name22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23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tMarg"/>
                <dgm:constr type="bMarg"/>
                <dgm:constr type="lMarg"/>
                <dgm:constr type="rMarg"/>
              </dgm:constrLst>
              <dgm:ruleLst>
                <dgm:rule type="secFontSz" val="5" fact="NaN" max="NaN"/>
              </dgm:ruleLst>
            </dgm:layoutNode>
          </dgm:layoutNode>
        </dgm:forEach>
        <dgm:forEach name="Name24" axis="self" ptType="parTrans" cnt="1">
          <dgm:layoutNode name="Name25">
            <dgm:alg type="conn">
              <dgm:param type="dim" val="1D"/>
              <dgm:param type="endSty" val="noArr"/>
              <dgm:param type="begPts" val="auto"/>
              <dgm:param type="endPts" val="auto"/>
              <dgm:param type="srcNode" val="connSite"/>
              <dgm:param type="dstNode" val="parentNode"/>
            </dgm:alg>
            <dgm:shape xmlns:r="http://schemas.openxmlformats.org/officeDocument/2006/relationships" type="conn" r:blip="" zOrderOff="-99">
              <dgm:adjLst/>
            </dgm:shape>
            <dgm:presOf axis="self"/>
            <dgm:constrLst>
              <dgm:constr type="connDist"/>
              <dgm:constr type="w" val="1"/>
              <dgm:constr type="h" val="5"/>
              <dgm:constr type="begPad"/>
              <dgm:constr type="endPad"/>
            </dgm:constrLst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2">
  <dgm:title val=""/>
  <dgm:desc val=""/>
  <dgm:catLst>
    <dgm:cat type="relationship" pri="20000"/>
    <dgm:cat type="conver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cycle" refType="w"/>
      <dgm:constr type="h" for="ch" forName="cycle" refType="h"/>
    </dgm:constrLst>
    <dgm:ruleLst/>
    <dgm:layoutNode name="cycle">
      <dgm:choose name="Name0">
        <dgm:if name="Name1" func="var" arg="dir" op="equ" val="norm">
          <dgm:choose name="Name2">
            <dgm:if name="Name3" axis="ch" ptType="node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if name="Name4" axis="ch" ptType="node" func="cnt" op="equ" val="2">
              <dgm:alg type="cycle">
                <dgm:param type="stAng" val="70"/>
                <dgm:param type="spanAng" val="40"/>
                <dgm:param type="ctrShpMap" val="fNode"/>
              </dgm:alg>
            </dgm:if>
            <dgm:if name="Name5" axis="ch" ptType="node" func="cnt" op="equ" val="3">
              <dgm:alg type="cycle">
                <dgm:param type="stAng" val="60"/>
                <dgm:param type="spanAng" val="60"/>
                <dgm:param type="ctrShpMap" val="fNode"/>
              </dgm:alg>
            </dgm:if>
            <dgm:else name="Name6">
              <dgm:alg type="cycle">
                <dgm:param type="stAng" val="45"/>
                <dgm:param type="spanAng" val="90"/>
                <dgm:param type="ctrShpMap" val="fNode"/>
              </dgm:alg>
            </dgm:else>
          </dgm:choose>
        </dgm:if>
        <dgm:else name="Name7">
          <dgm:choose name="Name8">
            <dgm:if name="Name9" axis="ch" ptType="node" func="cnt" op="lte" val="1">
              <dgm:alg type="cycle">
                <dgm:param type="stAng" val="-90"/>
                <dgm:param type="spanAng" val="-360"/>
                <dgm:param type="ctrShpMap" val="fNode"/>
              </dgm:alg>
            </dgm:if>
            <dgm:if name="Name10" axis="ch" ptType="node" func="cnt" op="equ" val="2">
              <dgm:alg type="cycle">
                <dgm:param type="stAng" val="-70"/>
                <dgm:param type="spanAng" val="-40"/>
                <dgm:param type="ctrShpMap" val="fNode"/>
              </dgm:alg>
            </dgm:if>
            <dgm:if name="Name11" axis="ch" ptType="node" func="cnt" op="equ" val="3">
              <dgm:alg type="cycle">
                <dgm:param type="stAng" val="-60"/>
                <dgm:param type="spanAng" val="-60"/>
                <dgm:param type="ctrShpMap" val="fNode"/>
              </dgm:alg>
            </dgm:if>
            <dgm:else name="Name12">
              <dgm:alg type="cycle">
                <dgm:param type="stAng" val="-45"/>
                <dgm:param type="spanAng" val="-90"/>
                <dgm:param type="ctrShpMap" val="fNode"/>
              </dgm:alg>
            </dgm:else>
          </dgm:choose>
        </dgm:else>
      </dgm:choose>
      <dgm:shape xmlns:r="http://schemas.openxmlformats.org/officeDocument/2006/relationships" r:blip="">
        <dgm:adjLst/>
      </dgm:shape>
      <dgm:presOf/>
      <dgm:constrLst>
        <dgm:constr type="sp" val="20"/>
        <dgm:constr type="w" for="ch" forName="centerShape" refType="w"/>
        <dgm:constr type="w" for="ch" forName="node" refType="w" refFor="ch" refForName="centerShape" fact="1.5"/>
        <dgm:constr type="sibSp" refType="w" refFor="ch" refForName="centerShape" op="equ" fact="0.08"/>
        <dgm:constr type="primFontSz" for="des" forName="parentNode" op="equ" val="65"/>
        <dgm:constr type="secFontSz" for="des" forName="childNode" op="equ" val="65"/>
      </dgm:constrLst>
      <dgm:ruleLst/>
      <dgm:choose name="Name13">
        <dgm:if name="Name14" axis="ch" ptType="node" hideLastTrans="0" func="cnt" op="gte" val="1">
          <dgm:layoutNode name="centerShape" styleLbl="node0">
            <dgm:alg type="composite"/>
            <dgm:shape xmlns:r="http://schemas.openxmlformats.org/officeDocument/2006/relationships" r:blip="">
              <dgm:adjLst/>
            </dgm:shape>
            <dgm:presOf axis="ch" ptType="node" cnt="1"/>
            <dgm:constrLst>
              <dgm:constr type="w" for="ch" forName="connSite" refType="w" fact="0.7"/>
              <dgm:constr type="h" for="ch" forName="connSite" refType="w" fact="0.7"/>
              <dgm:constr type="ctrX" for="ch" forName="connSite" refType="w" fact="0.5"/>
              <dgm:constr type="ctrY" for="ch" forName="connSite" refType="h" fact="0.5"/>
              <dgm:constr type="w" for="ch" forName="visible" refType="w"/>
              <dgm:constr type="h" for="ch" forName="visible" refType="w"/>
              <dgm:constr type="ctrX" for="ch" forName="visible" refType="w" fact="0.5"/>
              <dgm:constr type="ctrY" for="ch" forName="visible" refType="h" fact="0.5"/>
            </dgm:constrLst>
            <dgm:ruleLst/>
            <dgm:layoutNode name="connSite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visible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</dgm:layoutNode>
        </dgm:if>
        <dgm:else name="Name15"/>
      </dgm:choose>
      <dgm:forEach name="Name16" axis="ch">
        <dgm:forEach name="Name17" axis="self" ptType="node">
          <dgm:layoutNode name="node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func="var" arg="dir" op="equ" val="norm">
                <dgm:constrLst>
                  <dgm:constr type="t" for="ch" forName="parentNode"/>
                  <dgm:constr type="l" for="ch" forName="parentNode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 refType="w" refFor="ch" refForName="parentNode" op="equ" fact="1.1"/>
                  <dgm:constr type="w" for="ch" forName="childNode" refType="w" fact="0.6"/>
                  <dgm:constr type="h" for="ch" forName="childNode" refType="h" refFor="ch" refForName="parentNode"/>
                </dgm:constrLst>
              </dgm:if>
              <dgm:else name="Name20">
                <dgm:constrLst>
                  <dgm:constr type="t" for="ch" forName="parentNode"/>
                  <dgm:constr type="r" for="ch" forName="parentNode" refType="w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/>
                  <dgm:constr type="w" for="ch" forName="childNode" refType="w" fact="0.6"/>
                  <dgm:constr type="h" for="ch" forName="childNode" refType="h" refFor="ch" refForName="parentNode"/>
                </dgm:constrLst>
              </dgm:else>
            </dgm:choose>
            <dgm:ruleLst/>
            <dgm:layoutNode name="parentNode" styleLbl="node1">
              <dgm:varLst>
                <dgm:chMax val="1"/>
                <dgm:bulletEnabled val="1"/>
              </dgm:varLst>
              <dgm:alg type="tx"/>
              <dgm:shape xmlns:r="http://schemas.openxmlformats.org/officeDocument/2006/relationships" type="ellipse" r:blip="">
                <dgm:adjLst/>
              </dgm:shape>
              <dgm:presOf axis="self"/>
              <dgm:constrLst>
                <dgm:constr type="tMarg" refType="primFontSz" fact="0.05"/>
                <dgm:constr type="bMarg" refType="primFontSz" fact="0.05"/>
                <dgm:constr type="lMarg" refType="primFontSz" fact="0.05"/>
                <dgm:constr type="rMarg" refType="primFontSz" fact="0.05"/>
              </dgm:constrLst>
              <dgm:ruleLst>
                <dgm:rule type="primFontSz" val="5" fact="NaN" max="NaN"/>
              </dgm:ruleLst>
            </dgm:layoutNode>
            <dgm:layoutNode name="childNode" styleLbl="revTx" moveWith="parentNode">
              <dgm:varLst>
                <dgm:bulletEnabled val="1"/>
              </dgm:varLst>
              <dgm:alg type="tx">
                <dgm:param type="txAnchorVertCh" val="mid"/>
                <dgm:param type="stBulletLvl" val="1"/>
              </dgm:alg>
              <dgm:choose name="Name21">
                <dgm:if name="Name22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23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tMarg"/>
                <dgm:constr type="bMarg"/>
                <dgm:constr type="lMarg"/>
                <dgm:constr type="rMarg"/>
              </dgm:constrLst>
              <dgm:ruleLst>
                <dgm:rule type="secFontSz" val="5" fact="NaN" max="NaN"/>
              </dgm:ruleLst>
            </dgm:layoutNode>
          </dgm:layoutNode>
        </dgm:forEach>
        <dgm:forEach name="Name24" axis="self" ptType="parTrans" cnt="1">
          <dgm:layoutNode name="Name25">
            <dgm:alg type="conn">
              <dgm:param type="dim" val="1D"/>
              <dgm:param type="endSty" val="noArr"/>
              <dgm:param type="begPts" val="auto"/>
              <dgm:param type="endPts" val="auto"/>
              <dgm:param type="srcNode" val="connSite"/>
              <dgm:param type="dstNode" val="parentNode"/>
            </dgm:alg>
            <dgm:shape xmlns:r="http://schemas.openxmlformats.org/officeDocument/2006/relationships" type="conn" r:blip="" zOrderOff="-99">
              <dgm:adjLst/>
            </dgm:shape>
            <dgm:presOf axis="self"/>
            <dgm:constrLst>
              <dgm:constr type="connDist"/>
              <dgm:constr type="w" val="1"/>
              <dgm:constr type="h" val="5"/>
              <dgm:constr type="begPad"/>
              <dgm:constr type="endPad"/>
            </dgm:constrLst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radial2">
  <dgm:title val=""/>
  <dgm:desc val=""/>
  <dgm:catLst>
    <dgm:cat type="relationship" pri="20000"/>
    <dgm:cat type="conver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cycle" refType="w"/>
      <dgm:constr type="h" for="ch" forName="cycle" refType="h"/>
    </dgm:constrLst>
    <dgm:ruleLst/>
    <dgm:layoutNode name="cycle">
      <dgm:choose name="Name0">
        <dgm:if name="Name1" func="var" arg="dir" op="equ" val="norm">
          <dgm:choose name="Name2">
            <dgm:if name="Name3" axis="ch" ptType="node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if name="Name4" axis="ch" ptType="node" func="cnt" op="equ" val="2">
              <dgm:alg type="cycle">
                <dgm:param type="stAng" val="70"/>
                <dgm:param type="spanAng" val="40"/>
                <dgm:param type="ctrShpMap" val="fNode"/>
              </dgm:alg>
            </dgm:if>
            <dgm:if name="Name5" axis="ch" ptType="node" func="cnt" op="equ" val="3">
              <dgm:alg type="cycle">
                <dgm:param type="stAng" val="60"/>
                <dgm:param type="spanAng" val="60"/>
                <dgm:param type="ctrShpMap" val="fNode"/>
              </dgm:alg>
            </dgm:if>
            <dgm:else name="Name6">
              <dgm:alg type="cycle">
                <dgm:param type="stAng" val="45"/>
                <dgm:param type="spanAng" val="90"/>
                <dgm:param type="ctrShpMap" val="fNode"/>
              </dgm:alg>
            </dgm:else>
          </dgm:choose>
        </dgm:if>
        <dgm:else name="Name7">
          <dgm:choose name="Name8">
            <dgm:if name="Name9" axis="ch" ptType="node" func="cnt" op="lte" val="1">
              <dgm:alg type="cycle">
                <dgm:param type="stAng" val="-90"/>
                <dgm:param type="spanAng" val="-360"/>
                <dgm:param type="ctrShpMap" val="fNode"/>
              </dgm:alg>
            </dgm:if>
            <dgm:if name="Name10" axis="ch" ptType="node" func="cnt" op="equ" val="2">
              <dgm:alg type="cycle">
                <dgm:param type="stAng" val="-70"/>
                <dgm:param type="spanAng" val="-40"/>
                <dgm:param type="ctrShpMap" val="fNode"/>
              </dgm:alg>
            </dgm:if>
            <dgm:if name="Name11" axis="ch" ptType="node" func="cnt" op="equ" val="3">
              <dgm:alg type="cycle">
                <dgm:param type="stAng" val="-60"/>
                <dgm:param type="spanAng" val="-60"/>
                <dgm:param type="ctrShpMap" val="fNode"/>
              </dgm:alg>
            </dgm:if>
            <dgm:else name="Name12">
              <dgm:alg type="cycle">
                <dgm:param type="stAng" val="-45"/>
                <dgm:param type="spanAng" val="-90"/>
                <dgm:param type="ctrShpMap" val="fNode"/>
              </dgm:alg>
            </dgm:else>
          </dgm:choose>
        </dgm:else>
      </dgm:choose>
      <dgm:shape xmlns:r="http://schemas.openxmlformats.org/officeDocument/2006/relationships" r:blip="">
        <dgm:adjLst/>
      </dgm:shape>
      <dgm:presOf/>
      <dgm:constrLst>
        <dgm:constr type="sp" val="20"/>
        <dgm:constr type="w" for="ch" forName="centerShape" refType="w"/>
        <dgm:constr type="w" for="ch" forName="node" refType="w" refFor="ch" refForName="centerShape" fact="1.5"/>
        <dgm:constr type="sibSp" refType="w" refFor="ch" refForName="centerShape" op="equ" fact="0.08"/>
        <dgm:constr type="primFontSz" for="des" forName="parentNode" op="equ" val="65"/>
        <dgm:constr type="secFontSz" for="des" forName="childNode" op="equ" val="65"/>
      </dgm:constrLst>
      <dgm:ruleLst/>
      <dgm:choose name="Name13">
        <dgm:if name="Name14" axis="ch" ptType="node" hideLastTrans="0" func="cnt" op="gte" val="1">
          <dgm:layoutNode name="centerShape" styleLbl="node0">
            <dgm:alg type="composite"/>
            <dgm:shape xmlns:r="http://schemas.openxmlformats.org/officeDocument/2006/relationships" r:blip="">
              <dgm:adjLst/>
            </dgm:shape>
            <dgm:presOf axis="ch" ptType="node" cnt="1"/>
            <dgm:constrLst>
              <dgm:constr type="w" for="ch" forName="connSite" refType="w" fact="0.7"/>
              <dgm:constr type="h" for="ch" forName="connSite" refType="w" fact="0.7"/>
              <dgm:constr type="ctrX" for="ch" forName="connSite" refType="w" fact="0.5"/>
              <dgm:constr type="ctrY" for="ch" forName="connSite" refType="h" fact="0.5"/>
              <dgm:constr type="w" for="ch" forName="visible" refType="w"/>
              <dgm:constr type="h" for="ch" forName="visible" refType="w"/>
              <dgm:constr type="ctrX" for="ch" forName="visible" refType="w" fact="0.5"/>
              <dgm:constr type="ctrY" for="ch" forName="visible" refType="h" fact="0.5"/>
            </dgm:constrLst>
            <dgm:ruleLst/>
            <dgm:layoutNode name="connSite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visible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</dgm:layoutNode>
        </dgm:if>
        <dgm:else name="Name15"/>
      </dgm:choose>
      <dgm:forEach name="Name16" axis="ch">
        <dgm:forEach name="Name17" axis="self" ptType="node">
          <dgm:layoutNode name="node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func="var" arg="dir" op="equ" val="norm">
                <dgm:constrLst>
                  <dgm:constr type="t" for="ch" forName="parentNode"/>
                  <dgm:constr type="l" for="ch" forName="parentNode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 refType="w" refFor="ch" refForName="parentNode" op="equ" fact="1.1"/>
                  <dgm:constr type="w" for="ch" forName="childNode" refType="w" fact="0.6"/>
                  <dgm:constr type="h" for="ch" forName="childNode" refType="h" refFor="ch" refForName="parentNode"/>
                </dgm:constrLst>
              </dgm:if>
              <dgm:else name="Name20">
                <dgm:constrLst>
                  <dgm:constr type="t" for="ch" forName="parentNode"/>
                  <dgm:constr type="r" for="ch" forName="parentNode" refType="w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/>
                  <dgm:constr type="w" for="ch" forName="childNode" refType="w" fact="0.6"/>
                  <dgm:constr type="h" for="ch" forName="childNode" refType="h" refFor="ch" refForName="parentNode"/>
                </dgm:constrLst>
              </dgm:else>
            </dgm:choose>
            <dgm:ruleLst/>
            <dgm:layoutNode name="parentNode" styleLbl="node1">
              <dgm:varLst>
                <dgm:chMax val="1"/>
                <dgm:bulletEnabled val="1"/>
              </dgm:varLst>
              <dgm:alg type="tx"/>
              <dgm:shape xmlns:r="http://schemas.openxmlformats.org/officeDocument/2006/relationships" type="ellipse" r:blip="">
                <dgm:adjLst/>
              </dgm:shape>
              <dgm:presOf axis="self"/>
              <dgm:constrLst>
                <dgm:constr type="tMarg" refType="primFontSz" fact="0.05"/>
                <dgm:constr type="bMarg" refType="primFontSz" fact="0.05"/>
                <dgm:constr type="lMarg" refType="primFontSz" fact="0.05"/>
                <dgm:constr type="rMarg" refType="primFontSz" fact="0.05"/>
              </dgm:constrLst>
              <dgm:ruleLst>
                <dgm:rule type="primFontSz" val="5" fact="NaN" max="NaN"/>
              </dgm:ruleLst>
            </dgm:layoutNode>
            <dgm:layoutNode name="childNode" styleLbl="revTx" moveWith="parentNode">
              <dgm:varLst>
                <dgm:bulletEnabled val="1"/>
              </dgm:varLst>
              <dgm:alg type="tx">
                <dgm:param type="txAnchorVertCh" val="mid"/>
                <dgm:param type="stBulletLvl" val="1"/>
              </dgm:alg>
              <dgm:choose name="Name21">
                <dgm:if name="Name22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23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tMarg"/>
                <dgm:constr type="bMarg"/>
                <dgm:constr type="lMarg"/>
                <dgm:constr type="rMarg"/>
              </dgm:constrLst>
              <dgm:ruleLst>
                <dgm:rule type="secFontSz" val="5" fact="NaN" max="NaN"/>
              </dgm:ruleLst>
            </dgm:layoutNode>
          </dgm:layoutNode>
        </dgm:forEach>
        <dgm:forEach name="Name24" axis="self" ptType="parTrans" cnt="1">
          <dgm:layoutNode name="Name25">
            <dgm:alg type="conn">
              <dgm:param type="dim" val="1D"/>
              <dgm:param type="endSty" val="noArr"/>
              <dgm:param type="begPts" val="auto"/>
              <dgm:param type="endPts" val="auto"/>
              <dgm:param type="srcNode" val="connSite"/>
              <dgm:param type="dstNode" val="parentNode"/>
            </dgm:alg>
            <dgm:shape xmlns:r="http://schemas.openxmlformats.org/officeDocument/2006/relationships" type="conn" r:blip="" zOrderOff="-99">
              <dgm:adjLst/>
            </dgm:shape>
            <dgm:presOf axis="self"/>
            <dgm:constrLst>
              <dgm:constr type="connDist"/>
              <dgm:constr type="w" val="1"/>
              <dgm:constr type="h" val="5"/>
              <dgm:constr type="begPad"/>
              <dgm:constr type="endPad"/>
            </dgm:constrLst>
            <dgm:ruleLst/>
          </dgm:layoutNode>
        </dgm:forEach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radial2">
  <dgm:title val=""/>
  <dgm:desc val=""/>
  <dgm:catLst>
    <dgm:cat type="relationship" pri="20000"/>
    <dgm:cat type="conver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cycle" refType="w"/>
      <dgm:constr type="h" for="ch" forName="cycle" refType="h"/>
    </dgm:constrLst>
    <dgm:ruleLst/>
    <dgm:layoutNode name="cycle">
      <dgm:choose name="Name0">
        <dgm:if name="Name1" func="var" arg="dir" op="equ" val="norm">
          <dgm:choose name="Name2">
            <dgm:if name="Name3" axis="ch" ptType="node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if name="Name4" axis="ch" ptType="node" func="cnt" op="equ" val="2">
              <dgm:alg type="cycle">
                <dgm:param type="stAng" val="70"/>
                <dgm:param type="spanAng" val="40"/>
                <dgm:param type="ctrShpMap" val="fNode"/>
              </dgm:alg>
            </dgm:if>
            <dgm:if name="Name5" axis="ch" ptType="node" func="cnt" op="equ" val="3">
              <dgm:alg type="cycle">
                <dgm:param type="stAng" val="60"/>
                <dgm:param type="spanAng" val="60"/>
                <dgm:param type="ctrShpMap" val="fNode"/>
              </dgm:alg>
            </dgm:if>
            <dgm:else name="Name6">
              <dgm:alg type="cycle">
                <dgm:param type="stAng" val="45"/>
                <dgm:param type="spanAng" val="90"/>
                <dgm:param type="ctrShpMap" val="fNode"/>
              </dgm:alg>
            </dgm:else>
          </dgm:choose>
        </dgm:if>
        <dgm:else name="Name7">
          <dgm:choose name="Name8">
            <dgm:if name="Name9" axis="ch" ptType="node" func="cnt" op="lte" val="1">
              <dgm:alg type="cycle">
                <dgm:param type="stAng" val="-90"/>
                <dgm:param type="spanAng" val="-360"/>
                <dgm:param type="ctrShpMap" val="fNode"/>
              </dgm:alg>
            </dgm:if>
            <dgm:if name="Name10" axis="ch" ptType="node" func="cnt" op="equ" val="2">
              <dgm:alg type="cycle">
                <dgm:param type="stAng" val="-70"/>
                <dgm:param type="spanAng" val="-40"/>
                <dgm:param type="ctrShpMap" val="fNode"/>
              </dgm:alg>
            </dgm:if>
            <dgm:if name="Name11" axis="ch" ptType="node" func="cnt" op="equ" val="3">
              <dgm:alg type="cycle">
                <dgm:param type="stAng" val="-60"/>
                <dgm:param type="spanAng" val="-60"/>
                <dgm:param type="ctrShpMap" val="fNode"/>
              </dgm:alg>
            </dgm:if>
            <dgm:else name="Name12">
              <dgm:alg type="cycle">
                <dgm:param type="stAng" val="-45"/>
                <dgm:param type="spanAng" val="-90"/>
                <dgm:param type="ctrShpMap" val="fNode"/>
              </dgm:alg>
            </dgm:else>
          </dgm:choose>
        </dgm:else>
      </dgm:choose>
      <dgm:shape xmlns:r="http://schemas.openxmlformats.org/officeDocument/2006/relationships" r:blip="">
        <dgm:adjLst/>
      </dgm:shape>
      <dgm:presOf/>
      <dgm:constrLst>
        <dgm:constr type="sp" val="20"/>
        <dgm:constr type="w" for="ch" forName="centerShape" refType="w"/>
        <dgm:constr type="w" for="ch" forName="node" refType="w" refFor="ch" refForName="centerShape" fact="1.5"/>
        <dgm:constr type="sibSp" refType="w" refFor="ch" refForName="centerShape" op="equ" fact="0.08"/>
        <dgm:constr type="primFontSz" for="des" forName="parentNode" op="equ" val="65"/>
        <dgm:constr type="secFontSz" for="des" forName="childNode" op="equ" val="65"/>
      </dgm:constrLst>
      <dgm:ruleLst/>
      <dgm:choose name="Name13">
        <dgm:if name="Name14" axis="ch" ptType="node" hideLastTrans="0" func="cnt" op="gte" val="1">
          <dgm:layoutNode name="centerShape" styleLbl="node0">
            <dgm:alg type="composite"/>
            <dgm:shape xmlns:r="http://schemas.openxmlformats.org/officeDocument/2006/relationships" r:blip="">
              <dgm:adjLst/>
            </dgm:shape>
            <dgm:presOf axis="ch" ptType="node" cnt="1"/>
            <dgm:constrLst>
              <dgm:constr type="w" for="ch" forName="connSite" refType="w" fact="0.7"/>
              <dgm:constr type="h" for="ch" forName="connSite" refType="w" fact="0.7"/>
              <dgm:constr type="ctrX" for="ch" forName="connSite" refType="w" fact="0.5"/>
              <dgm:constr type="ctrY" for="ch" forName="connSite" refType="h" fact="0.5"/>
              <dgm:constr type="w" for="ch" forName="visible" refType="w"/>
              <dgm:constr type="h" for="ch" forName="visible" refType="w"/>
              <dgm:constr type="ctrX" for="ch" forName="visible" refType="w" fact="0.5"/>
              <dgm:constr type="ctrY" for="ch" forName="visible" refType="h" fact="0.5"/>
            </dgm:constrLst>
            <dgm:ruleLst/>
            <dgm:layoutNode name="connSite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visible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</dgm:layoutNode>
        </dgm:if>
        <dgm:else name="Name15"/>
      </dgm:choose>
      <dgm:forEach name="Name16" axis="ch">
        <dgm:forEach name="Name17" axis="self" ptType="node">
          <dgm:layoutNode name="node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func="var" arg="dir" op="equ" val="norm">
                <dgm:constrLst>
                  <dgm:constr type="t" for="ch" forName="parentNode"/>
                  <dgm:constr type="l" for="ch" forName="parentNode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 refType="w" refFor="ch" refForName="parentNode" op="equ" fact="1.1"/>
                  <dgm:constr type="w" for="ch" forName="childNode" refType="w" fact="0.6"/>
                  <dgm:constr type="h" for="ch" forName="childNode" refType="h" refFor="ch" refForName="parentNode"/>
                </dgm:constrLst>
              </dgm:if>
              <dgm:else name="Name20">
                <dgm:constrLst>
                  <dgm:constr type="t" for="ch" forName="parentNode"/>
                  <dgm:constr type="r" for="ch" forName="parentNode" refType="w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/>
                  <dgm:constr type="w" for="ch" forName="childNode" refType="w" fact="0.6"/>
                  <dgm:constr type="h" for="ch" forName="childNode" refType="h" refFor="ch" refForName="parentNode"/>
                </dgm:constrLst>
              </dgm:else>
            </dgm:choose>
            <dgm:ruleLst/>
            <dgm:layoutNode name="parentNode" styleLbl="node1">
              <dgm:varLst>
                <dgm:chMax val="1"/>
                <dgm:bulletEnabled val="1"/>
              </dgm:varLst>
              <dgm:alg type="tx"/>
              <dgm:shape xmlns:r="http://schemas.openxmlformats.org/officeDocument/2006/relationships" type="ellipse" r:blip="">
                <dgm:adjLst/>
              </dgm:shape>
              <dgm:presOf axis="self"/>
              <dgm:constrLst>
                <dgm:constr type="tMarg" refType="primFontSz" fact="0.05"/>
                <dgm:constr type="bMarg" refType="primFontSz" fact="0.05"/>
                <dgm:constr type="lMarg" refType="primFontSz" fact="0.05"/>
                <dgm:constr type="rMarg" refType="primFontSz" fact="0.05"/>
              </dgm:constrLst>
              <dgm:ruleLst>
                <dgm:rule type="primFontSz" val="5" fact="NaN" max="NaN"/>
              </dgm:ruleLst>
            </dgm:layoutNode>
            <dgm:layoutNode name="childNode" styleLbl="revTx" moveWith="parentNode">
              <dgm:varLst>
                <dgm:bulletEnabled val="1"/>
              </dgm:varLst>
              <dgm:alg type="tx">
                <dgm:param type="txAnchorVertCh" val="mid"/>
                <dgm:param type="stBulletLvl" val="1"/>
              </dgm:alg>
              <dgm:choose name="Name21">
                <dgm:if name="Name22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23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tMarg"/>
                <dgm:constr type="bMarg"/>
                <dgm:constr type="lMarg"/>
                <dgm:constr type="rMarg"/>
              </dgm:constrLst>
              <dgm:ruleLst>
                <dgm:rule type="secFontSz" val="5" fact="NaN" max="NaN"/>
              </dgm:ruleLst>
            </dgm:layoutNode>
          </dgm:layoutNode>
        </dgm:forEach>
        <dgm:forEach name="Name24" axis="self" ptType="parTrans" cnt="1">
          <dgm:layoutNode name="Name25">
            <dgm:alg type="conn">
              <dgm:param type="dim" val="1D"/>
              <dgm:param type="endSty" val="noArr"/>
              <dgm:param type="begPts" val="auto"/>
              <dgm:param type="endPts" val="auto"/>
              <dgm:param type="srcNode" val="connSite"/>
              <dgm:param type="dstNode" val="parentNode"/>
            </dgm:alg>
            <dgm:shape xmlns:r="http://schemas.openxmlformats.org/officeDocument/2006/relationships" type="conn" r:blip="" zOrderOff="-99">
              <dgm:adjLst/>
            </dgm:shape>
            <dgm:presOf axis="self"/>
            <dgm:constrLst>
              <dgm:constr type="connDist"/>
              <dgm:constr type="w" val="1"/>
              <dgm:constr type="h" val="5"/>
              <dgm:constr type="begPad"/>
              <dgm:constr type="endPad"/>
            </dgm:constrLst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8C66D5-35F2-4B2B-B66A-28018F619124}" type="datetimeFigureOut">
              <a:rPr lang="en-US" smtClean="0"/>
              <a:t>5/24/16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6073D5-63C2-4933-B970-D96552757D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48188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4B7E8A-1102-47A1-B1C3-36AE88809383}" type="datetimeFigureOut">
              <a:rPr lang="en-US" smtClean="0"/>
              <a:t>5/24/16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A11EAB-687D-4AE4-B775-678A923E94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1035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A11EAB-687D-4AE4-B775-678A923E943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332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r>
              <a:rPr lang="fa-IR" dirty="0" smtClean="0"/>
              <a:t>ما</a:t>
            </a:r>
            <a:r>
              <a:rPr lang="fa-IR" baseline="0" dirty="0" smtClean="0"/>
              <a:t> </a:t>
            </a:r>
            <a:r>
              <a:rPr lang="fa-IR" baseline="0" dirty="0" err="1" smtClean="0"/>
              <a:t>هدفمون</a:t>
            </a:r>
            <a:r>
              <a:rPr lang="fa-IR" baseline="0" dirty="0" smtClean="0"/>
              <a:t> اینه که کمک کنیم به مدافع برای پیدا کردن بهترین </a:t>
            </a:r>
            <a:r>
              <a:rPr lang="fa-IR" baseline="0" dirty="0" err="1" smtClean="0"/>
              <a:t>استراتژی‌هاست</a:t>
            </a:r>
            <a:r>
              <a:rPr lang="fa-IR" baseline="0" dirty="0" smtClean="0"/>
              <a:t> اگرچه با تحلیل این بازی استراتژی‌های بهینه مهاجم هم پیدا </a:t>
            </a:r>
            <a:r>
              <a:rPr lang="fa-IR" baseline="0" dirty="0" err="1" smtClean="0"/>
              <a:t>می‌شود</a:t>
            </a:r>
            <a:r>
              <a:rPr lang="fa-IR" baseline="0" dirty="0" smtClean="0"/>
              <a:t>.</a:t>
            </a:r>
          </a:p>
          <a:p>
            <a:pPr marL="0" algn="r" defTabSz="914400" rtl="1" eaLnBrk="1" latinLnBrk="0" hangingPunct="1"/>
            <a:r>
              <a:rPr lang="fa-IR" baseline="0" dirty="0" smtClean="0"/>
              <a:t>بنابراین تحلیل بازی سیگنالینگ  خیلی مهمه که در ادامه به بررسی کاملش خواهیم پرداخت.</a:t>
            </a:r>
          </a:p>
          <a:p>
            <a:pPr marL="0" algn="r" defTabSz="914400" rtl="1" eaLnBrk="1" latinLnBrk="0" hangingPunct="1"/>
            <a:endParaRPr lang="fa-IR" baseline="0" dirty="0" smtClean="0"/>
          </a:p>
          <a:p>
            <a:pPr marL="0" algn="r" defTabSz="914400" rtl="1" eaLnBrk="1" latinLnBrk="0" hangingPunct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A11EAB-687D-4AE4-B775-678A923E943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7299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r>
              <a:rPr lang="fa-IR" dirty="0" err="1" smtClean="0"/>
              <a:t>المان‌های</a:t>
            </a:r>
            <a:r>
              <a:rPr lang="fa-IR" baseline="0" dirty="0" smtClean="0"/>
              <a:t> بازی سیگنالینگ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A11EAB-687D-4AE4-B775-678A923E943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7524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r>
              <a:rPr lang="fa-IR" baseline="0" dirty="0" smtClean="0"/>
              <a:t>اولین قدم تو تحلیل بازی  پیدا کردن نقاط تعادل  معتبر است</a:t>
            </a:r>
          </a:p>
          <a:p>
            <a:pPr marL="0" algn="r" defTabSz="914400" rtl="1" eaLnBrk="1" latinLnBrk="0" hangingPunct="1"/>
            <a:r>
              <a:rPr lang="fa-IR" baseline="0" dirty="0" smtClean="0"/>
              <a:t>نقطه تعادل معتبر نقاطی هستند  گه با توجه به بخردانه بودن بازیکنان شدنی هستند</a:t>
            </a:r>
          </a:p>
          <a:p>
            <a:pPr marL="0" algn="r" defTabSz="914400" rtl="1" eaLnBrk="1" latinLnBrk="0" hangingPunct="1"/>
            <a:r>
              <a:rPr lang="fa-IR" baseline="0" dirty="0" smtClean="0"/>
              <a:t>نقاط تعادل معتبر در بازی ‌های با اطلاعات ناقص معادل </a:t>
            </a:r>
            <a:r>
              <a:rPr lang="fa-IR" baseline="0" dirty="0" err="1" smtClean="0"/>
              <a:t>ارضا</a:t>
            </a:r>
            <a:r>
              <a:rPr lang="fa-IR" baseline="0" dirty="0" smtClean="0"/>
              <a:t> شرایط </a:t>
            </a:r>
            <a:r>
              <a:rPr lang="fa-IR" baseline="0" dirty="0" err="1" smtClean="0"/>
              <a:t>بیزین</a:t>
            </a:r>
            <a:r>
              <a:rPr lang="fa-IR" baseline="0" dirty="0" smtClean="0"/>
              <a:t> هستند.</a:t>
            </a:r>
          </a:p>
          <a:p>
            <a:pPr marL="0" algn="r" defTabSz="914400" rtl="1" eaLnBrk="1" latinLnBrk="0" hangingPunct="1"/>
            <a:r>
              <a:rPr lang="fa-IR" baseline="0" dirty="0" smtClean="0"/>
              <a:t>در صورت </a:t>
            </a:r>
            <a:r>
              <a:rPr lang="fa-IR" baseline="0" dirty="0" err="1" smtClean="0"/>
              <a:t>ارضا</a:t>
            </a:r>
            <a:r>
              <a:rPr lang="fa-IR" baseline="0" dirty="0" smtClean="0"/>
              <a:t> این شروط نقطه </a:t>
            </a:r>
            <a:r>
              <a:rPr lang="fa-IR" baseline="0" dirty="0" err="1" smtClean="0"/>
              <a:t>تعادلمون</a:t>
            </a:r>
            <a:r>
              <a:rPr lang="fa-IR" baseline="0" dirty="0" smtClean="0"/>
              <a:t> معتبر هست یا به عبارتی نقطه تعادل </a:t>
            </a:r>
            <a:r>
              <a:rPr lang="fa-IR" baseline="0" dirty="0" err="1" smtClean="0"/>
              <a:t>خوبیه</a:t>
            </a:r>
            <a:endParaRPr lang="fa-IR" baseline="0" dirty="0" smtClean="0"/>
          </a:p>
          <a:p>
            <a:pPr marL="0" algn="r" defTabSz="914400" rtl="1" eaLnBrk="1" latinLnBrk="0" hangingPunct="1"/>
            <a:r>
              <a:rPr lang="fa-IR" baseline="0" dirty="0" err="1" smtClean="0"/>
              <a:t>نفاط</a:t>
            </a:r>
            <a:r>
              <a:rPr lang="fa-IR" baseline="0" dirty="0" smtClean="0"/>
              <a:t> تعادل جامع بیزینی رو </a:t>
            </a:r>
            <a:r>
              <a:rPr lang="fa-IR" baseline="0" dirty="0" err="1" smtClean="0"/>
              <a:t>میخوایم</a:t>
            </a:r>
            <a:r>
              <a:rPr lang="fa-IR" baseline="0" dirty="0" smtClean="0"/>
              <a:t> </a:t>
            </a:r>
            <a:r>
              <a:rPr lang="fa-IR" baseline="0" dirty="0" err="1" smtClean="0"/>
              <a:t>پیداکنیم</a:t>
            </a:r>
            <a:endParaRPr lang="fa-IR" baseline="0" dirty="0" smtClean="0"/>
          </a:p>
          <a:p>
            <a:pPr marL="0" algn="r" defTabSz="914400" rtl="1" eaLnBrk="1" latinLnBrk="0" hangingPunct="1"/>
            <a:endParaRPr lang="fa-IR" baseline="0" dirty="0" smtClean="0"/>
          </a:p>
          <a:p>
            <a:pPr marL="0" algn="r" defTabSz="914400" rtl="1" eaLnBrk="1" latinLnBrk="0" hangingPunct="1"/>
            <a:endParaRPr lang="fa-IR" baseline="0" dirty="0" smtClean="0"/>
          </a:p>
          <a:p>
            <a:pPr marL="0" algn="r" defTabSz="914400" rtl="1" eaLnBrk="1" latinLnBrk="0" hangingPunct="1"/>
            <a:endParaRPr lang="fa-IR" baseline="0" dirty="0" smtClean="0"/>
          </a:p>
          <a:p>
            <a:pPr marL="0" algn="r" defTabSz="914400" rtl="1" eaLnBrk="1" latinLnBrk="0" hangingPunct="1"/>
            <a:endParaRPr lang="fa-IR" baseline="0" dirty="0" smtClean="0"/>
          </a:p>
          <a:p>
            <a:pPr marL="0" algn="r" defTabSz="914400" rtl="1" eaLnBrk="1" latinLnBrk="0" hangingPunct="1"/>
            <a:endParaRPr lang="fa-IR" baseline="0" dirty="0" smtClean="0"/>
          </a:p>
          <a:p>
            <a:pPr marL="0" algn="r" defTabSz="914400" rtl="1" eaLnBrk="1" latinLnBrk="0" hangingPunct="1"/>
            <a:endParaRPr lang="fa-IR" baseline="0" dirty="0" smtClean="0"/>
          </a:p>
          <a:p>
            <a:pPr marL="0" algn="r" defTabSz="914400" rtl="1" eaLnBrk="1" latinLnBrk="0" hangingPunct="1"/>
            <a:endParaRPr lang="fa-IR" baseline="0" dirty="0" smtClean="0"/>
          </a:p>
          <a:p>
            <a:pPr marL="0" algn="r" defTabSz="914400" rtl="1" eaLnBrk="1" latinLnBrk="0" hangingPunct="1"/>
            <a:r>
              <a:rPr lang="fa-IR" dirty="0" smtClean="0"/>
              <a:t>نقاط تعادل نا م</a:t>
            </a:r>
            <a:r>
              <a:rPr lang="fa-IR" baseline="0" dirty="0" smtClean="0"/>
              <a:t>عتبر نقاطی هستند که در صورتی منطقی بودن </a:t>
            </a:r>
            <a:r>
              <a:rPr lang="fa-IR" baseline="0" dirty="0" err="1" smtClean="0"/>
              <a:t>بازیگنان</a:t>
            </a:r>
            <a:r>
              <a:rPr lang="fa-IR" baseline="0" dirty="0" smtClean="0"/>
              <a:t> رخ نمیدهند. برای همین بی ارزش هستند</a:t>
            </a:r>
          </a:p>
          <a:p>
            <a:pPr marL="0" algn="r" defTabSz="914400" rtl="1" eaLnBrk="1" latinLnBrk="0" hangingPunct="1"/>
            <a:r>
              <a:rPr lang="fa-IR" baseline="0" dirty="0" smtClean="0"/>
              <a:t> تهدید مادر به کشتن فرزندش!</a:t>
            </a:r>
          </a:p>
          <a:p>
            <a:pPr marL="0" algn="r" defTabSz="914400" rtl="1" eaLnBrk="1" latinLnBrk="0" hangingPunct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A11EAB-687D-4AE4-B775-678A923E943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1350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729E6-F3D6-4C3B-B1BD-0055442D436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2470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729E6-F3D6-4C3B-B1BD-0055442D436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0444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729E6-F3D6-4C3B-B1BD-0055442D436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8814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729E6-F3D6-4C3B-B1BD-0055442D436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7867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729E6-F3D6-4C3B-B1BD-0055442D436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36182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r>
              <a:rPr lang="fa-IR" dirty="0" smtClean="0"/>
              <a:t>این</a:t>
            </a:r>
            <a:r>
              <a:rPr lang="fa-IR" baseline="0" dirty="0" smtClean="0"/>
              <a:t> مقادیر وجود داشته باشند ولی معتبر نباشند</a:t>
            </a:r>
          </a:p>
          <a:p>
            <a:pPr marL="0" algn="r" defTabSz="914400" rtl="1" eaLnBrk="1" latinLnBrk="0" hangingPunct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A11EAB-687D-4AE4-B775-678A923E9436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29271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r>
              <a:rPr lang="fa-IR" dirty="0" smtClean="0"/>
              <a:t>رادیو</a:t>
            </a:r>
            <a:r>
              <a:rPr lang="fa-IR" baseline="0" dirty="0" smtClean="0"/>
              <a:t> </a:t>
            </a:r>
            <a:r>
              <a:rPr lang="fa-IR" baseline="0" dirty="0" err="1" smtClean="0"/>
              <a:t>شناختمند</a:t>
            </a:r>
            <a:r>
              <a:rPr lang="fa-IR" baseline="0" dirty="0" smtClean="0"/>
              <a:t> برای </a:t>
            </a:r>
            <a:r>
              <a:rPr lang="fa-IR" baseline="0" dirty="0" err="1" smtClean="0"/>
              <a:t>تحصیص</a:t>
            </a:r>
            <a:r>
              <a:rPr lang="fa-IR" baseline="0" dirty="0" smtClean="0"/>
              <a:t> </a:t>
            </a:r>
            <a:r>
              <a:rPr lang="fa-IR" baseline="0" dirty="0" err="1" smtClean="0"/>
              <a:t>فرکانسه</a:t>
            </a:r>
            <a:endParaRPr lang="fa-IR" baseline="0" dirty="0" smtClean="0"/>
          </a:p>
          <a:p>
            <a:pPr marL="0" algn="r" defTabSz="914400" rtl="1" eaLnBrk="1" latinLnBrk="0" hangingPunct="1"/>
            <a:r>
              <a:rPr lang="fa-IR" baseline="0" dirty="0" smtClean="0"/>
              <a:t>دو نوع کاربر </a:t>
            </a:r>
            <a:r>
              <a:rPr lang="fa-IR" baseline="0" dirty="0" err="1" smtClean="0"/>
              <a:t>داره</a:t>
            </a:r>
            <a:endParaRPr lang="fa-IR" baseline="0" dirty="0" smtClean="0"/>
          </a:p>
          <a:p>
            <a:pPr marL="0" algn="r" defTabSz="914400" rtl="1" eaLnBrk="1" latinLnBrk="0" hangingPunct="1"/>
            <a:r>
              <a:rPr lang="fa-IR" baseline="0" dirty="0" smtClean="0"/>
              <a:t>ثانویه میتونه استفاده بکنه</a:t>
            </a:r>
          </a:p>
          <a:p>
            <a:pPr marL="0" marR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a-IR" sz="1200" dirty="0" smtClean="0">
                <a:latin typeface="B Zar" charset="0"/>
                <a:ea typeface="B Zar" charset="0"/>
                <a:cs typeface="B Zar" charset="0"/>
              </a:rPr>
              <a:t>استفاده از تشعشع سنج</a:t>
            </a:r>
          </a:p>
          <a:p>
            <a:pPr marL="0" marR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a-IR" sz="1200" dirty="0" smtClean="0">
                <a:latin typeface="B Zar" charset="0"/>
                <a:ea typeface="B Zar" charset="0"/>
                <a:cs typeface="B Zar" charset="0"/>
              </a:rPr>
              <a:t>یکی از راههای</a:t>
            </a:r>
            <a:r>
              <a:rPr lang="fa-IR" sz="1200" baseline="0" dirty="0" smtClean="0">
                <a:latin typeface="B Zar" charset="0"/>
                <a:ea typeface="B Zar" charset="0"/>
                <a:cs typeface="B Zar" charset="0"/>
              </a:rPr>
              <a:t> کاربر ثانویه استفاده از تشعشع </a:t>
            </a:r>
            <a:r>
              <a:rPr lang="fa-IR" sz="1200" baseline="0" dirty="0" err="1" smtClean="0">
                <a:latin typeface="B Zar" charset="0"/>
                <a:ea typeface="B Zar" charset="0"/>
                <a:cs typeface="B Zar" charset="0"/>
              </a:rPr>
              <a:t>سنجه</a:t>
            </a:r>
            <a:r>
              <a:rPr lang="fa-IR" sz="1200" baseline="0" dirty="0" smtClean="0">
                <a:latin typeface="B Zar" charset="0"/>
                <a:ea typeface="B Zar" charset="0"/>
                <a:cs typeface="B Zar" charset="0"/>
              </a:rPr>
              <a:t> که با </a:t>
            </a:r>
            <a:r>
              <a:rPr lang="fa-IR" sz="1200" baseline="0" dirty="0" err="1" smtClean="0">
                <a:latin typeface="B Zar" charset="0"/>
                <a:ea typeface="B Zar" charset="0"/>
                <a:cs typeface="B Zar" charset="0"/>
              </a:rPr>
              <a:t>یه</a:t>
            </a:r>
            <a:r>
              <a:rPr lang="fa-IR" sz="1200" baseline="0" dirty="0" smtClean="0">
                <a:latin typeface="B Zar" charset="0"/>
                <a:ea typeface="B Zar" charset="0"/>
                <a:cs typeface="B Zar" charset="0"/>
              </a:rPr>
              <a:t> آستانه آی مقایسه میشه و تصمیم گیری میشه. که این کارم هم بی </a:t>
            </a:r>
            <a:r>
              <a:rPr lang="fa-IR" sz="1200" baseline="0" dirty="0" err="1" smtClean="0">
                <a:latin typeface="B Zar" charset="0"/>
                <a:ea typeface="B Zar" charset="0"/>
                <a:cs typeface="B Zar" charset="0"/>
              </a:rPr>
              <a:t>فایدست</a:t>
            </a:r>
            <a:r>
              <a:rPr lang="fa-IR" sz="1200" baseline="0" dirty="0" smtClean="0">
                <a:latin typeface="B Zar" charset="0"/>
                <a:ea typeface="B Zar" charset="0"/>
                <a:cs typeface="B Zar" charset="0"/>
              </a:rPr>
              <a:t> چون در عمل مطابق شکل ممکنه خیلی خطا رخ بده</a:t>
            </a:r>
          </a:p>
          <a:p>
            <a:pPr marL="0" marR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 smtClean="0">
              <a:latin typeface="B Zar" charset="0"/>
              <a:ea typeface="B Zar" charset="0"/>
              <a:cs typeface="B Zar" charset="0"/>
            </a:endParaRPr>
          </a:p>
          <a:p>
            <a:pPr marL="0" algn="r" defTabSz="914400" rtl="1" eaLnBrk="1" latinLnBrk="0" hangingPunct="1"/>
            <a:endParaRPr lang="fa-IR" dirty="0" smtClean="0"/>
          </a:p>
          <a:p>
            <a:pPr marL="0" algn="r" defTabSz="914400" rtl="1" eaLnBrk="1" latinLnBrk="0" hangingPunct="1"/>
            <a:endParaRPr lang="fa-IR" baseline="0" dirty="0" smtClean="0"/>
          </a:p>
          <a:p>
            <a:pPr marL="0" algn="r" defTabSz="914400" rtl="1" eaLnBrk="1" latinLnBrk="0" hangingPunct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A11EAB-687D-4AE4-B775-678A923E9436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6382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algn="r" rtl="1"/>
            <a:r>
              <a:rPr lang="fa-IR" sz="1200" b="1" dirty="0" smtClean="0">
                <a:latin typeface="B Zar" charset="0"/>
                <a:ea typeface="B Zar" charset="0"/>
                <a:cs typeface="B Zar" charset="0"/>
              </a:rPr>
              <a:t>از لحاظ تاریخی</a:t>
            </a:r>
            <a:endParaRPr lang="en-US" sz="1200" b="1" dirty="0" smtClean="0">
              <a:latin typeface="B Zar" charset="0"/>
              <a:ea typeface="B Zar" charset="0"/>
              <a:cs typeface="B Zar" charset="0"/>
            </a:endParaRPr>
          </a:p>
          <a:p>
            <a:pPr lvl="0" algn="r" rtl="1"/>
            <a:r>
              <a:rPr lang="fa-IR" sz="1200" b="1" dirty="0" smtClean="0">
                <a:latin typeface="B Zar" charset="0"/>
                <a:ea typeface="B Zar" charset="0"/>
                <a:cs typeface="B Zar" charset="0"/>
              </a:rPr>
              <a:t>در امنیت</a:t>
            </a:r>
            <a:endParaRPr lang="en-US" sz="1200" b="1" dirty="0" smtClean="0">
              <a:latin typeface="B Zar" charset="0"/>
              <a:ea typeface="B Zar" charset="0"/>
              <a:cs typeface="B Zar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A11EAB-687D-4AE4-B775-678A923E943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35399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A11EAB-687D-4AE4-B775-678A923E9436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49806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r>
              <a:rPr lang="fa-IR" dirty="0" smtClean="0"/>
              <a:t>توی</a:t>
            </a:r>
            <a:r>
              <a:rPr lang="fa-IR" baseline="0" dirty="0" smtClean="0"/>
              <a:t> </a:t>
            </a:r>
            <a:r>
              <a:rPr lang="fa-IR" baseline="0" dirty="0" err="1" smtClean="0"/>
              <a:t>تز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A11EAB-687D-4AE4-B775-678A923E9436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71835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r>
              <a:rPr lang="fa-IR" dirty="0" smtClean="0"/>
              <a:t>توی </a:t>
            </a:r>
            <a:r>
              <a:rPr lang="fa-IR" dirty="0" err="1" smtClean="0"/>
              <a:t>تز</a:t>
            </a:r>
            <a:r>
              <a:rPr lang="fa-IR" dirty="0" smtClean="0"/>
              <a:t> تمامی نقاط تعادل مختلف</a:t>
            </a:r>
            <a:r>
              <a:rPr lang="fa-IR" baseline="0" dirty="0" smtClean="0"/>
              <a:t> بدست آمده است و  این نتیجه به عنوان نتیجه </a:t>
            </a:r>
            <a:r>
              <a:rPr lang="fa-IR" baseline="0" dirty="0" err="1" smtClean="0"/>
              <a:t>ي</a:t>
            </a:r>
            <a:r>
              <a:rPr lang="fa-IR" baseline="0" dirty="0" smtClean="0"/>
              <a:t> آخر هر تحلیل </a:t>
            </a:r>
            <a:r>
              <a:rPr lang="fa-IR" baseline="0" dirty="0" err="1" smtClean="0"/>
              <a:t>می‌باشد</a:t>
            </a:r>
            <a:r>
              <a:rPr lang="fa-IR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A11EAB-687D-4AE4-B775-678A923E9436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52948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r>
              <a:rPr lang="fa-IR" dirty="0" smtClean="0"/>
              <a:t>توی</a:t>
            </a:r>
            <a:r>
              <a:rPr lang="fa-IR" baseline="0" dirty="0" smtClean="0"/>
              <a:t> </a:t>
            </a:r>
            <a:r>
              <a:rPr lang="fa-IR" baseline="0" dirty="0" err="1" smtClean="0"/>
              <a:t>تز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A11EAB-687D-4AE4-B775-678A923E9436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4327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r>
              <a:rPr lang="fa-IR" dirty="0" smtClean="0"/>
              <a:t>توی </a:t>
            </a:r>
            <a:r>
              <a:rPr lang="fa-IR" dirty="0" err="1" smtClean="0"/>
              <a:t>تز</a:t>
            </a:r>
            <a:r>
              <a:rPr lang="fa-IR" dirty="0" smtClean="0"/>
              <a:t> تمامی نقاط تعادل مختلف</a:t>
            </a:r>
            <a:r>
              <a:rPr lang="fa-IR" baseline="0" dirty="0" smtClean="0"/>
              <a:t> بدست آمده است و  این نتیجه به عنوان نتیجه </a:t>
            </a:r>
            <a:r>
              <a:rPr lang="fa-IR" baseline="0" dirty="0" err="1" smtClean="0"/>
              <a:t>ي</a:t>
            </a:r>
            <a:r>
              <a:rPr lang="fa-IR" baseline="0" dirty="0" smtClean="0"/>
              <a:t> آخر هر تحلیل </a:t>
            </a:r>
            <a:r>
              <a:rPr lang="fa-IR" baseline="0" dirty="0" err="1" smtClean="0"/>
              <a:t>می‌باشد</a:t>
            </a:r>
            <a:r>
              <a:rPr lang="fa-IR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A11EAB-687D-4AE4-B775-678A923E9436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59062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r>
              <a:rPr lang="fa-IR" dirty="0" smtClean="0"/>
              <a:t>توی</a:t>
            </a:r>
            <a:r>
              <a:rPr lang="fa-IR" baseline="0" dirty="0" smtClean="0"/>
              <a:t> </a:t>
            </a:r>
            <a:r>
              <a:rPr lang="fa-IR" baseline="0" dirty="0" err="1" smtClean="0"/>
              <a:t>تز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A11EAB-687D-4AE4-B775-678A923E9436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49609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r>
              <a:rPr lang="fa-IR" dirty="0" smtClean="0"/>
              <a:t>توی </a:t>
            </a:r>
            <a:r>
              <a:rPr lang="fa-IR" dirty="0" err="1" smtClean="0"/>
              <a:t>تز</a:t>
            </a:r>
            <a:r>
              <a:rPr lang="fa-IR" dirty="0" smtClean="0"/>
              <a:t> تمامی نقاط تعادل مختلف</a:t>
            </a:r>
            <a:r>
              <a:rPr lang="fa-IR" baseline="0" dirty="0" smtClean="0"/>
              <a:t> بدست آمده است و  این نتیجه به عنوان نتیجه </a:t>
            </a:r>
            <a:r>
              <a:rPr lang="fa-IR" baseline="0" dirty="0" err="1" smtClean="0"/>
              <a:t>ي</a:t>
            </a:r>
            <a:r>
              <a:rPr lang="fa-IR" baseline="0" dirty="0" smtClean="0"/>
              <a:t> آخر هر تحلیل </a:t>
            </a:r>
            <a:r>
              <a:rPr lang="fa-IR" baseline="0" dirty="0" err="1" smtClean="0"/>
              <a:t>می‌باشد</a:t>
            </a:r>
            <a:r>
              <a:rPr lang="fa-IR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A11EAB-687D-4AE4-B775-678A923E9436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9372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729E6-F3D6-4C3B-B1BD-0055442D4368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08388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729E6-F3D6-4C3B-B1BD-0055442D4368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7124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>
              <a:buFont typeface="Arial" charset="0"/>
              <a:buChar char="•"/>
            </a:pPr>
            <a:r>
              <a:rPr lang="ar-SA" sz="2800" dirty="0" err="1" smtClean="0">
                <a:latin typeface="B Zar" charset="0"/>
                <a:ea typeface="B Zar" charset="0"/>
                <a:cs typeface="B Zar" charset="0"/>
              </a:rPr>
              <a:t>ایجاد</a:t>
            </a:r>
            <a:r>
              <a:rPr lang="ar-SA" sz="2800" dirty="0" smtClean="0">
                <a:latin typeface="B Zar" charset="0"/>
                <a:ea typeface="B Zar" charset="0"/>
                <a:cs typeface="B Zar" charset="0"/>
              </a:rPr>
              <a:t> اعتقاد غلط </a:t>
            </a:r>
            <a:r>
              <a:rPr lang="en-US" sz="2800" dirty="0" smtClean="0"/>
              <a:t>/</a:t>
            </a:r>
            <a:r>
              <a:rPr lang="ar-SA" sz="2800" dirty="0" err="1" smtClean="0">
                <a:latin typeface="B Zar" charset="0"/>
                <a:ea typeface="B Zar" charset="0"/>
                <a:cs typeface="B Zar" charset="0"/>
              </a:rPr>
              <a:t>حقیقت</a:t>
            </a:r>
            <a:r>
              <a:rPr lang="ar-SA" sz="2800" dirty="0" smtClean="0">
                <a:latin typeface="B Zar" charset="0"/>
                <a:ea typeface="B Zar" charset="0"/>
                <a:cs typeface="B Zar" charset="0"/>
              </a:rPr>
              <a:t> </a:t>
            </a:r>
            <a:r>
              <a:rPr lang="ar-SA" sz="2800" dirty="0" err="1" smtClean="0">
                <a:latin typeface="B Zar" charset="0"/>
                <a:ea typeface="B Zar" charset="0"/>
                <a:cs typeface="B Zar" charset="0"/>
              </a:rPr>
              <a:t>نیمه</a:t>
            </a:r>
            <a:r>
              <a:rPr lang="ar-SA" sz="2800" dirty="0" smtClean="0">
                <a:latin typeface="B Zar" charset="0"/>
                <a:ea typeface="B Zar" charset="0"/>
                <a:cs typeface="B Zar" charset="0"/>
              </a:rPr>
              <a:t> </a:t>
            </a:r>
            <a:r>
              <a:rPr lang="ar-SA" sz="2800" dirty="0" err="1" smtClean="0">
                <a:latin typeface="B Zar" charset="0"/>
                <a:ea typeface="B Zar" charset="0"/>
                <a:cs typeface="B Zar" charset="0"/>
              </a:rPr>
              <a:t>کامل</a:t>
            </a:r>
            <a:endParaRPr lang="ar-SA" sz="2800" dirty="0" smtClean="0">
              <a:latin typeface="B Zar" charset="0"/>
              <a:ea typeface="B Zar" charset="0"/>
              <a:cs typeface="B Zar" charset="0"/>
            </a:endParaRPr>
          </a:p>
          <a:p>
            <a:pPr lvl="1">
              <a:buFont typeface="Arial" charset="0"/>
              <a:buChar char="•"/>
            </a:pPr>
            <a:r>
              <a:rPr lang="ar-SA" sz="2800" dirty="0" smtClean="0">
                <a:latin typeface="B Zar" charset="0"/>
                <a:ea typeface="B Zar" charset="0"/>
                <a:cs typeface="B Zar" charset="0"/>
              </a:rPr>
              <a:t>  تلاش </a:t>
            </a:r>
            <a:r>
              <a:rPr lang="ar-SA" sz="2800" dirty="0" err="1" smtClean="0">
                <a:latin typeface="B Zar" charset="0"/>
                <a:ea typeface="B Zar" charset="0"/>
                <a:cs typeface="B Zar" charset="0"/>
              </a:rPr>
              <a:t>برای</a:t>
            </a:r>
            <a:r>
              <a:rPr lang="ar-SA" sz="2800" dirty="0" smtClean="0">
                <a:latin typeface="B Zar" charset="0"/>
                <a:ea typeface="B Zar" charset="0"/>
                <a:cs typeface="B Zar" charset="0"/>
              </a:rPr>
              <a:t> </a:t>
            </a:r>
            <a:r>
              <a:rPr lang="ar-SA" sz="2800" dirty="0" err="1" smtClean="0">
                <a:latin typeface="B Zar" charset="0"/>
                <a:ea typeface="B Zar" charset="0"/>
                <a:cs typeface="B Zar" charset="0"/>
              </a:rPr>
              <a:t>ایجاد</a:t>
            </a:r>
            <a:r>
              <a:rPr lang="ar-SA" sz="2800" dirty="0" smtClean="0">
                <a:latin typeface="B Zar" charset="0"/>
                <a:ea typeface="B Zar" charset="0"/>
                <a:cs typeface="B Zar" charset="0"/>
              </a:rPr>
              <a:t> اعتماد به </a:t>
            </a:r>
            <a:r>
              <a:rPr lang="ar-SA" sz="2800" dirty="0" err="1" smtClean="0">
                <a:latin typeface="B Zar" charset="0"/>
                <a:ea typeface="B Zar" charset="0"/>
                <a:cs typeface="B Zar" charset="0"/>
              </a:rPr>
              <a:t>چیزی</a:t>
            </a:r>
            <a:r>
              <a:rPr lang="ar-SA" sz="2800" dirty="0" smtClean="0">
                <a:latin typeface="B Zar" charset="0"/>
                <a:ea typeface="B Zar" charset="0"/>
                <a:cs typeface="B Zar" charset="0"/>
              </a:rPr>
              <a:t> </a:t>
            </a:r>
            <a:r>
              <a:rPr lang="ar-SA" sz="2800" dirty="0" err="1" smtClean="0">
                <a:latin typeface="B Zar" charset="0"/>
                <a:ea typeface="B Zar" charset="0"/>
                <a:cs typeface="B Zar" charset="0"/>
              </a:rPr>
              <a:t>که</a:t>
            </a:r>
            <a:r>
              <a:rPr lang="ar-SA" sz="2800" dirty="0" smtClean="0">
                <a:latin typeface="B Zar" charset="0"/>
                <a:ea typeface="B Zar" charset="0"/>
                <a:cs typeface="B Zar" charset="0"/>
              </a:rPr>
              <a:t> </a:t>
            </a:r>
            <a:r>
              <a:rPr lang="ar-SA" sz="2800" dirty="0" err="1" smtClean="0">
                <a:latin typeface="B Zar" charset="0"/>
                <a:ea typeface="B Zar" charset="0"/>
                <a:cs typeface="B Zar" charset="0"/>
              </a:rPr>
              <a:t>حقیقت</a:t>
            </a:r>
            <a:r>
              <a:rPr lang="ar-SA" sz="2800" dirty="0" smtClean="0">
                <a:latin typeface="B Zar" charset="0"/>
                <a:ea typeface="B Zar" charset="0"/>
                <a:cs typeface="B Zar" charset="0"/>
              </a:rPr>
              <a:t> </a:t>
            </a:r>
            <a:r>
              <a:rPr lang="ar-SA" sz="2800" dirty="0" err="1" smtClean="0">
                <a:latin typeface="B Zar" charset="0"/>
                <a:ea typeface="B Zar" charset="0"/>
                <a:cs typeface="B Zar" charset="0"/>
              </a:rPr>
              <a:t>نیست</a:t>
            </a:r>
            <a:endParaRPr lang="ar-SA" sz="2800" dirty="0" smtClean="0">
              <a:latin typeface="B Zar" charset="0"/>
              <a:ea typeface="B Zar" charset="0"/>
              <a:cs typeface="B Zar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A11EAB-687D-4AE4-B775-678A923E943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5485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r>
              <a:rPr lang="fa-IR" dirty="0" smtClean="0"/>
              <a:t>درسته که </a:t>
            </a:r>
            <a:r>
              <a:rPr lang="fa-IR" baseline="0" dirty="0" smtClean="0"/>
              <a:t> روش های فریب </a:t>
            </a:r>
            <a:r>
              <a:rPr lang="fa-IR" baseline="0" dirty="0" err="1" smtClean="0"/>
              <a:t>می‌تونه</a:t>
            </a:r>
            <a:r>
              <a:rPr lang="fa-IR" baseline="0" dirty="0" smtClean="0"/>
              <a:t> خیلی جاها  سودمند باشه ولی گاهی </a:t>
            </a:r>
            <a:r>
              <a:rPr lang="fa-IR" baseline="0" dirty="0" err="1" smtClean="0"/>
              <a:t>اوگاه</a:t>
            </a:r>
            <a:r>
              <a:rPr lang="fa-IR" baseline="0" dirty="0" smtClean="0"/>
              <a:t> نه تنها جواب </a:t>
            </a:r>
            <a:r>
              <a:rPr lang="fa-IR" baseline="0" dirty="0" err="1" smtClean="0"/>
              <a:t>نمیده</a:t>
            </a:r>
            <a:r>
              <a:rPr lang="fa-IR" baseline="0" dirty="0" smtClean="0"/>
              <a:t> بلکه جواب  کاملا عکس میده.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A11EAB-687D-4AE4-B775-678A923E943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4787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r>
              <a:rPr lang="fa-IR" dirty="0" smtClean="0"/>
              <a:t>امروزه هم مانند گذشته از فریب</a:t>
            </a:r>
            <a:r>
              <a:rPr lang="fa-IR" baseline="0" dirty="0" smtClean="0"/>
              <a:t> استفاده </a:t>
            </a:r>
            <a:r>
              <a:rPr lang="fa-IR" baseline="0" dirty="0" err="1" smtClean="0"/>
              <a:t>می‌شود</a:t>
            </a:r>
            <a:endParaRPr lang="fa-IR" baseline="0" dirty="0" smtClean="0"/>
          </a:p>
          <a:p>
            <a:pPr marL="0" algn="r" defTabSz="914400" rtl="1" eaLnBrk="1" latinLnBrk="0" hangingPunct="1"/>
            <a:r>
              <a:rPr lang="fa-IR" baseline="0" dirty="0" smtClean="0"/>
              <a:t>یکی از این </a:t>
            </a:r>
            <a:r>
              <a:rPr lang="fa-IR" baseline="0" dirty="0" err="1" smtClean="0"/>
              <a:t>حوزه‌ها</a:t>
            </a:r>
            <a:r>
              <a:rPr lang="fa-IR" baseline="0" dirty="0" smtClean="0"/>
              <a:t> امنیت هست که مورد توجه ماست.</a:t>
            </a:r>
          </a:p>
          <a:p>
            <a:pPr marL="0" algn="r" defTabSz="914400" rtl="1" eaLnBrk="1" latinLnBrk="0" hangingPunct="1"/>
            <a:r>
              <a:rPr lang="fa-IR" baseline="0" dirty="0" smtClean="0"/>
              <a:t>  از </a:t>
            </a:r>
            <a:r>
              <a:rPr lang="fa-IR" baseline="0" dirty="0" err="1" smtClean="0"/>
              <a:t>راه‌کار</a:t>
            </a:r>
            <a:r>
              <a:rPr lang="fa-IR" baseline="0" dirty="0" smtClean="0"/>
              <a:t> مشترک </a:t>
            </a:r>
            <a:r>
              <a:rPr lang="fa-IR" baseline="0" dirty="0" err="1" smtClean="0"/>
              <a:t>روش‌های</a:t>
            </a:r>
            <a:r>
              <a:rPr lang="fa-IR" baseline="0" dirty="0" smtClean="0"/>
              <a:t> فریب در امنیت شبکه میشه به   طراحی و نشر اطلاعات غیر واقعی اشاره کرد</a:t>
            </a:r>
            <a:r>
              <a:rPr lang="fa-IR" baseline="0" dirty="0" smtClean="0"/>
              <a:t>.</a:t>
            </a:r>
          </a:p>
          <a:p>
            <a:pPr marL="0" marR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a-IR" baseline="0" dirty="0" smtClean="0"/>
              <a:t>تو این </a:t>
            </a:r>
            <a:r>
              <a:rPr lang="fa-IR" baseline="0" dirty="0" err="1" smtClean="0"/>
              <a:t>سناریو‌ها</a:t>
            </a:r>
            <a:r>
              <a:rPr lang="fa-IR" baseline="0" dirty="0" smtClean="0"/>
              <a:t>  دو عامل </a:t>
            </a:r>
            <a:r>
              <a:rPr lang="fa-IR" sz="1200" dirty="0" smtClean="0"/>
              <a:t>مهاجم و مدافع</a:t>
            </a:r>
            <a:r>
              <a:rPr lang="fa-IR" sz="1200" baseline="0" dirty="0" smtClean="0"/>
              <a:t>  وجود دارد.</a:t>
            </a:r>
            <a:endParaRPr lang="fa-IR" dirty="0" smtClean="0"/>
          </a:p>
          <a:p>
            <a:pPr marL="0" algn="r" defTabSz="914400" rtl="1" eaLnBrk="1" latinLnBrk="0" hangingPunct="1"/>
            <a:r>
              <a:rPr lang="fa-IR" dirty="0" smtClean="0"/>
              <a:t> </a:t>
            </a:r>
            <a:r>
              <a:rPr lang="fa-IR" dirty="0" smtClean="0"/>
              <a:t>به مقاصد</a:t>
            </a:r>
            <a:r>
              <a:rPr lang="fa-IR" baseline="0" dirty="0" smtClean="0"/>
              <a:t> مختلف از فریب در امنیت </a:t>
            </a:r>
            <a:r>
              <a:rPr lang="fa-IR" baseline="0" dirty="0" err="1" smtClean="0"/>
              <a:t>استقاده</a:t>
            </a:r>
            <a:r>
              <a:rPr lang="fa-IR" baseline="0" dirty="0" smtClean="0"/>
              <a:t> میشود . به نفع مهاجم... به نفع مدافع</a:t>
            </a:r>
            <a:r>
              <a:rPr lang="fa-IR" baseline="0" dirty="0" smtClean="0"/>
              <a:t>...</a:t>
            </a:r>
            <a:endParaRPr lang="fa-IR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A11EAB-687D-4AE4-B775-678A923E943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5426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r>
              <a:rPr lang="fa-IR" baseline="0" dirty="0" err="1" smtClean="0"/>
              <a:t>روش‌های</a:t>
            </a:r>
            <a:r>
              <a:rPr lang="fa-IR" baseline="0" dirty="0" smtClean="0"/>
              <a:t> </a:t>
            </a:r>
            <a:r>
              <a:rPr lang="fa-IR" baseline="0" dirty="0" smtClean="0"/>
              <a:t>فریب میتونه خیلی جاها نتیجه عکس بده </a:t>
            </a:r>
          </a:p>
          <a:p>
            <a:pPr marL="0" algn="r" defTabSz="914400" rtl="1" eaLnBrk="1" latinLnBrk="0" hangingPunct="1"/>
            <a:r>
              <a:rPr lang="fa-IR" baseline="0" dirty="0" smtClean="0"/>
              <a:t>اگر تعاملات میان مهاجم و مدافع در سناریو‌های </a:t>
            </a:r>
            <a:r>
              <a:rPr lang="fa-IR" baseline="0" dirty="0" err="1" smtClean="0"/>
              <a:t>فریبکارانه</a:t>
            </a:r>
            <a:r>
              <a:rPr lang="fa-IR" baseline="0" dirty="0" smtClean="0"/>
              <a:t> مدل شوند  تا معلوم شود  که بهترین تصمیم در این شرایط چیه. احتمال فریب خوردن چیه</a:t>
            </a:r>
          </a:p>
          <a:p>
            <a:pPr marL="0" algn="r" defTabSz="914400" rtl="1" eaLnBrk="1" latinLnBrk="0" hangingPunct="1"/>
            <a:r>
              <a:rPr lang="fa-IR" baseline="0" dirty="0" smtClean="0"/>
              <a:t>تا جلوی خیلی از </a:t>
            </a:r>
            <a:r>
              <a:rPr lang="fa-IR" baseline="0" dirty="0" err="1" smtClean="0"/>
              <a:t>اتفاقای</a:t>
            </a:r>
            <a:r>
              <a:rPr lang="fa-IR" baseline="0" dirty="0" smtClean="0"/>
              <a:t> بد گرفته شود</a:t>
            </a:r>
          </a:p>
          <a:p>
            <a:pPr marL="0" algn="r" defTabSz="914400" rtl="1" eaLnBrk="1" latinLnBrk="0" hangingPunct="1"/>
            <a:r>
              <a:rPr lang="fa-IR" baseline="0" dirty="0" smtClean="0"/>
              <a:t>نظریه </a:t>
            </a:r>
            <a:r>
              <a:rPr lang="fa-IR" baseline="0" dirty="0" err="1" smtClean="0"/>
              <a:t>بازی‌های</a:t>
            </a:r>
            <a:r>
              <a:rPr lang="fa-IR" baseline="0" dirty="0" smtClean="0"/>
              <a:t> برای مدل کردن  تعامل میان عوامل استراتژیک استفاده میشه که به نظر میرسه برای کمک به ما جز بهترین </a:t>
            </a:r>
            <a:r>
              <a:rPr lang="fa-IR" baseline="0" dirty="0" err="1" smtClean="0"/>
              <a:t>ابزارهاست</a:t>
            </a:r>
            <a:r>
              <a:rPr lang="fa-IR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4729E6-F3D6-4C3B-B1BD-0055442D436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4390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r>
              <a:rPr lang="fa-IR" dirty="0" smtClean="0"/>
              <a:t>برای</a:t>
            </a:r>
            <a:r>
              <a:rPr lang="fa-IR" baseline="0" dirty="0" smtClean="0"/>
              <a:t>   به کارگیری چارچوب  به بازی سیگنالینگ میرسیم </a:t>
            </a:r>
          </a:p>
          <a:p>
            <a:pPr marL="0" algn="r" defTabSz="914400" rtl="1" eaLnBrk="1" latinLnBrk="0" hangingPunct="1"/>
            <a:r>
              <a:rPr lang="fa-IR" baseline="0" dirty="0" smtClean="0"/>
              <a:t>در ادامه توضیح </a:t>
            </a:r>
            <a:r>
              <a:rPr lang="fa-IR" baseline="0" dirty="0" err="1" smtClean="0"/>
              <a:t>میدیم</a:t>
            </a:r>
            <a:r>
              <a:rPr lang="fa-IR" baseline="0" dirty="0" smtClean="0"/>
              <a:t> که چرا به بازی سیگنالینگ میرسیم</a:t>
            </a:r>
          </a:p>
          <a:p>
            <a:pPr marL="0" algn="r" defTabSz="914400" rtl="1" eaLnBrk="1" latinLnBrk="0" hangingPunct="1"/>
            <a:r>
              <a:rPr lang="fa-IR" baseline="0" dirty="0" smtClean="0"/>
              <a:t>برای همین </a:t>
            </a:r>
            <a:r>
              <a:rPr lang="fa-IR" baseline="0" dirty="0" err="1" smtClean="0"/>
              <a:t>نیازه</a:t>
            </a:r>
            <a:r>
              <a:rPr lang="fa-IR" baseline="0" dirty="0" smtClean="0"/>
              <a:t> تا </a:t>
            </a:r>
            <a:r>
              <a:rPr lang="fa-IR" baseline="0" dirty="0" err="1" smtClean="0"/>
              <a:t>یه</a:t>
            </a:r>
            <a:r>
              <a:rPr lang="fa-IR" baseline="0" dirty="0" smtClean="0"/>
              <a:t> تحلیل جامع از بازی سیگنالینگ که </a:t>
            </a:r>
            <a:r>
              <a:rPr lang="fa-IR" baseline="0" dirty="0" err="1" smtClean="0"/>
              <a:t>نتیجش</a:t>
            </a:r>
            <a:r>
              <a:rPr lang="fa-IR" baseline="0" dirty="0" smtClean="0"/>
              <a:t> شد </a:t>
            </a:r>
            <a:r>
              <a:rPr lang="fa-IR" baseline="0" dirty="0" err="1" smtClean="0"/>
              <a:t>یه</a:t>
            </a:r>
            <a:r>
              <a:rPr lang="fa-IR" baseline="0" dirty="0" smtClean="0"/>
              <a:t> </a:t>
            </a:r>
            <a:r>
              <a:rPr lang="fa-IR" baseline="0" dirty="0" err="1" smtClean="0"/>
              <a:t>الگورتیم‌هایی</a:t>
            </a:r>
            <a:r>
              <a:rPr lang="fa-IR" baseline="0" dirty="0" smtClean="0"/>
              <a:t> که نقاط تعادل را در این بازی پیدا </a:t>
            </a:r>
            <a:r>
              <a:rPr lang="fa-IR" baseline="0" dirty="0" err="1" smtClean="0"/>
              <a:t>می‌کنند</a:t>
            </a:r>
            <a:r>
              <a:rPr lang="fa-IR" baseline="0" dirty="0" smtClean="0"/>
              <a:t>.</a:t>
            </a:r>
          </a:p>
          <a:p>
            <a:pPr marL="0" algn="r" defTabSz="914400" rtl="1" eaLnBrk="1" latinLnBrk="0" hangingPunct="1"/>
            <a:endParaRPr lang="fa-IR" baseline="0" dirty="0" smtClean="0"/>
          </a:p>
          <a:p>
            <a:pPr marL="0" algn="r" defTabSz="914400" rtl="1" eaLnBrk="1" latinLnBrk="0" hangingPunct="1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729E6-F3D6-4C3B-B1BD-0055442D436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8433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r>
              <a:rPr lang="fa-IR" dirty="0" smtClean="0"/>
              <a:t>چارچوب</a:t>
            </a:r>
            <a:r>
              <a:rPr lang="fa-IR" baseline="0" dirty="0" smtClean="0"/>
              <a:t> از فریب ارائه </a:t>
            </a:r>
            <a:r>
              <a:rPr lang="fa-IR" baseline="0" dirty="0" err="1" smtClean="0"/>
              <a:t>میدیم</a:t>
            </a:r>
            <a:endParaRPr lang="fa-IR" baseline="0" dirty="0" smtClean="0"/>
          </a:p>
          <a:p>
            <a:pPr marL="0" algn="r" defTabSz="914400" rtl="1" eaLnBrk="1" latinLnBrk="0" hangingPunct="1"/>
            <a:r>
              <a:rPr lang="fa-IR" baseline="0" dirty="0" smtClean="0"/>
              <a:t>تعریف جامع از بازی فریب</a:t>
            </a:r>
          </a:p>
          <a:p>
            <a:pPr marL="0" algn="r" defTabSz="914400" rtl="1" eaLnBrk="1" latinLnBrk="0" hangingPunct="1"/>
            <a:r>
              <a:rPr lang="fa-IR" baseline="0" dirty="0" smtClean="0"/>
              <a:t>دو تا سناریو فریب در اساس این تر</a:t>
            </a:r>
            <a:endParaRPr lang="fa-IR" dirty="0" smtClean="0"/>
          </a:p>
          <a:p>
            <a:pPr marL="0" algn="r" defTabSz="914400" rtl="1" eaLnBrk="1" latinLnBrk="0" hangingPunct="1"/>
            <a:r>
              <a:rPr lang="fa-IR" dirty="0" smtClean="0"/>
              <a:t>سناریو اول: مهاجم نسبت به مدافع عدم قطعیت </a:t>
            </a:r>
            <a:r>
              <a:rPr lang="fa-IR" dirty="0" err="1" smtClean="0"/>
              <a:t>داره</a:t>
            </a:r>
            <a:r>
              <a:rPr lang="fa-IR" dirty="0" smtClean="0"/>
              <a:t> و اعتماد</a:t>
            </a:r>
            <a:r>
              <a:rPr lang="fa-IR" baseline="0" dirty="0" smtClean="0"/>
              <a:t> نداره در حالی که در سناریو دوم مدافع نسبت به مهاجم  دچار عدم قطعیت است.</a:t>
            </a:r>
          </a:p>
          <a:p>
            <a:pPr marL="0" algn="r" defTabSz="914400" rtl="1" eaLnBrk="1" latinLnBrk="0" hangingPunct="1"/>
            <a:r>
              <a:rPr lang="fa-IR" baseline="0" dirty="0" smtClean="0"/>
              <a:t>برای  تحلیل این چارچوب به بازی سیگنالینگ میرسیم و که در این بخش با تحلیل جامع به پیدا کردن استراتژی بهینه کمک میکنم که این استراتژی بهینه میتونه برای چارچوب گفته شده راهگشا باشه.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A11EAB-687D-4AE4-B775-678A923E943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6322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r>
              <a:rPr lang="fa-IR" dirty="0" smtClean="0"/>
              <a:t>تطابق</a:t>
            </a:r>
            <a:r>
              <a:rPr lang="fa-IR" baseline="0" dirty="0" smtClean="0"/>
              <a:t> این بازی با تعریف</a:t>
            </a:r>
          </a:p>
          <a:p>
            <a:pPr marL="0" algn="r" defTabSz="914400" rtl="1" eaLnBrk="1" latinLnBrk="0" hangingPunct="1"/>
            <a:r>
              <a:rPr lang="fa-IR" baseline="0" dirty="0" smtClean="0"/>
              <a:t>استراتژی‌های یکسان، </a:t>
            </a:r>
            <a:r>
              <a:rPr lang="fa-IR" baseline="0" dirty="0" err="1" smtClean="0"/>
              <a:t>نمیدونه</a:t>
            </a:r>
            <a:r>
              <a:rPr lang="fa-IR" baseline="0" dirty="0" smtClean="0"/>
              <a:t> تو کدوم </a:t>
            </a:r>
            <a:r>
              <a:rPr lang="fa-IR" baseline="0" dirty="0" err="1" smtClean="0"/>
              <a:t>بازیه</a:t>
            </a:r>
            <a:r>
              <a:rPr lang="fa-IR" baseline="0" dirty="0" smtClean="0"/>
              <a:t>... استراتژی غالب</a:t>
            </a:r>
            <a:endParaRPr lang="fa-IR" dirty="0" smtClean="0"/>
          </a:p>
          <a:p>
            <a:pPr marL="0" algn="r" defTabSz="914400" rtl="1" eaLnBrk="1" latinLnBrk="0" hangingPunct="1"/>
            <a:r>
              <a:rPr lang="fa-IR" dirty="0" smtClean="0"/>
              <a:t>سناریو</a:t>
            </a:r>
            <a:r>
              <a:rPr lang="fa-IR" baseline="0" dirty="0" smtClean="0"/>
              <a:t> </a:t>
            </a:r>
            <a:r>
              <a:rPr lang="fa-IR" baseline="0" dirty="0" smtClean="0"/>
              <a:t>اول:</a:t>
            </a:r>
            <a:endParaRPr lang="fa-IR" dirty="0" smtClean="0"/>
          </a:p>
          <a:p>
            <a:pPr marL="0" algn="r" defTabSz="914400" rtl="1" eaLnBrk="1" latinLnBrk="0" hangingPunct="1"/>
            <a:r>
              <a:rPr lang="fa-IR" dirty="0" smtClean="0"/>
              <a:t>برای</a:t>
            </a:r>
            <a:r>
              <a:rPr lang="fa-IR" baseline="0" dirty="0" smtClean="0"/>
              <a:t>  قابل حل شدن این بازی در نظریه </a:t>
            </a:r>
            <a:r>
              <a:rPr lang="fa-IR" baseline="0" dirty="0" err="1" smtClean="0"/>
              <a:t>بازی‌ها</a:t>
            </a:r>
            <a:r>
              <a:rPr lang="fa-IR" baseline="0" dirty="0" smtClean="0"/>
              <a:t>  یک </a:t>
            </a:r>
            <a:r>
              <a:rPr lang="fa-IR" baseline="0" dirty="0" err="1" smtClean="0"/>
              <a:t>راهکاراینه</a:t>
            </a:r>
            <a:r>
              <a:rPr lang="fa-IR" baseline="0" dirty="0" smtClean="0"/>
              <a:t> که عنصر اضافه کنم که این عنصر دانش مشترک میان تموم </a:t>
            </a:r>
            <a:r>
              <a:rPr lang="fa-IR" baseline="0" dirty="0" err="1" smtClean="0"/>
              <a:t>عوامله</a:t>
            </a:r>
            <a:r>
              <a:rPr lang="fa-IR" baseline="0" dirty="0" smtClean="0"/>
              <a:t> و احتمال اینکه در کدوم زیر بازی </a:t>
            </a:r>
            <a:r>
              <a:rPr lang="fa-IR" baseline="0" dirty="0" err="1" smtClean="0"/>
              <a:t>هستیمو</a:t>
            </a:r>
            <a:r>
              <a:rPr lang="fa-IR" baseline="0" dirty="0" smtClean="0"/>
              <a:t> </a:t>
            </a:r>
            <a:r>
              <a:rPr lang="fa-IR" baseline="0" dirty="0" err="1" smtClean="0"/>
              <a:t>یه</a:t>
            </a:r>
            <a:r>
              <a:rPr lang="fa-IR" baseline="0" dirty="0" smtClean="0"/>
              <a:t> </a:t>
            </a:r>
            <a:r>
              <a:rPr lang="fa-IR" baseline="0" dirty="0" err="1" smtClean="0"/>
              <a:t>جورایی</a:t>
            </a:r>
            <a:r>
              <a:rPr lang="fa-IR" baseline="0" dirty="0" smtClean="0"/>
              <a:t> مشخص میکنه</a:t>
            </a:r>
          </a:p>
          <a:p>
            <a:pPr marL="0" algn="r" defTabSz="914400" rtl="1" eaLnBrk="1" latinLnBrk="0" hangingPunct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A11EAB-687D-4AE4-B775-678A923E943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032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3048" y="0"/>
            <a:ext cx="12188952" cy="6858000"/>
            <a:chOff x="3048" y="0"/>
            <a:chExt cx="12188952" cy="6858000"/>
          </a:xfrm>
        </p:grpSpPr>
        <p:sp>
          <p:nvSpPr>
            <p:cNvPr id="4" name="Rectangle 3"/>
            <p:cNvSpPr/>
            <p:nvPr/>
          </p:nvSpPr>
          <p:spPr>
            <a:xfrm>
              <a:off x="3048" y="0"/>
              <a:ext cx="12188952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" name="Group 17"/>
            <p:cNvGrpSpPr/>
            <p:nvPr/>
          </p:nvGrpSpPr>
          <p:grpSpPr>
            <a:xfrm>
              <a:off x="1574798" y="3537161"/>
              <a:ext cx="9144001" cy="196717"/>
              <a:chOff x="1523999" y="4379129"/>
              <a:chExt cx="9144001" cy="196717"/>
            </a:xfrm>
          </p:grpSpPr>
          <p:sp>
            <p:nvSpPr>
              <p:cNvPr id="19" name="Rectangle 18" descr="Gold bar"/>
              <p:cNvSpPr>
                <a:spLocks noChangeArrowheads="1"/>
              </p:cNvSpPr>
              <p:nvPr/>
            </p:nvSpPr>
            <p:spPr bwMode="auto">
              <a:xfrm rot="16200000" flipH="1">
                <a:off x="2949872" y="2953256"/>
                <a:ext cx="196717" cy="3048463"/>
              </a:xfrm>
              <a:prstGeom prst="rect">
                <a:avLst/>
              </a:prstGeom>
              <a:solidFill>
                <a:schemeClr val="accent1"/>
              </a:solidFill>
              <a:ln w="9525">
                <a:noFill/>
                <a:miter lim="800000"/>
                <a:headEnd/>
                <a:tailEnd/>
              </a:ln>
              <a:effectLst>
                <a:reflection blurRad="6350" stA="50000" endA="300" endPos="38500" dist="50800" dir="5400000" sy="-100000" algn="bl" rotWithShape="0"/>
              </a:effectLst>
              <a:extLst/>
            </p:spPr>
            <p:txBody>
              <a:bodyPr wrap="none" anchor="ctr"/>
              <a:lstStyle/>
              <a:p>
                <a:pPr algn="ctr" eaLnBrk="1" hangingPunct="1"/>
                <a:endParaRPr 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0" name="Rectangle 19" descr="Orange bar"/>
              <p:cNvSpPr>
                <a:spLocks noChangeArrowheads="1"/>
              </p:cNvSpPr>
              <p:nvPr/>
            </p:nvSpPr>
            <p:spPr bwMode="auto">
              <a:xfrm rot="16200000" flipH="1">
                <a:off x="5998335" y="2953256"/>
                <a:ext cx="196717" cy="3048463"/>
              </a:xfrm>
              <a:prstGeom prst="rect">
                <a:avLst/>
              </a:prstGeom>
              <a:solidFill>
                <a:schemeClr val="accent4"/>
              </a:solidFill>
              <a:ln w="9525">
                <a:noFill/>
                <a:miter lim="800000"/>
                <a:headEnd/>
                <a:tailEnd/>
              </a:ln>
              <a:effectLst>
                <a:reflection blurRad="6350" stA="50000" endA="300" endPos="38500" dist="50800" dir="5400000" sy="-100000" algn="bl" rotWithShape="0"/>
              </a:effectLst>
              <a:extLst/>
            </p:spPr>
            <p:txBody>
              <a:bodyPr wrap="none" anchor="ctr"/>
              <a:lstStyle/>
              <a:p>
                <a:pPr algn="ctr" eaLnBrk="1" hangingPunct="1"/>
                <a:endParaRPr 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1" name="Rectangle 20" descr="Slate bar"/>
              <p:cNvSpPr>
                <a:spLocks noChangeArrowheads="1"/>
              </p:cNvSpPr>
              <p:nvPr/>
            </p:nvSpPr>
            <p:spPr bwMode="auto">
              <a:xfrm rot="16200000" flipH="1">
                <a:off x="9045410" y="2953256"/>
                <a:ext cx="196717" cy="3048463"/>
              </a:xfrm>
              <a:prstGeom prst="rect">
                <a:avLst/>
              </a:prstGeom>
              <a:solidFill>
                <a:schemeClr val="accent6"/>
              </a:solidFill>
              <a:ln w="9525">
                <a:noFill/>
                <a:miter lim="800000"/>
                <a:headEnd/>
                <a:tailEnd/>
              </a:ln>
              <a:effectLst>
                <a:reflection blurRad="6350" stA="50000" endA="300" endPos="38500" dist="50800" dir="5400000" sy="-100000" algn="bl" rotWithShape="0"/>
              </a:effectLst>
              <a:extLst/>
            </p:spPr>
            <p:txBody>
              <a:bodyPr wrap="none" anchor="ctr"/>
              <a:lstStyle/>
              <a:p>
                <a:pPr algn="ctr" eaLnBrk="1" hangingPunct="1"/>
                <a:endParaRPr lang="en-US" sz="2400">
                  <a:latin typeface="Times New Roman" panose="02020603050405020304" pitchFamily="18" charset="0"/>
                </a:endParaRPr>
              </a:p>
            </p:txBody>
          </p:sp>
        </p:grpSp>
      </p:grp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056115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912610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3"/>
                </a:solidFill>
              </a:defRPr>
            </a:lvl1pPr>
          </a:lstStyle>
          <a:p>
            <a:fld id="{5F2008AF-33CC-D24F-8F35-DF4D3DBAC29F}" type="datetime1">
              <a:rPr lang="en-US" smtClean="0"/>
              <a:t>5/24/16</a:t>
            </a:fld>
            <a:endParaRPr lang="en-US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8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3"/>
                </a:solidFill>
              </a:defRPr>
            </a:lvl1pPr>
          </a:lstStyle>
          <a:p>
            <a:r>
              <a:rPr lang="ar-SA" smtClean="0"/>
              <a:t>مدل‌سازی فریب در امنیت شبکه</a:t>
            </a:r>
            <a:endParaRPr lang="en-US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77200" y="6356350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10E4A4DB-036F-4816-A98C-42C4167E83C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808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101850"/>
            <a:ext cx="3932237" cy="3759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3"/>
                </a:solidFill>
              </a:defRPr>
            </a:lvl1pPr>
          </a:lstStyle>
          <a:p>
            <a:fld id="{5407EC0D-6CDF-9544-B6D1-C262BF279573}" type="datetime1">
              <a:rPr lang="en-US" smtClean="0"/>
              <a:t>5/24/16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8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3"/>
                </a:solidFill>
              </a:defRPr>
            </a:lvl1pPr>
          </a:lstStyle>
          <a:p>
            <a:r>
              <a:rPr lang="ar-SA" smtClean="0"/>
              <a:t>مدل‌سازی فریب در امنیت شبکه</a:t>
            </a:r>
            <a:endParaRPr lang="en-US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77200" y="6356350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10E4A4DB-036F-4816-A98C-42C4167E83C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Slide Number Placeholder 5"/>
          <p:cNvSpPr txBox="1">
            <a:spLocks/>
          </p:cNvSpPr>
          <p:nvPr userDrawn="1"/>
        </p:nvSpPr>
        <p:spPr>
          <a:xfrm rot="16200000">
            <a:off x="-636287" y="3192146"/>
            <a:ext cx="1921402" cy="352178"/>
          </a:xfrm>
          <a:prstGeom prst="rect">
            <a:avLst/>
          </a:prstGeom>
          <a:noFill/>
          <a:ln w="28575">
            <a:noFill/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a-IR" sz="1400" dirty="0" smtClean="0">
                <a:latin typeface="B Zar" charset="0"/>
                <a:ea typeface="B Zar" charset="0"/>
                <a:cs typeface="B Zar" charset="0"/>
              </a:rPr>
              <a:t>مدل‏سازی فریب در امنیت شبکه</a:t>
            </a:r>
            <a:endParaRPr lang="en-US" sz="1400" dirty="0">
              <a:latin typeface="B Zar" charset="0"/>
              <a:ea typeface="B Zar" charset="0"/>
              <a:cs typeface="B Zar" charset="0"/>
            </a:endParaRPr>
          </a:p>
        </p:txBody>
      </p:sp>
      <p:sp>
        <p:nvSpPr>
          <p:cNvPr id="12" name="Slide Number Placeholder 5"/>
          <p:cNvSpPr txBox="1">
            <a:spLocks/>
          </p:cNvSpPr>
          <p:nvPr userDrawn="1"/>
        </p:nvSpPr>
        <p:spPr>
          <a:xfrm rot="16200000">
            <a:off x="-636287" y="5584685"/>
            <a:ext cx="1921402" cy="352178"/>
          </a:xfrm>
          <a:prstGeom prst="rect">
            <a:avLst/>
          </a:prstGeom>
          <a:noFill/>
          <a:ln w="28575">
            <a:noFill/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a-IR" sz="1400" dirty="0">
                <a:latin typeface="B Zar" charset="0"/>
                <a:ea typeface="B Zar" charset="0"/>
                <a:cs typeface="B Zar" charset="0"/>
              </a:rPr>
              <a:t>امین محمدی</a:t>
            </a:r>
            <a:endParaRPr lang="en-US" sz="1400" dirty="0">
              <a:latin typeface="B Zar" charset="0"/>
              <a:ea typeface="B Zar" charset="0"/>
              <a:cs typeface="B Zar" charset="0"/>
            </a:endParaRPr>
          </a:p>
        </p:txBody>
      </p:sp>
      <p:sp>
        <p:nvSpPr>
          <p:cNvPr id="13" name="Slide Number Placeholder 5"/>
          <p:cNvSpPr txBox="1">
            <a:spLocks/>
          </p:cNvSpPr>
          <p:nvPr userDrawn="1"/>
        </p:nvSpPr>
        <p:spPr>
          <a:xfrm rot="16200000">
            <a:off x="-622410" y="1035176"/>
            <a:ext cx="1921402" cy="352178"/>
          </a:xfrm>
          <a:prstGeom prst="rect">
            <a:avLst/>
          </a:prstGeom>
          <a:noFill/>
          <a:ln w="28575">
            <a:noFill/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a-IR" sz="1400" dirty="0" smtClean="0">
                <a:latin typeface="B Zar" charset="0"/>
                <a:ea typeface="B Zar" charset="0"/>
                <a:cs typeface="B Zar" charset="0"/>
              </a:rPr>
              <a:t>دانشگاه صنعتی  اصفهان</a:t>
            </a:r>
            <a:endParaRPr lang="en-US" sz="1400" dirty="0">
              <a:latin typeface="B Zar" charset="0"/>
              <a:ea typeface="B Zar" charset="0"/>
              <a:cs typeface="B Z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5501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3048" y="0"/>
            <a:ext cx="12188952" cy="6858000"/>
            <a:chOff x="3048" y="0"/>
            <a:chExt cx="12188952" cy="6858000"/>
          </a:xfrm>
        </p:grpSpPr>
        <p:sp>
          <p:nvSpPr>
            <p:cNvPr id="4" name="Rectangle 3"/>
            <p:cNvSpPr/>
            <p:nvPr/>
          </p:nvSpPr>
          <p:spPr>
            <a:xfrm>
              <a:off x="3048" y="0"/>
              <a:ext cx="12188952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" name="Group 17"/>
            <p:cNvGrpSpPr/>
            <p:nvPr/>
          </p:nvGrpSpPr>
          <p:grpSpPr>
            <a:xfrm>
              <a:off x="1574798" y="3537161"/>
              <a:ext cx="9144001" cy="196717"/>
              <a:chOff x="1523999" y="4379129"/>
              <a:chExt cx="9144001" cy="196717"/>
            </a:xfrm>
          </p:grpSpPr>
          <p:sp>
            <p:nvSpPr>
              <p:cNvPr id="19" name="Rectangle 18" descr="Gold bar"/>
              <p:cNvSpPr>
                <a:spLocks noChangeArrowheads="1"/>
              </p:cNvSpPr>
              <p:nvPr/>
            </p:nvSpPr>
            <p:spPr bwMode="auto">
              <a:xfrm rot="16200000" flipH="1">
                <a:off x="2949872" y="2953256"/>
                <a:ext cx="196717" cy="3048463"/>
              </a:xfrm>
              <a:prstGeom prst="rect">
                <a:avLst/>
              </a:prstGeom>
              <a:solidFill>
                <a:schemeClr val="accent1"/>
              </a:solidFill>
              <a:ln w="9525">
                <a:noFill/>
                <a:miter lim="800000"/>
                <a:headEnd/>
                <a:tailEnd/>
              </a:ln>
              <a:effectLst>
                <a:reflection blurRad="6350" stA="50000" endA="300" endPos="38500" dist="50800" dir="5400000" sy="-100000" algn="bl" rotWithShape="0"/>
              </a:effectLst>
              <a:extLst/>
            </p:spPr>
            <p:txBody>
              <a:bodyPr wrap="none" anchor="ctr"/>
              <a:lstStyle/>
              <a:p>
                <a:pPr algn="ctr" eaLnBrk="1" hangingPunct="1"/>
                <a:endParaRPr 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0" name="Rectangle 19" descr="Orange bar"/>
              <p:cNvSpPr>
                <a:spLocks noChangeArrowheads="1"/>
              </p:cNvSpPr>
              <p:nvPr/>
            </p:nvSpPr>
            <p:spPr bwMode="auto">
              <a:xfrm rot="16200000" flipH="1">
                <a:off x="5998335" y="2953256"/>
                <a:ext cx="196717" cy="3048463"/>
              </a:xfrm>
              <a:prstGeom prst="rect">
                <a:avLst/>
              </a:prstGeom>
              <a:solidFill>
                <a:schemeClr val="accent4"/>
              </a:solidFill>
              <a:ln w="9525">
                <a:noFill/>
                <a:miter lim="800000"/>
                <a:headEnd/>
                <a:tailEnd/>
              </a:ln>
              <a:effectLst>
                <a:reflection blurRad="6350" stA="50000" endA="300" endPos="38500" dist="50800" dir="5400000" sy="-100000" algn="bl" rotWithShape="0"/>
              </a:effectLst>
              <a:extLst/>
            </p:spPr>
            <p:txBody>
              <a:bodyPr wrap="none" anchor="ctr"/>
              <a:lstStyle/>
              <a:p>
                <a:pPr algn="ctr" eaLnBrk="1" hangingPunct="1"/>
                <a:endParaRPr 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1" name="Rectangle 20" descr="Slate bar"/>
              <p:cNvSpPr>
                <a:spLocks noChangeArrowheads="1"/>
              </p:cNvSpPr>
              <p:nvPr/>
            </p:nvSpPr>
            <p:spPr bwMode="auto">
              <a:xfrm rot="16200000" flipH="1">
                <a:off x="9045410" y="2953256"/>
                <a:ext cx="196717" cy="3048463"/>
              </a:xfrm>
              <a:prstGeom prst="rect">
                <a:avLst/>
              </a:prstGeom>
              <a:solidFill>
                <a:schemeClr val="accent6"/>
              </a:solidFill>
              <a:ln w="9525">
                <a:noFill/>
                <a:miter lim="800000"/>
                <a:headEnd/>
                <a:tailEnd/>
              </a:ln>
              <a:effectLst>
                <a:reflection blurRad="6350" stA="50000" endA="300" endPos="38500" dist="50800" dir="5400000" sy="-100000" algn="bl" rotWithShape="0"/>
              </a:effectLst>
              <a:extLst/>
            </p:spPr>
            <p:txBody>
              <a:bodyPr wrap="none" anchor="ctr"/>
              <a:lstStyle/>
              <a:p>
                <a:pPr algn="ctr" eaLnBrk="1" hangingPunct="1"/>
                <a:endParaRPr lang="en-US" sz="2400">
                  <a:latin typeface="Times New Roman" panose="02020603050405020304" pitchFamily="18" charset="0"/>
                </a:endParaRPr>
              </a:p>
            </p:txBody>
          </p:sp>
        </p:grpSp>
      </p:grp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056115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912610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3"/>
                </a:solidFill>
              </a:defRPr>
            </a:lvl1pPr>
          </a:lstStyle>
          <a:p>
            <a:fld id="{5F2008AF-33CC-D24F-8F35-DF4D3DBAC29F}" type="datetime1">
              <a:rPr lang="en-US" smtClean="0"/>
              <a:t>5/24/16</a:t>
            </a:fld>
            <a:endParaRPr lang="en-US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8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3"/>
                </a:solidFill>
              </a:defRPr>
            </a:lvl1pPr>
          </a:lstStyle>
          <a:p>
            <a:r>
              <a:rPr lang="ar-SA" smtClean="0"/>
              <a:t>مدل‌سازی فریب در امنیت شبکه</a:t>
            </a:r>
            <a:endParaRPr lang="en-US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77200" y="6356350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10E4A4DB-036F-4816-A98C-42C4167E83C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310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3"/>
                </a:solidFill>
              </a:defRPr>
            </a:lvl1pPr>
          </a:lstStyle>
          <a:p>
            <a:fld id="{0B24D78D-68D0-E34F-8DE0-2768D7295535}" type="datetime1">
              <a:rPr lang="en-US" smtClean="0"/>
              <a:t>5/24/16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8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3"/>
                </a:solidFill>
              </a:defRPr>
            </a:lvl1pPr>
          </a:lstStyle>
          <a:p>
            <a:r>
              <a:rPr lang="ar-SA" smtClean="0"/>
              <a:t>مدل‌سازی فریب در امنیت شبکه</a:t>
            </a: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77200" y="6356350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10E4A4DB-036F-4816-A98C-42C4167E83C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Slide Number Placeholder 5"/>
          <p:cNvSpPr txBox="1">
            <a:spLocks/>
          </p:cNvSpPr>
          <p:nvPr userDrawn="1"/>
        </p:nvSpPr>
        <p:spPr>
          <a:xfrm rot="16200000">
            <a:off x="-636287" y="3192146"/>
            <a:ext cx="1921402" cy="352178"/>
          </a:xfrm>
          <a:prstGeom prst="rect">
            <a:avLst/>
          </a:prstGeom>
          <a:noFill/>
          <a:ln w="28575">
            <a:noFill/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a-IR" sz="1400" dirty="0" smtClean="0">
                <a:latin typeface="B Zar" charset="0"/>
                <a:ea typeface="B Zar" charset="0"/>
                <a:cs typeface="B Zar" charset="0"/>
              </a:rPr>
              <a:t>مدل‏سازی فریب در امنیت شبکه</a:t>
            </a:r>
            <a:endParaRPr lang="en-US" sz="1400" dirty="0">
              <a:latin typeface="B Zar" charset="0"/>
              <a:ea typeface="B Zar" charset="0"/>
              <a:cs typeface="B Zar" charset="0"/>
            </a:endParaRPr>
          </a:p>
        </p:txBody>
      </p:sp>
      <p:sp>
        <p:nvSpPr>
          <p:cNvPr id="11" name="Slide Number Placeholder 5"/>
          <p:cNvSpPr txBox="1">
            <a:spLocks/>
          </p:cNvSpPr>
          <p:nvPr userDrawn="1"/>
        </p:nvSpPr>
        <p:spPr>
          <a:xfrm rot="16200000">
            <a:off x="-636287" y="5584685"/>
            <a:ext cx="1921402" cy="352178"/>
          </a:xfrm>
          <a:prstGeom prst="rect">
            <a:avLst/>
          </a:prstGeom>
          <a:noFill/>
          <a:ln w="28575">
            <a:noFill/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a-IR" sz="1400" dirty="0">
                <a:latin typeface="B Zar" charset="0"/>
                <a:ea typeface="B Zar" charset="0"/>
                <a:cs typeface="B Zar" charset="0"/>
              </a:rPr>
              <a:t>امین محمدی</a:t>
            </a:r>
            <a:endParaRPr lang="en-US" sz="1400" dirty="0">
              <a:latin typeface="B Zar" charset="0"/>
              <a:ea typeface="B Zar" charset="0"/>
              <a:cs typeface="B Zar" charset="0"/>
            </a:endParaRPr>
          </a:p>
        </p:txBody>
      </p:sp>
      <p:sp>
        <p:nvSpPr>
          <p:cNvPr id="12" name="Slide Number Placeholder 5"/>
          <p:cNvSpPr txBox="1">
            <a:spLocks/>
          </p:cNvSpPr>
          <p:nvPr userDrawn="1"/>
        </p:nvSpPr>
        <p:spPr>
          <a:xfrm rot="16200000">
            <a:off x="-622410" y="1035176"/>
            <a:ext cx="1921402" cy="352178"/>
          </a:xfrm>
          <a:prstGeom prst="rect">
            <a:avLst/>
          </a:prstGeom>
          <a:noFill/>
          <a:ln w="28575">
            <a:noFill/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a-IR" sz="1400" dirty="0" smtClean="0">
                <a:latin typeface="B Zar" charset="0"/>
                <a:ea typeface="B Zar" charset="0"/>
                <a:cs typeface="B Zar" charset="0"/>
              </a:rPr>
              <a:t>دانشگاه صنعتی  اصفهان</a:t>
            </a:r>
            <a:endParaRPr lang="en-US" sz="1400" dirty="0">
              <a:latin typeface="B Zar" charset="0"/>
              <a:ea typeface="B Zar" charset="0"/>
              <a:cs typeface="B Z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905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62262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3"/>
                </a:solidFill>
              </a:defRPr>
            </a:lvl1pPr>
          </a:lstStyle>
          <a:p>
            <a:fld id="{40A1413E-8BA1-7146-8DD1-4C53613B978A}" type="datetime1">
              <a:rPr lang="en-US" smtClean="0"/>
              <a:t>5/24/16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8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3"/>
                </a:solidFill>
              </a:defRPr>
            </a:lvl1pPr>
          </a:lstStyle>
          <a:p>
            <a:r>
              <a:rPr lang="ar-SA" smtClean="0"/>
              <a:t>مدل‌سازی فریب در امنیت شبکه</a:t>
            </a: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77200" y="6356350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10E4A4DB-036F-4816-A98C-42C4167E83C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Slide Number Placeholder 5"/>
          <p:cNvSpPr txBox="1">
            <a:spLocks/>
          </p:cNvSpPr>
          <p:nvPr userDrawn="1"/>
        </p:nvSpPr>
        <p:spPr>
          <a:xfrm rot="16200000">
            <a:off x="-636287" y="3192146"/>
            <a:ext cx="1921402" cy="352178"/>
          </a:xfrm>
          <a:prstGeom prst="rect">
            <a:avLst/>
          </a:prstGeom>
          <a:noFill/>
          <a:ln w="28575">
            <a:noFill/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a-IR" sz="1400" dirty="0" smtClean="0">
                <a:latin typeface="B Zar" charset="0"/>
                <a:ea typeface="B Zar" charset="0"/>
                <a:cs typeface="B Zar" charset="0"/>
              </a:rPr>
              <a:t>مدل‏سازی فریب در امنیت شبکه</a:t>
            </a:r>
            <a:endParaRPr lang="en-US" sz="1400" dirty="0">
              <a:latin typeface="B Zar" charset="0"/>
              <a:ea typeface="B Zar" charset="0"/>
              <a:cs typeface="B Zar" charset="0"/>
            </a:endParaRPr>
          </a:p>
        </p:txBody>
      </p:sp>
      <p:sp>
        <p:nvSpPr>
          <p:cNvPr id="11" name="Slide Number Placeholder 5"/>
          <p:cNvSpPr txBox="1">
            <a:spLocks/>
          </p:cNvSpPr>
          <p:nvPr userDrawn="1"/>
        </p:nvSpPr>
        <p:spPr>
          <a:xfrm rot="16200000">
            <a:off x="-636287" y="5584685"/>
            <a:ext cx="1921402" cy="352178"/>
          </a:xfrm>
          <a:prstGeom prst="rect">
            <a:avLst/>
          </a:prstGeom>
          <a:noFill/>
          <a:ln w="28575">
            <a:noFill/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a-IR" sz="1400" dirty="0">
                <a:latin typeface="B Zar" charset="0"/>
                <a:ea typeface="B Zar" charset="0"/>
                <a:cs typeface="B Zar" charset="0"/>
              </a:rPr>
              <a:t>امین محمدی</a:t>
            </a:r>
            <a:endParaRPr lang="en-US" sz="1400" dirty="0">
              <a:latin typeface="B Zar" charset="0"/>
              <a:ea typeface="B Zar" charset="0"/>
              <a:cs typeface="B Zar" charset="0"/>
            </a:endParaRPr>
          </a:p>
        </p:txBody>
      </p:sp>
      <p:sp>
        <p:nvSpPr>
          <p:cNvPr id="12" name="Slide Number Placeholder 5"/>
          <p:cNvSpPr txBox="1">
            <a:spLocks/>
          </p:cNvSpPr>
          <p:nvPr userDrawn="1"/>
        </p:nvSpPr>
        <p:spPr>
          <a:xfrm rot="16200000">
            <a:off x="-622410" y="1035176"/>
            <a:ext cx="1921402" cy="352178"/>
          </a:xfrm>
          <a:prstGeom prst="rect">
            <a:avLst/>
          </a:prstGeom>
          <a:noFill/>
          <a:ln w="28575">
            <a:noFill/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a-IR" sz="1400" dirty="0" smtClean="0">
                <a:latin typeface="B Zar" charset="0"/>
                <a:ea typeface="B Zar" charset="0"/>
                <a:cs typeface="B Zar" charset="0"/>
              </a:rPr>
              <a:t>دانشگاه صنعتی  اصفهان</a:t>
            </a:r>
            <a:endParaRPr lang="en-US" sz="1400" dirty="0">
              <a:latin typeface="B Zar" charset="0"/>
              <a:ea typeface="B Zar" charset="0"/>
              <a:cs typeface="B Z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90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3"/>
                </a:solidFill>
              </a:defRPr>
            </a:lvl1pPr>
          </a:lstStyle>
          <a:p>
            <a:fld id="{8C10AFAB-0394-BC4F-B29F-D1814AE46419}" type="datetime1">
              <a:rPr lang="en-US" smtClean="0"/>
              <a:t>5/24/16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8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3"/>
                </a:solidFill>
              </a:defRPr>
            </a:lvl1pPr>
          </a:lstStyle>
          <a:p>
            <a:r>
              <a:rPr lang="ar-SA" smtClean="0"/>
              <a:t>مدل‌سازی فریب در امنیت شبکه</a:t>
            </a:r>
            <a:endParaRPr lang="en-US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77200" y="6356350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10E4A4DB-036F-4816-A98C-42C4167E83C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Slide Number Placeholder 5"/>
          <p:cNvSpPr txBox="1">
            <a:spLocks/>
          </p:cNvSpPr>
          <p:nvPr userDrawn="1"/>
        </p:nvSpPr>
        <p:spPr>
          <a:xfrm rot="16200000">
            <a:off x="-636287" y="3192146"/>
            <a:ext cx="1921402" cy="352178"/>
          </a:xfrm>
          <a:prstGeom prst="rect">
            <a:avLst/>
          </a:prstGeom>
          <a:noFill/>
          <a:ln w="28575">
            <a:noFill/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a-IR" sz="1400" dirty="0" smtClean="0">
                <a:latin typeface="B Zar" charset="0"/>
                <a:ea typeface="B Zar" charset="0"/>
                <a:cs typeface="B Zar" charset="0"/>
              </a:rPr>
              <a:t>مدل‏سازی فریب در امنیت شبکه</a:t>
            </a:r>
            <a:endParaRPr lang="en-US" sz="1400" dirty="0">
              <a:latin typeface="B Zar" charset="0"/>
              <a:ea typeface="B Zar" charset="0"/>
              <a:cs typeface="B Zar" charset="0"/>
            </a:endParaRPr>
          </a:p>
        </p:txBody>
      </p:sp>
      <p:sp>
        <p:nvSpPr>
          <p:cNvPr id="12" name="Slide Number Placeholder 5"/>
          <p:cNvSpPr txBox="1">
            <a:spLocks/>
          </p:cNvSpPr>
          <p:nvPr userDrawn="1"/>
        </p:nvSpPr>
        <p:spPr>
          <a:xfrm rot="16200000">
            <a:off x="-636287" y="5584685"/>
            <a:ext cx="1921402" cy="352178"/>
          </a:xfrm>
          <a:prstGeom prst="rect">
            <a:avLst/>
          </a:prstGeom>
          <a:noFill/>
          <a:ln w="28575">
            <a:noFill/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a-IR" sz="1400" dirty="0">
                <a:latin typeface="B Zar" charset="0"/>
                <a:ea typeface="B Zar" charset="0"/>
                <a:cs typeface="B Zar" charset="0"/>
              </a:rPr>
              <a:t>امین محمدی</a:t>
            </a:r>
            <a:endParaRPr lang="en-US" sz="1400" dirty="0">
              <a:latin typeface="B Zar" charset="0"/>
              <a:ea typeface="B Zar" charset="0"/>
              <a:cs typeface="B Zar" charset="0"/>
            </a:endParaRPr>
          </a:p>
        </p:txBody>
      </p:sp>
      <p:sp>
        <p:nvSpPr>
          <p:cNvPr id="13" name="Slide Number Placeholder 5"/>
          <p:cNvSpPr txBox="1">
            <a:spLocks/>
          </p:cNvSpPr>
          <p:nvPr userDrawn="1"/>
        </p:nvSpPr>
        <p:spPr>
          <a:xfrm rot="16200000">
            <a:off x="-622410" y="1035176"/>
            <a:ext cx="1921402" cy="352178"/>
          </a:xfrm>
          <a:prstGeom prst="rect">
            <a:avLst/>
          </a:prstGeom>
          <a:noFill/>
          <a:ln w="28575">
            <a:noFill/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a-IR" sz="1400" dirty="0" smtClean="0">
                <a:latin typeface="B Zar" charset="0"/>
                <a:ea typeface="B Zar" charset="0"/>
                <a:cs typeface="B Zar" charset="0"/>
              </a:rPr>
              <a:t>دانشگاه صنعتی  اصفهان</a:t>
            </a:r>
            <a:endParaRPr lang="en-US" sz="1400" dirty="0">
              <a:latin typeface="B Zar" charset="0"/>
              <a:ea typeface="B Zar" charset="0"/>
              <a:cs typeface="B Z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1023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2067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3"/>
                </a:solidFill>
              </a:defRPr>
            </a:lvl1pPr>
          </a:lstStyle>
          <a:p>
            <a:fld id="{0B24D78D-68D0-E34F-8DE0-2768D7295535}" type="datetime1">
              <a:rPr lang="en-US" smtClean="0"/>
              <a:t>5/24/16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8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3"/>
                </a:solidFill>
              </a:defRPr>
            </a:lvl1pPr>
          </a:lstStyle>
          <a:p>
            <a:r>
              <a:rPr lang="ar-SA" smtClean="0"/>
              <a:t>مدل‌سازی فریب در امنیت شبکه</a:t>
            </a: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77200" y="6356350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10E4A4DB-036F-4816-A98C-42C4167E83C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Slide Number Placeholder 5"/>
          <p:cNvSpPr txBox="1">
            <a:spLocks/>
          </p:cNvSpPr>
          <p:nvPr userDrawn="1"/>
        </p:nvSpPr>
        <p:spPr>
          <a:xfrm rot="16200000">
            <a:off x="-636287" y="3192146"/>
            <a:ext cx="1921402" cy="352178"/>
          </a:xfrm>
          <a:prstGeom prst="rect">
            <a:avLst/>
          </a:prstGeom>
          <a:noFill/>
          <a:ln w="28575">
            <a:noFill/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a-IR" sz="1400" dirty="0" smtClean="0">
                <a:latin typeface="B Zar" charset="0"/>
                <a:ea typeface="B Zar" charset="0"/>
                <a:cs typeface="B Zar" charset="0"/>
              </a:rPr>
              <a:t>مدل‏سازی فریب در امنیت شبکه</a:t>
            </a:r>
            <a:endParaRPr lang="en-US" sz="1400" dirty="0">
              <a:latin typeface="B Zar" charset="0"/>
              <a:ea typeface="B Zar" charset="0"/>
              <a:cs typeface="B Zar" charset="0"/>
            </a:endParaRPr>
          </a:p>
        </p:txBody>
      </p:sp>
      <p:sp>
        <p:nvSpPr>
          <p:cNvPr id="11" name="Slide Number Placeholder 5"/>
          <p:cNvSpPr txBox="1">
            <a:spLocks/>
          </p:cNvSpPr>
          <p:nvPr userDrawn="1"/>
        </p:nvSpPr>
        <p:spPr>
          <a:xfrm rot="16200000">
            <a:off x="-636287" y="5584685"/>
            <a:ext cx="1921402" cy="352178"/>
          </a:xfrm>
          <a:prstGeom prst="rect">
            <a:avLst/>
          </a:prstGeom>
          <a:noFill/>
          <a:ln w="28575">
            <a:noFill/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a-IR" sz="1400" dirty="0">
                <a:latin typeface="B Zar" charset="0"/>
                <a:ea typeface="B Zar" charset="0"/>
                <a:cs typeface="B Zar" charset="0"/>
              </a:rPr>
              <a:t>امین محمدی</a:t>
            </a:r>
            <a:endParaRPr lang="en-US" sz="1400" dirty="0">
              <a:latin typeface="B Zar" charset="0"/>
              <a:ea typeface="B Zar" charset="0"/>
              <a:cs typeface="B Zar" charset="0"/>
            </a:endParaRPr>
          </a:p>
        </p:txBody>
      </p:sp>
      <p:sp>
        <p:nvSpPr>
          <p:cNvPr id="12" name="Slide Number Placeholder 5"/>
          <p:cNvSpPr txBox="1">
            <a:spLocks/>
          </p:cNvSpPr>
          <p:nvPr userDrawn="1"/>
        </p:nvSpPr>
        <p:spPr>
          <a:xfrm rot="16200000">
            <a:off x="-622410" y="1035176"/>
            <a:ext cx="1921402" cy="352178"/>
          </a:xfrm>
          <a:prstGeom prst="rect">
            <a:avLst/>
          </a:prstGeom>
          <a:noFill/>
          <a:ln w="28575">
            <a:noFill/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a-IR" sz="1400" dirty="0" smtClean="0">
                <a:latin typeface="B Zar" charset="0"/>
                <a:ea typeface="B Zar" charset="0"/>
                <a:cs typeface="B Zar" charset="0"/>
              </a:rPr>
              <a:t>دانشگاه صنعتی  اصفهان</a:t>
            </a:r>
            <a:endParaRPr lang="en-US" sz="1400" dirty="0">
              <a:latin typeface="B Zar" charset="0"/>
              <a:ea typeface="B Zar" charset="0"/>
              <a:cs typeface="B Z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1666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9663" y="2193925"/>
            <a:ext cx="5157787" cy="397827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9663" y="1489075"/>
            <a:ext cx="5157787" cy="64135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1850" y="2193925"/>
            <a:ext cx="5156200" cy="397827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1489075"/>
            <a:ext cx="5156200" cy="64135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274638"/>
            <a:ext cx="10515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3"/>
                </a:solidFill>
              </a:defRPr>
            </a:lvl1pPr>
          </a:lstStyle>
          <a:p>
            <a:fld id="{1E1463AD-DF29-3E44-A62F-5ABB75AEC2E4}" type="datetime1">
              <a:rPr lang="en-US" smtClean="0"/>
              <a:t>5/24/16</a:t>
            </a:fld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648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3"/>
                </a:solidFill>
              </a:defRPr>
            </a:lvl1pPr>
          </a:lstStyle>
          <a:p>
            <a:r>
              <a:rPr lang="ar-SA" smtClean="0"/>
              <a:t>مدل‌سازی فریب در امنیت شبکه</a:t>
            </a:r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10E4A4DB-036F-4816-A98C-42C4167E83C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Slide Number Placeholder 5"/>
          <p:cNvSpPr txBox="1">
            <a:spLocks/>
          </p:cNvSpPr>
          <p:nvPr userDrawn="1"/>
        </p:nvSpPr>
        <p:spPr>
          <a:xfrm rot="16200000">
            <a:off x="-636287" y="3192146"/>
            <a:ext cx="1921402" cy="352178"/>
          </a:xfrm>
          <a:prstGeom prst="rect">
            <a:avLst/>
          </a:prstGeom>
          <a:noFill/>
          <a:ln w="28575">
            <a:noFill/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a-IR" sz="1400" dirty="0" smtClean="0">
                <a:latin typeface="B Zar" charset="0"/>
                <a:ea typeface="B Zar" charset="0"/>
                <a:cs typeface="B Zar" charset="0"/>
              </a:rPr>
              <a:t>مدل‏سازی فریب در امنیت شبکه</a:t>
            </a:r>
            <a:endParaRPr lang="en-US" sz="1400" dirty="0">
              <a:latin typeface="B Zar" charset="0"/>
              <a:ea typeface="B Zar" charset="0"/>
              <a:cs typeface="B Zar" charset="0"/>
            </a:endParaRPr>
          </a:p>
        </p:txBody>
      </p:sp>
      <p:sp>
        <p:nvSpPr>
          <p:cNvPr id="14" name="Slide Number Placeholder 5"/>
          <p:cNvSpPr txBox="1">
            <a:spLocks/>
          </p:cNvSpPr>
          <p:nvPr userDrawn="1"/>
        </p:nvSpPr>
        <p:spPr>
          <a:xfrm rot="16200000">
            <a:off x="-636287" y="5584685"/>
            <a:ext cx="1921402" cy="352178"/>
          </a:xfrm>
          <a:prstGeom prst="rect">
            <a:avLst/>
          </a:prstGeom>
          <a:noFill/>
          <a:ln w="28575">
            <a:noFill/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a-IR" sz="1400" dirty="0">
                <a:latin typeface="B Zar" charset="0"/>
                <a:ea typeface="B Zar" charset="0"/>
                <a:cs typeface="B Zar" charset="0"/>
              </a:rPr>
              <a:t>امین محمدی</a:t>
            </a:r>
            <a:endParaRPr lang="en-US" sz="1400" dirty="0">
              <a:latin typeface="B Zar" charset="0"/>
              <a:ea typeface="B Zar" charset="0"/>
              <a:cs typeface="B Zar" charset="0"/>
            </a:endParaRPr>
          </a:p>
        </p:txBody>
      </p:sp>
      <p:sp>
        <p:nvSpPr>
          <p:cNvPr id="15" name="Slide Number Placeholder 5"/>
          <p:cNvSpPr txBox="1">
            <a:spLocks/>
          </p:cNvSpPr>
          <p:nvPr userDrawn="1"/>
        </p:nvSpPr>
        <p:spPr>
          <a:xfrm rot="16200000">
            <a:off x="-622410" y="1035176"/>
            <a:ext cx="1921402" cy="352178"/>
          </a:xfrm>
          <a:prstGeom prst="rect">
            <a:avLst/>
          </a:prstGeom>
          <a:noFill/>
          <a:ln w="28575">
            <a:noFill/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a-IR" sz="1400" dirty="0" smtClean="0">
                <a:latin typeface="B Zar" charset="0"/>
                <a:ea typeface="B Zar" charset="0"/>
                <a:cs typeface="B Zar" charset="0"/>
              </a:rPr>
              <a:t>دانشگاه صنعتی  اصفهان</a:t>
            </a:r>
            <a:endParaRPr lang="en-US" sz="1400" dirty="0">
              <a:latin typeface="B Zar" charset="0"/>
              <a:ea typeface="B Zar" charset="0"/>
              <a:cs typeface="B Z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9405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3"/>
                </a:solidFill>
              </a:defRPr>
            </a:lvl1pPr>
          </a:lstStyle>
          <a:p>
            <a:fld id="{428D7EA5-A73E-2947-AC69-5E943BFA80F4}" type="datetime1">
              <a:rPr lang="en-US" smtClean="0"/>
              <a:t>5/24/16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8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3"/>
                </a:solidFill>
              </a:defRPr>
            </a:lvl1pPr>
          </a:lstStyle>
          <a:p>
            <a:pPr marL="0" algn="ctr" defTabSz="914400" rtl="1" eaLnBrk="1" latinLnBrk="0" hangingPunct="1"/>
            <a:r>
              <a:rPr lang="ar-SA" smtClean="0"/>
              <a:t>مدل‌سازی فریب در امنیت شبکه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77200" y="6356350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10E4A4DB-036F-4816-A98C-42C4167E83C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Slide Number Placeholder 5"/>
          <p:cNvSpPr txBox="1">
            <a:spLocks/>
          </p:cNvSpPr>
          <p:nvPr userDrawn="1"/>
        </p:nvSpPr>
        <p:spPr>
          <a:xfrm rot="16200000">
            <a:off x="-636287" y="3192146"/>
            <a:ext cx="1921402" cy="352178"/>
          </a:xfrm>
          <a:prstGeom prst="rect">
            <a:avLst/>
          </a:prstGeom>
          <a:noFill/>
          <a:ln w="28575">
            <a:noFill/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a-IR" sz="1400" dirty="0" smtClean="0">
                <a:latin typeface="B Zar" charset="0"/>
                <a:ea typeface="B Zar" charset="0"/>
                <a:cs typeface="B Zar" charset="0"/>
              </a:rPr>
              <a:t>مدل‏سازی فریب در امنیت شبکه</a:t>
            </a:r>
            <a:endParaRPr lang="en-US" sz="1400" dirty="0">
              <a:latin typeface="B Zar" charset="0"/>
              <a:ea typeface="B Zar" charset="0"/>
              <a:cs typeface="B Zar" charset="0"/>
            </a:endParaRPr>
          </a:p>
        </p:txBody>
      </p:sp>
      <p:sp>
        <p:nvSpPr>
          <p:cNvPr id="10" name="Slide Number Placeholder 5"/>
          <p:cNvSpPr txBox="1">
            <a:spLocks/>
          </p:cNvSpPr>
          <p:nvPr userDrawn="1"/>
        </p:nvSpPr>
        <p:spPr>
          <a:xfrm rot="16200000">
            <a:off x="-636287" y="5584685"/>
            <a:ext cx="1921402" cy="352178"/>
          </a:xfrm>
          <a:prstGeom prst="rect">
            <a:avLst/>
          </a:prstGeom>
          <a:noFill/>
          <a:ln w="28575">
            <a:noFill/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a-IR" sz="1400" dirty="0">
                <a:latin typeface="B Zar" charset="0"/>
                <a:ea typeface="B Zar" charset="0"/>
                <a:cs typeface="B Zar" charset="0"/>
              </a:rPr>
              <a:t>امین محمدی</a:t>
            </a:r>
            <a:endParaRPr lang="en-US" sz="1400" dirty="0">
              <a:latin typeface="B Zar" charset="0"/>
              <a:ea typeface="B Zar" charset="0"/>
              <a:cs typeface="B Zar" charset="0"/>
            </a:endParaRPr>
          </a:p>
        </p:txBody>
      </p:sp>
      <p:sp>
        <p:nvSpPr>
          <p:cNvPr id="11" name="Slide Number Placeholder 5"/>
          <p:cNvSpPr txBox="1">
            <a:spLocks/>
          </p:cNvSpPr>
          <p:nvPr userDrawn="1"/>
        </p:nvSpPr>
        <p:spPr>
          <a:xfrm rot="16200000">
            <a:off x="-622410" y="1035176"/>
            <a:ext cx="1921402" cy="352178"/>
          </a:xfrm>
          <a:prstGeom prst="rect">
            <a:avLst/>
          </a:prstGeom>
          <a:noFill/>
          <a:ln w="28575">
            <a:noFill/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a-IR" sz="1400" dirty="0" smtClean="0">
                <a:latin typeface="B Zar" charset="0"/>
                <a:ea typeface="B Zar" charset="0"/>
                <a:cs typeface="B Zar" charset="0"/>
              </a:rPr>
              <a:t>دانشگاه صنعتی  اصفهان</a:t>
            </a:r>
            <a:endParaRPr lang="en-US" sz="1400" dirty="0">
              <a:latin typeface="B Zar" charset="0"/>
              <a:ea typeface="B Zar" charset="0"/>
              <a:cs typeface="B Z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2149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3"/>
                </a:solidFill>
              </a:defRPr>
            </a:lvl1pPr>
          </a:lstStyle>
          <a:p>
            <a:fld id="{4116502E-C113-C447-BF78-6C28245BD14C}" type="datetime1">
              <a:rPr lang="en-US" smtClean="0"/>
              <a:t>5/24/16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8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3"/>
                </a:solidFill>
              </a:defRPr>
            </a:lvl1pPr>
          </a:lstStyle>
          <a:p>
            <a:r>
              <a:rPr lang="ar-SA" smtClean="0"/>
              <a:t>مدل‌سازی فریب در امنیت شبکه</a:t>
            </a: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77200" y="6356350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10E4A4DB-036F-4816-A98C-42C4167E83C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 rot="16200000">
            <a:off x="-636287" y="3192146"/>
            <a:ext cx="1921402" cy="352178"/>
          </a:xfrm>
          <a:prstGeom prst="rect">
            <a:avLst/>
          </a:prstGeom>
          <a:noFill/>
          <a:ln w="28575">
            <a:noFill/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a-IR" sz="1400" dirty="0" smtClean="0">
                <a:latin typeface="B Zar" charset="0"/>
                <a:ea typeface="B Zar" charset="0"/>
                <a:cs typeface="B Zar" charset="0"/>
              </a:rPr>
              <a:t>مدل‏سازی فریب در امنیت شبکه</a:t>
            </a:r>
            <a:endParaRPr lang="en-US" sz="1400" dirty="0">
              <a:latin typeface="B Zar" charset="0"/>
              <a:ea typeface="B Zar" charset="0"/>
              <a:cs typeface="B Zar" charset="0"/>
            </a:endParaRPr>
          </a:p>
        </p:txBody>
      </p:sp>
      <p:sp>
        <p:nvSpPr>
          <p:cNvPr id="9" name="Slide Number Placeholder 5"/>
          <p:cNvSpPr txBox="1">
            <a:spLocks/>
          </p:cNvSpPr>
          <p:nvPr userDrawn="1"/>
        </p:nvSpPr>
        <p:spPr>
          <a:xfrm rot="16200000">
            <a:off x="-636287" y="5584685"/>
            <a:ext cx="1921402" cy="352178"/>
          </a:xfrm>
          <a:prstGeom prst="rect">
            <a:avLst/>
          </a:prstGeom>
          <a:noFill/>
          <a:ln w="28575">
            <a:noFill/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a-IR" sz="1400" dirty="0">
                <a:latin typeface="B Zar" charset="0"/>
                <a:ea typeface="B Zar" charset="0"/>
                <a:cs typeface="B Zar" charset="0"/>
              </a:rPr>
              <a:t>امین محمدی</a:t>
            </a:r>
            <a:endParaRPr lang="en-US" sz="1400" dirty="0">
              <a:latin typeface="B Zar" charset="0"/>
              <a:ea typeface="B Zar" charset="0"/>
              <a:cs typeface="B Zar" charset="0"/>
            </a:endParaRPr>
          </a:p>
        </p:txBody>
      </p:sp>
      <p:sp>
        <p:nvSpPr>
          <p:cNvPr id="10" name="Slide Number Placeholder 5"/>
          <p:cNvSpPr txBox="1">
            <a:spLocks/>
          </p:cNvSpPr>
          <p:nvPr userDrawn="1"/>
        </p:nvSpPr>
        <p:spPr>
          <a:xfrm rot="16200000">
            <a:off x="-622410" y="1035176"/>
            <a:ext cx="1921402" cy="352178"/>
          </a:xfrm>
          <a:prstGeom prst="rect">
            <a:avLst/>
          </a:prstGeom>
          <a:noFill/>
          <a:ln w="28575">
            <a:noFill/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a-IR" sz="1400" dirty="0" smtClean="0">
                <a:latin typeface="B Zar" charset="0"/>
                <a:ea typeface="B Zar" charset="0"/>
                <a:cs typeface="B Zar" charset="0"/>
              </a:rPr>
              <a:t>دانشگاه صنعتی  اصفهان</a:t>
            </a:r>
            <a:endParaRPr lang="en-US" sz="1400" dirty="0">
              <a:latin typeface="B Zar" charset="0"/>
              <a:ea typeface="B Zar" charset="0"/>
              <a:cs typeface="B Z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6715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101850"/>
            <a:ext cx="3932237" cy="3759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3"/>
                </a:solidFill>
              </a:defRPr>
            </a:lvl1pPr>
          </a:lstStyle>
          <a:p>
            <a:fld id="{B8974BE0-4447-3C41-ACFC-FB7BF2E85BF5}" type="datetime1">
              <a:rPr lang="en-US" smtClean="0"/>
              <a:t>5/24/16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8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3"/>
                </a:solidFill>
              </a:defRPr>
            </a:lvl1pPr>
          </a:lstStyle>
          <a:p>
            <a:r>
              <a:rPr lang="ar-SA" smtClean="0"/>
              <a:t>مدل‌سازی فریب در امنیت شبکه</a:t>
            </a:r>
            <a:endParaRPr lang="en-US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77200" y="6356350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10E4A4DB-036F-4816-A98C-42C4167E83C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Slide Number Placeholder 5"/>
          <p:cNvSpPr txBox="1">
            <a:spLocks/>
          </p:cNvSpPr>
          <p:nvPr userDrawn="1"/>
        </p:nvSpPr>
        <p:spPr>
          <a:xfrm rot="16200000">
            <a:off x="-636287" y="3192146"/>
            <a:ext cx="1921402" cy="352178"/>
          </a:xfrm>
          <a:prstGeom prst="rect">
            <a:avLst/>
          </a:prstGeom>
          <a:noFill/>
          <a:ln w="28575">
            <a:noFill/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a-IR" sz="1400" dirty="0" smtClean="0">
                <a:latin typeface="B Zar" charset="0"/>
                <a:ea typeface="B Zar" charset="0"/>
                <a:cs typeface="B Zar" charset="0"/>
              </a:rPr>
              <a:t>مدل‏سازی فریب در امنیت شبکه</a:t>
            </a:r>
            <a:endParaRPr lang="en-US" sz="1400" dirty="0">
              <a:latin typeface="B Zar" charset="0"/>
              <a:ea typeface="B Zar" charset="0"/>
              <a:cs typeface="B Zar" charset="0"/>
            </a:endParaRPr>
          </a:p>
        </p:txBody>
      </p:sp>
      <p:sp>
        <p:nvSpPr>
          <p:cNvPr id="12" name="Slide Number Placeholder 5"/>
          <p:cNvSpPr txBox="1">
            <a:spLocks/>
          </p:cNvSpPr>
          <p:nvPr userDrawn="1"/>
        </p:nvSpPr>
        <p:spPr>
          <a:xfrm rot="16200000">
            <a:off x="-636287" y="5584685"/>
            <a:ext cx="1921402" cy="352178"/>
          </a:xfrm>
          <a:prstGeom prst="rect">
            <a:avLst/>
          </a:prstGeom>
          <a:noFill/>
          <a:ln w="28575">
            <a:noFill/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a-IR" sz="1400" dirty="0">
                <a:latin typeface="B Zar" charset="0"/>
                <a:ea typeface="B Zar" charset="0"/>
                <a:cs typeface="B Zar" charset="0"/>
              </a:rPr>
              <a:t>امین محمدی</a:t>
            </a:r>
            <a:endParaRPr lang="en-US" sz="1400" dirty="0">
              <a:latin typeface="B Zar" charset="0"/>
              <a:ea typeface="B Zar" charset="0"/>
              <a:cs typeface="B Zar" charset="0"/>
            </a:endParaRPr>
          </a:p>
        </p:txBody>
      </p:sp>
      <p:sp>
        <p:nvSpPr>
          <p:cNvPr id="13" name="Slide Number Placeholder 5"/>
          <p:cNvSpPr txBox="1">
            <a:spLocks/>
          </p:cNvSpPr>
          <p:nvPr userDrawn="1"/>
        </p:nvSpPr>
        <p:spPr>
          <a:xfrm rot="16200000">
            <a:off x="-622410" y="1035176"/>
            <a:ext cx="1921402" cy="352178"/>
          </a:xfrm>
          <a:prstGeom prst="rect">
            <a:avLst/>
          </a:prstGeom>
          <a:noFill/>
          <a:ln w="28575">
            <a:noFill/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a-IR" sz="1400" dirty="0" smtClean="0">
                <a:latin typeface="B Zar" charset="0"/>
                <a:ea typeface="B Zar" charset="0"/>
                <a:cs typeface="B Zar" charset="0"/>
              </a:rPr>
              <a:t>دانشگاه صنعتی  اصفهان</a:t>
            </a:r>
            <a:endParaRPr lang="en-US" sz="1400" dirty="0">
              <a:latin typeface="B Zar" charset="0"/>
              <a:ea typeface="B Zar" charset="0"/>
              <a:cs typeface="B Z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077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3"/>
                </a:solidFill>
              </a:defRPr>
            </a:lvl1pPr>
          </a:lstStyle>
          <a:p>
            <a:fld id="{0B24D78D-68D0-E34F-8DE0-2768D7295535}" type="datetime1">
              <a:rPr lang="en-US" smtClean="0"/>
              <a:t>5/24/16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8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3"/>
                </a:solidFill>
              </a:defRPr>
            </a:lvl1pPr>
          </a:lstStyle>
          <a:p>
            <a:r>
              <a:rPr lang="ar-SA" smtClean="0"/>
              <a:t>مدل‌سازی فریب در امنیت شبکه</a:t>
            </a: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77200" y="6356350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10E4A4DB-036F-4816-A98C-42C4167E83C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Slide Number Placeholder 5"/>
          <p:cNvSpPr txBox="1">
            <a:spLocks/>
          </p:cNvSpPr>
          <p:nvPr userDrawn="1"/>
        </p:nvSpPr>
        <p:spPr>
          <a:xfrm rot="16200000">
            <a:off x="-636287" y="3192146"/>
            <a:ext cx="1921402" cy="352178"/>
          </a:xfrm>
          <a:prstGeom prst="rect">
            <a:avLst/>
          </a:prstGeom>
          <a:noFill/>
          <a:ln w="28575">
            <a:noFill/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a-IR" sz="1400" dirty="0" smtClean="0">
                <a:latin typeface="B Zar" charset="0"/>
                <a:ea typeface="B Zar" charset="0"/>
                <a:cs typeface="B Zar" charset="0"/>
              </a:rPr>
              <a:t>مدل‏سازی فریب در امنیت شبکه</a:t>
            </a:r>
            <a:endParaRPr lang="en-US" sz="1400" dirty="0">
              <a:latin typeface="B Zar" charset="0"/>
              <a:ea typeface="B Zar" charset="0"/>
              <a:cs typeface="B Zar" charset="0"/>
            </a:endParaRPr>
          </a:p>
        </p:txBody>
      </p:sp>
      <p:sp>
        <p:nvSpPr>
          <p:cNvPr id="11" name="Slide Number Placeholder 5"/>
          <p:cNvSpPr txBox="1">
            <a:spLocks/>
          </p:cNvSpPr>
          <p:nvPr userDrawn="1"/>
        </p:nvSpPr>
        <p:spPr>
          <a:xfrm rot="16200000">
            <a:off x="-636287" y="5584685"/>
            <a:ext cx="1921402" cy="352178"/>
          </a:xfrm>
          <a:prstGeom prst="rect">
            <a:avLst/>
          </a:prstGeom>
          <a:noFill/>
          <a:ln w="28575">
            <a:noFill/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a-IR" sz="1400" dirty="0">
                <a:latin typeface="B Zar" charset="0"/>
                <a:ea typeface="B Zar" charset="0"/>
                <a:cs typeface="B Zar" charset="0"/>
              </a:rPr>
              <a:t>امین محمدی</a:t>
            </a:r>
            <a:endParaRPr lang="en-US" sz="1400" dirty="0">
              <a:latin typeface="B Zar" charset="0"/>
              <a:ea typeface="B Zar" charset="0"/>
              <a:cs typeface="B Zar" charset="0"/>
            </a:endParaRPr>
          </a:p>
        </p:txBody>
      </p:sp>
      <p:sp>
        <p:nvSpPr>
          <p:cNvPr id="12" name="Slide Number Placeholder 5"/>
          <p:cNvSpPr txBox="1">
            <a:spLocks/>
          </p:cNvSpPr>
          <p:nvPr userDrawn="1"/>
        </p:nvSpPr>
        <p:spPr>
          <a:xfrm rot="16200000">
            <a:off x="-622410" y="1035176"/>
            <a:ext cx="1921402" cy="352178"/>
          </a:xfrm>
          <a:prstGeom prst="rect">
            <a:avLst/>
          </a:prstGeom>
          <a:noFill/>
          <a:ln w="28575">
            <a:noFill/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a-IR" sz="1400" dirty="0" smtClean="0">
                <a:latin typeface="B Zar" charset="0"/>
                <a:ea typeface="B Zar" charset="0"/>
                <a:cs typeface="B Zar" charset="0"/>
              </a:rPr>
              <a:t>دانشگاه صنعتی  اصفهان</a:t>
            </a:r>
            <a:endParaRPr lang="en-US" sz="1400" dirty="0">
              <a:latin typeface="B Zar" charset="0"/>
              <a:ea typeface="B Zar" charset="0"/>
              <a:cs typeface="B Z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8076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101850"/>
            <a:ext cx="3932237" cy="3759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3"/>
                </a:solidFill>
              </a:defRPr>
            </a:lvl1pPr>
          </a:lstStyle>
          <a:p>
            <a:fld id="{5407EC0D-6CDF-9544-B6D1-C262BF279573}" type="datetime1">
              <a:rPr lang="en-US" smtClean="0"/>
              <a:t>5/24/16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8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3"/>
                </a:solidFill>
              </a:defRPr>
            </a:lvl1pPr>
          </a:lstStyle>
          <a:p>
            <a:r>
              <a:rPr lang="ar-SA" smtClean="0"/>
              <a:t>مدل‌سازی فریب در امنیت شبکه</a:t>
            </a:r>
            <a:endParaRPr lang="en-US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77200" y="6356350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10E4A4DB-036F-4816-A98C-42C4167E83C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Slide Number Placeholder 5"/>
          <p:cNvSpPr txBox="1">
            <a:spLocks/>
          </p:cNvSpPr>
          <p:nvPr userDrawn="1"/>
        </p:nvSpPr>
        <p:spPr>
          <a:xfrm rot="16200000">
            <a:off x="-636287" y="3192146"/>
            <a:ext cx="1921402" cy="352178"/>
          </a:xfrm>
          <a:prstGeom prst="rect">
            <a:avLst/>
          </a:prstGeom>
          <a:noFill/>
          <a:ln w="28575">
            <a:noFill/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a-IR" sz="1400" dirty="0" smtClean="0">
                <a:latin typeface="B Zar" charset="0"/>
                <a:ea typeface="B Zar" charset="0"/>
                <a:cs typeface="B Zar" charset="0"/>
              </a:rPr>
              <a:t>مدل‏سازی فریب در امنیت شبکه</a:t>
            </a:r>
            <a:endParaRPr lang="en-US" sz="1400" dirty="0">
              <a:latin typeface="B Zar" charset="0"/>
              <a:ea typeface="B Zar" charset="0"/>
              <a:cs typeface="B Zar" charset="0"/>
            </a:endParaRPr>
          </a:p>
        </p:txBody>
      </p:sp>
      <p:sp>
        <p:nvSpPr>
          <p:cNvPr id="12" name="Slide Number Placeholder 5"/>
          <p:cNvSpPr txBox="1">
            <a:spLocks/>
          </p:cNvSpPr>
          <p:nvPr userDrawn="1"/>
        </p:nvSpPr>
        <p:spPr>
          <a:xfrm rot="16200000">
            <a:off x="-636287" y="5584685"/>
            <a:ext cx="1921402" cy="352178"/>
          </a:xfrm>
          <a:prstGeom prst="rect">
            <a:avLst/>
          </a:prstGeom>
          <a:noFill/>
          <a:ln w="28575">
            <a:noFill/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a-IR" sz="1400" dirty="0">
                <a:latin typeface="B Zar" charset="0"/>
                <a:ea typeface="B Zar" charset="0"/>
                <a:cs typeface="B Zar" charset="0"/>
              </a:rPr>
              <a:t>امین محمدی</a:t>
            </a:r>
            <a:endParaRPr lang="en-US" sz="1400" dirty="0">
              <a:latin typeface="B Zar" charset="0"/>
              <a:ea typeface="B Zar" charset="0"/>
              <a:cs typeface="B Zar" charset="0"/>
            </a:endParaRPr>
          </a:p>
        </p:txBody>
      </p:sp>
      <p:sp>
        <p:nvSpPr>
          <p:cNvPr id="13" name="Slide Number Placeholder 5"/>
          <p:cNvSpPr txBox="1">
            <a:spLocks/>
          </p:cNvSpPr>
          <p:nvPr userDrawn="1"/>
        </p:nvSpPr>
        <p:spPr>
          <a:xfrm rot="16200000">
            <a:off x="-622410" y="1035176"/>
            <a:ext cx="1921402" cy="352178"/>
          </a:xfrm>
          <a:prstGeom prst="rect">
            <a:avLst/>
          </a:prstGeom>
          <a:noFill/>
          <a:ln w="28575">
            <a:noFill/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a-IR" sz="1400" dirty="0" smtClean="0">
                <a:latin typeface="B Zar" charset="0"/>
                <a:ea typeface="B Zar" charset="0"/>
                <a:cs typeface="B Zar" charset="0"/>
              </a:rPr>
              <a:t>دانشگاه صنعتی  اصفهان</a:t>
            </a:r>
            <a:endParaRPr lang="en-US" sz="1400" dirty="0">
              <a:latin typeface="B Zar" charset="0"/>
              <a:ea typeface="B Zar" charset="0"/>
              <a:cs typeface="B Z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3787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3048" y="0"/>
            <a:ext cx="12188952" cy="6858000"/>
            <a:chOff x="3048" y="0"/>
            <a:chExt cx="12188952" cy="6858000"/>
          </a:xfrm>
        </p:grpSpPr>
        <p:sp>
          <p:nvSpPr>
            <p:cNvPr id="4" name="Rectangle 3"/>
            <p:cNvSpPr/>
            <p:nvPr/>
          </p:nvSpPr>
          <p:spPr>
            <a:xfrm>
              <a:off x="3048" y="0"/>
              <a:ext cx="12188952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" name="Group 17"/>
            <p:cNvGrpSpPr/>
            <p:nvPr/>
          </p:nvGrpSpPr>
          <p:grpSpPr>
            <a:xfrm>
              <a:off x="1574798" y="3537161"/>
              <a:ext cx="9144001" cy="196717"/>
              <a:chOff x="1523999" y="4379129"/>
              <a:chExt cx="9144001" cy="196717"/>
            </a:xfrm>
          </p:grpSpPr>
          <p:sp>
            <p:nvSpPr>
              <p:cNvPr id="19" name="Rectangle 18" descr="Gold bar"/>
              <p:cNvSpPr>
                <a:spLocks noChangeArrowheads="1"/>
              </p:cNvSpPr>
              <p:nvPr/>
            </p:nvSpPr>
            <p:spPr bwMode="auto">
              <a:xfrm rot="16200000" flipH="1">
                <a:off x="2949872" y="2953256"/>
                <a:ext cx="196717" cy="3048463"/>
              </a:xfrm>
              <a:prstGeom prst="rect">
                <a:avLst/>
              </a:prstGeom>
              <a:solidFill>
                <a:schemeClr val="accent1"/>
              </a:solidFill>
              <a:ln w="9525">
                <a:noFill/>
                <a:miter lim="800000"/>
                <a:headEnd/>
                <a:tailEnd/>
              </a:ln>
              <a:effectLst>
                <a:reflection blurRad="6350" stA="50000" endA="300" endPos="38500" dist="50800" dir="5400000" sy="-100000" algn="bl" rotWithShape="0"/>
              </a:effectLst>
              <a:extLst/>
            </p:spPr>
            <p:txBody>
              <a:bodyPr wrap="none" anchor="ctr"/>
              <a:lstStyle/>
              <a:p>
                <a:pPr algn="ctr" eaLnBrk="1" hangingPunct="1"/>
                <a:endParaRPr 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0" name="Rectangle 19" descr="Orange bar"/>
              <p:cNvSpPr>
                <a:spLocks noChangeArrowheads="1"/>
              </p:cNvSpPr>
              <p:nvPr/>
            </p:nvSpPr>
            <p:spPr bwMode="auto">
              <a:xfrm rot="16200000" flipH="1">
                <a:off x="5998335" y="2953256"/>
                <a:ext cx="196717" cy="3048463"/>
              </a:xfrm>
              <a:prstGeom prst="rect">
                <a:avLst/>
              </a:prstGeom>
              <a:solidFill>
                <a:schemeClr val="accent4"/>
              </a:solidFill>
              <a:ln w="9525">
                <a:noFill/>
                <a:miter lim="800000"/>
                <a:headEnd/>
                <a:tailEnd/>
              </a:ln>
              <a:effectLst>
                <a:reflection blurRad="6350" stA="50000" endA="300" endPos="38500" dist="50800" dir="5400000" sy="-100000" algn="bl" rotWithShape="0"/>
              </a:effectLst>
              <a:extLst/>
            </p:spPr>
            <p:txBody>
              <a:bodyPr wrap="none" anchor="ctr"/>
              <a:lstStyle/>
              <a:p>
                <a:pPr algn="ctr" eaLnBrk="1" hangingPunct="1"/>
                <a:endParaRPr 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1" name="Rectangle 20" descr="Slate bar"/>
              <p:cNvSpPr>
                <a:spLocks noChangeArrowheads="1"/>
              </p:cNvSpPr>
              <p:nvPr/>
            </p:nvSpPr>
            <p:spPr bwMode="auto">
              <a:xfrm rot="16200000" flipH="1">
                <a:off x="9045410" y="2953256"/>
                <a:ext cx="196717" cy="3048463"/>
              </a:xfrm>
              <a:prstGeom prst="rect">
                <a:avLst/>
              </a:prstGeom>
              <a:solidFill>
                <a:schemeClr val="accent6"/>
              </a:solidFill>
              <a:ln w="9525">
                <a:noFill/>
                <a:miter lim="800000"/>
                <a:headEnd/>
                <a:tailEnd/>
              </a:ln>
              <a:effectLst>
                <a:reflection blurRad="6350" stA="50000" endA="300" endPos="38500" dist="50800" dir="5400000" sy="-100000" algn="bl" rotWithShape="0"/>
              </a:effectLst>
              <a:extLst/>
            </p:spPr>
            <p:txBody>
              <a:bodyPr wrap="none" anchor="ctr"/>
              <a:lstStyle/>
              <a:p>
                <a:pPr algn="ctr" eaLnBrk="1" hangingPunct="1"/>
                <a:endParaRPr lang="en-US" sz="2400">
                  <a:latin typeface="Times New Roman" panose="02020603050405020304" pitchFamily="18" charset="0"/>
                </a:endParaRPr>
              </a:p>
            </p:txBody>
          </p:sp>
        </p:grpSp>
      </p:grp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056115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912610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3"/>
                </a:solidFill>
              </a:defRPr>
            </a:lvl1pPr>
          </a:lstStyle>
          <a:p>
            <a:fld id="{5F2008AF-33CC-D24F-8F35-DF4D3DBAC29F}" type="datetime1">
              <a:rPr lang="en-US" smtClean="0"/>
              <a:t>5/24/16</a:t>
            </a:fld>
            <a:endParaRPr lang="en-US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8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3"/>
                </a:solidFill>
              </a:defRPr>
            </a:lvl1pPr>
          </a:lstStyle>
          <a:p>
            <a:r>
              <a:rPr lang="ar-SA" smtClean="0"/>
              <a:t>مدل‌سازی فریب در امنیت شبکه</a:t>
            </a:r>
            <a:endParaRPr lang="en-US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77200" y="6356350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10E4A4DB-036F-4816-A98C-42C4167E83C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803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3"/>
                </a:solidFill>
              </a:defRPr>
            </a:lvl1pPr>
          </a:lstStyle>
          <a:p>
            <a:fld id="{0B24D78D-68D0-E34F-8DE0-2768D7295535}" type="datetime1">
              <a:rPr lang="en-US" smtClean="0"/>
              <a:t>5/24/16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8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3"/>
                </a:solidFill>
              </a:defRPr>
            </a:lvl1pPr>
          </a:lstStyle>
          <a:p>
            <a:r>
              <a:rPr lang="ar-SA" smtClean="0"/>
              <a:t>مدل‌سازی فریب در امنیت شبکه</a:t>
            </a: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77200" y="6356350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10E4A4DB-036F-4816-A98C-42C4167E83C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622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62262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3"/>
                </a:solidFill>
              </a:defRPr>
            </a:lvl1pPr>
          </a:lstStyle>
          <a:p>
            <a:fld id="{40A1413E-8BA1-7146-8DD1-4C53613B978A}" type="datetime1">
              <a:rPr lang="en-US" smtClean="0"/>
              <a:t>5/24/16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8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3"/>
                </a:solidFill>
              </a:defRPr>
            </a:lvl1pPr>
          </a:lstStyle>
          <a:p>
            <a:r>
              <a:rPr lang="ar-SA" smtClean="0"/>
              <a:t>مدل‌سازی فریب در امنیت شبکه</a:t>
            </a: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77200" y="6356350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10E4A4DB-036F-4816-A98C-42C4167E83C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931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3"/>
                </a:solidFill>
              </a:defRPr>
            </a:lvl1pPr>
          </a:lstStyle>
          <a:p>
            <a:fld id="{8C10AFAB-0394-BC4F-B29F-D1814AE46419}" type="datetime1">
              <a:rPr lang="en-US" smtClean="0"/>
              <a:t>5/24/16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8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3"/>
                </a:solidFill>
              </a:defRPr>
            </a:lvl1pPr>
          </a:lstStyle>
          <a:p>
            <a:r>
              <a:rPr lang="ar-SA" smtClean="0"/>
              <a:t>مدل‌سازی فریب در امنیت شبکه</a:t>
            </a:r>
            <a:endParaRPr lang="en-US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77200" y="6356350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10E4A4DB-036F-4816-A98C-42C4167E83C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361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9663" y="2193925"/>
            <a:ext cx="5157787" cy="397827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9663" y="1489075"/>
            <a:ext cx="5157787" cy="64135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1850" y="2193925"/>
            <a:ext cx="5156200" cy="397827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1489075"/>
            <a:ext cx="5156200" cy="64135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274638"/>
            <a:ext cx="10515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3"/>
                </a:solidFill>
              </a:defRPr>
            </a:lvl1pPr>
          </a:lstStyle>
          <a:p>
            <a:fld id="{1E1463AD-DF29-3E44-A62F-5ABB75AEC2E4}" type="datetime1">
              <a:rPr lang="en-US" smtClean="0"/>
              <a:t>5/24/16</a:t>
            </a:fld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648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3"/>
                </a:solidFill>
              </a:defRPr>
            </a:lvl1pPr>
          </a:lstStyle>
          <a:p>
            <a:r>
              <a:rPr lang="ar-SA" smtClean="0"/>
              <a:t>مدل‌سازی فریب در امنیت شبکه</a:t>
            </a:r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10E4A4DB-036F-4816-A98C-42C4167E83C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478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3"/>
                </a:solidFill>
              </a:defRPr>
            </a:lvl1pPr>
          </a:lstStyle>
          <a:p>
            <a:fld id="{428D7EA5-A73E-2947-AC69-5E943BFA80F4}" type="datetime1">
              <a:rPr lang="en-US" smtClean="0"/>
              <a:t>5/24/16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8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3"/>
                </a:solidFill>
              </a:defRPr>
            </a:lvl1pPr>
          </a:lstStyle>
          <a:p>
            <a:pPr marL="0" algn="ctr" defTabSz="914400" rtl="1" eaLnBrk="1" latinLnBrk="0" hangingPunct="1"/>
            <a:r>
              <a:rPr lang="ar-SA" smtClean="0"/>
              <a:t>مدل‌سازی فریب در امنیت شبکه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77200" y="6356350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10E4A4DB-036F-4816-A98C-42C4167E83C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016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3"/>
                </a:solidFill>
              </a:defRPr>
            </a:lvl1pPr>
          </a:lstStyle>
          <a:p>
            <a:fld id="{4116502E-C113-C447-BF78-6C28245BD14C}" type="datetime1">
              <a:rPr lang="en-US" smtClean="0"/>
              <a:t>5/24/16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8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3"/>
                </a:solidFill>
              </a:defRPr>
            </a:lvl1pPr>
          </a:lstStyle>
          <a:p>
            <a:r>
              <a:rPr lang="ar-SA" smtClean="0"/>
              <a:t>مدل‌سازی فریب در امنیت شبکه</a:t>
            </a: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77200" y="6356350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10E4A4DB-036F-4816-A98C-42C4167E83C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383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101850"/>
            <a:ext cx="3932237" cy="3759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3"/>
                </a:solidFill>
              </a:defRPr>
            </a:lvl1pPr>
          </a:lstStyle>
          <a:p>
            <a:fld id="{B8974BE0-4447-3C41-ACFC-FB7BF2E85BF5}" type="datetime1">
              <a:rPr lang="en-US" smtClean="0"/>
              <a:t>5/24/16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8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3"/>
                </a:solidFill>
              </a:defRPr>
            </a:lvl1pPr>
          </a:lstStyle>
          <a:p>
            <a:r>
              <a:rPr lang="ar-SA" smtClean="0"/>
              <a:t>مدل‌سازی فریب در امنیت شبکه</a:t>
            </a:r>
            <a:endParaRPr lang="en-US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77200" y="6356350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10E4A4DB-036F-4816-A98C-42C4167E83C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970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101850"/>
            <a:ext cx="3932237" cy="3759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3"/>
                </a:solidFill>
              </a:defRPr>
            </a:lvl1pPr>
          </a:lstStyle>
          <a:p>
            <a:fld id="{5407EC0D-6CDF-9544-B6D1-C262BF279573}" type="datetime1">
              <a:rPr lang="en-US" smtClean="0"/>
              <a:t>5/24/16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8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3"/>
                </a:solidFill>
              </a:defRPr>
            </a:lvl1pPr>
          </a:lstStyle>
          <a:p>
            <a:r>
              <a:rPr lang="ar-SA" smtClean="0"/>
              <a:t>مدل‌سازی فریب در امنیت شبکه</a:t>
            </a:r>
            <a:endParaRPr lang="en-US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77200" y="6356350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10E4A4DB-036F-4816-A98C-42C4167E83C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22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62262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3"/>
                </a:solidFill>
              </a:defRPr>
            </a:lvl1pPr>
          </a:lstStyle>
          <a:p>
            <a:fld id="{40A1413E-8BA1-7146-8DD1-4C53613B978A}" type="datetime1">
              <a:rPr lang="en-US" smtClean="0"/>
              <a:t>5/24/16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8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3"/>
                </a:solidFill>
              </a:defRPr>
            </a:lvl1pPr>
          </a:lstStyle>
          <a:p>
            <a:r>
              <a:rPr lang="ar-SA" smtClean="0"/>
              <a:t>مدل‌سازی فریب در امنیت شبکه</a:t>
            </a: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77200" y="6356350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10E4A4DB-036F-4816-A98C-42C4167E83C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Slide Number Placeholder 5"/>
          <p:cNvSpPr txBox="1">
            <a:spLocks/>
          </p:cNvSpPr>
          <p:nvPr userDrawn="1"/>
        </p:nvSpPr>
        <p:spPr>
          <a:xfrm rot="16200000">
            <a:off x="-636287" y="3192146"/>
            <a:ext cx="1921402" cy="352178"/>
          </a:xfrm>
          <a:prstGeom prst="rect">
            <a:avLst/>
          </a:prstGeom>
          <a:noFill/>
          <a:ln w="28575">
            <a:noFill/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a-IR" sz="1400" dirty="0" smtClean="0">
                <a:latin typeface="B Zar" charset="0"/>
                <a:ea typeface="B Zar" charset="0"/>
                <a:cs typeface="B Zar" charset="0"/>
              </a:rPr>
              <a:t>مدل‏سازی فریب در امنیت شبکه</a:t>
            </a:r>
            <a:endParaRPr lang="en-US" sz="1400" dirty="0">
              <a:latin typeface="B Zar" charset="0"/>
              <a:ea typeface="B Zar" charset="0"/>
              <a:cs typeface="B Zar" charset="0"/>
            </a:endParaRPr>
          </a:p>
        </p:txBody>
      </p:sp>
      <p:sp>
        <p:nvSpPr>
          <p:cNvPr id="11" name="Slide Number Placeholder 5"/>
          <p:cNvSpPr txBox="1">
            <a:spLocks/>
          </p:cNvSpPr>
          <p:nvPr userDrawn="1"/>
        </p:nvSpPr>
        <p:spPr>
          <a:xfrm rot="16200000">
            <a:off x="-636287" y="5584685"/>
            <a:ext cx="1921402" cy="352178"/>
          </a:xfrm>
          <a:prstGeom prst="rect">
            <a:avLst/>
          </a:prstGeom>
          <a:noFill/>
          <a:ln w="28575">
            <a:noFill/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a-IR" sz="1400" dirty="0">
                <a:latin typeface="B Zar" charset="0"/>
                <a:ea typeface="B Zar" charset="0"/>
                <a:cs typeface="B Zar" charset="0"/>
              </a:rPr>
              <a:t>امین محمدی</a:t>
            </a:r>
            <a:endParaRPr lang="en-US" sz="1400" dirty="0">
              <a:latin typeface="B Zar" charset="0"/>
              <a:ea typeface="B Zar" charset="0"/>
              <a:cs typeface="B Zar" charset="0"/>
            </a:endParaRPr>
          </a:p>
        </p:txBody>
      </p:sp>
      <p:sp>
        <p:nvSpPr>
          <p:cNvPr id="12" name="Slide Number Placeholder 5"/>
          <p:cNvSpPr txBox="1">
            <a:spLocks/>
          </p:cNvSpPr>
          <p:nvPr userDrawn="1"/>
        </p:nvSpPr>
        <p:spPr>
          <a:xfrm rot="16200000">
            <a:off x="-622410" y="1035176"/>
            <a:ext cx="1921402" cy="352178"/>
          </a:xfrm>
          <a:prstGeom prst="rect">
            <a:avLst/>
          </a:prstGeom>
          <a:noFill/>
          <a:ln w="28575">
            <a:noFill/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a-IR" sz="1400" dirty="0" smtClean="0">
                <a:latin typeface="B Zar" charset="0"/>
                <a:ea typeface="B Zar" charset="0"/>
                <a:cs typeface="B Zar" charset="0"/>
              </a:rPr>
              <a:t>دانشگاه صنعتی  اصفهان</a:t>
            </a:r>
            <a:endParaRPr lang="en-US" sz="1400" dirty="0">
              <a:latin typeface="B Zar" charset="0"/>
              <a:ea typeface="B Zar" charset="0"/>
              <a:cs typeface="B Z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4145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3"/>
                </a:solidFill>
              </a:defRPr>
            </a:lvl1pPr>
          </a:lstStyle>
          <a:p>
            <a:fld id="{8C10AFAB-0394-BC4F-B29F-D1814AE46419}" type="datetime1">
              <a:rPr lang="en-US" smtClean="0"/>
              <a:t>5/24/16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8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3"/>
                </a:solidFill>
              </a:defRPr>
            </a:lvl1pPr>
          </a:lstStyle>
          <a:p>
            <a:r>
              <a:rPr lang="ar-SA" smtClean="0"/>
              <a:t>مدل‌سازی فریب در امنیت شبکه</a:t>
            </a:r>
            <a:endParaRPr lang="en-US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77200" y="6356350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10E4A4DB-036F-4816-A98C-42C4167E83C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Slide Number Placeholder 5"/>
          <p:cNvSpPr txBox="1">
            <a:spLocks/>
          </p:cNvSpPr>
          <p:nvPr userDrawn="1"/>
        </p:nvSpPr>
        <p:spPr>
          <a:xfrm rot="16200000">
            <a:off x="-636287" y="3192146"/>
            <a:ext cx="1921402" cy="352178"/>
          </a:xfrm>
          <a:prstGeom prst="rect">
            <a:avLst/>
          </a:prstGeom>
          <a:noFill/>
          <a:ln w="28575">
            <a:noFill/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a-IR" sz="1400" dirty="0" smtClean="0">
                <a:latin typeface="B Zar" charset="0"/>
                <a:ea typeface="B Zar" charset="0"/>
                <a:cs typeface="B Zar" charset="0"/>
              </a:rPr>
              <a:t>مدل‏سازی فریب در امنیت شبکه</a:t>
            </a:r>
            <a:endParaRPr lang="en-US" sz="1400" dirty="0">
              <a:latin typeface="B Zar" charset="0"/>
              <a:ea typeface="B Zar" charset="0"/>
              <a:cs typeface="B Zar" charset="0"/>
            </a:endParaRPr>
          </a:p>
        </p:txBody>
      </p:sp>
      <p:sp>
        <p:nvSpPr>
          <p:cNvPr id="12" name="Slide Number Placeholder 5"/>
          <p:cNvSpPr txBox="1">
            <a:spLocks/>
          </p:cNvSpPr>
          <p:nvPr userDrawn="1"/>
        </p:nvSpPr>
        <p:spPr>
          <a:xfrm rot="16200000">
            <a:off x="-636287" y="5584685"/>
            <a:ext cx="1921402" cy="352178"/>
          </a:xfrm>
          <a:prstGeom prst="rect">
            <a:avLst/>
          </a:prstGeom>
          <a:noFill/>
          <a:ln w="28575">
            <a:noFill/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a-IR" sz="1400" dirty="0">
                <a:latin typeface="B Zar" charset="0"/>
                <a:ea typeface="B Zar" charset="0"/>
                <a:cs typeface="B Zar" charset="0"/>
              </a:rPr>
              <a:t>امین محمدی</a:t>
            </a:r>
            <a:endParaRPr lang="en-US" sz="1400" dirty="0">
              <a:latin typeface="B Zar" charset="0"/>
              <a:ea typeface="B Zar" charset="0"/>
              <a:cs typeface="B Zar" charset="0"/>
            </a:endParaRPr>
          </a:p>
        </p:txBody>
      </p:sp>
      <p:sp>
        <p:nvSpPr>
          <p:cNvPr id="13" name="Slide Number Placeholder 5"/>
          <p:cNvSpPr txBox="1">
            <a:spLocks/>
          </p:cNvSpPr>
          <p:nvPr userDrawn="1"/>
        </p:nvSpPr>
        <p:spPr>
          <a:xfrm rot="16200000">
            <a:off x="-622410" y="1035176"/>
            <a:ext cx="1921402" cy="352178"/>
          </a:xfrm>
          <a:prstGeom prst="rect">
            <a:avLst/>
          </a:prstGeom>
          <a:noFill/>
          <a:ln w="28575">
            <a:noFill/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a-IR" sz="1400" dirty="0" smtClean="0">
                <a:latin typeface="B Zar" charset="0"/>
                <a:ea typeface="B Zar" charset="0"/>
                <a:cs typeface="B Zar" charset="0"/>
              </a:rPr>
              <a:t>دانشگاه صنعتی  اصفهان</a:t>
            </a:r>
            <a:endParaRPr lang="en-US" sz="1400" dirty="0">
              <a:latin typeface="B Zar" charset="0"/>
              <a:ea typeface="B Zar" charset="0"/>
              <a:cs typeface="B Z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7809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2067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3"/>
                </a:solidFill>
              </a:defRPr>
            </a:lvl1pPr>
          </a:lstStyle>
          <a:p>
            <a:fld id="{0B24D78D-68D0-E34F-8DE0-2768D7295535}" type="datetime1">
              <a:rPr lang="en-US" smtClean="0"/>
              <a:t>5/24/16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8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3"/>
                </a:solidFill>
              </a:defRPr>
            </a:lvl1pPr>
          </a:lstStyle>
          <a:p>
            <a:r>
              <a:rPr lang="ar-SA" smtClean="0"/>
              <a:t>مدل‌سازی فریب در امنیت شبکه</a:t>
            </a: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77200" y="6356350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10E4A4DB-036F-4816-A98C-42C4167E83C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Slide Number Placeholder 5"/>
          <p:cNvSpPr txBox="1">
            <a:spLocks/>
          </p:cNvSpPr>
          <p:nvPr userDrawn="1"/>
        </p:nvSpPr>
        <p:spPr>
          <a:xfrm rot="16200000">
            <a:off x="-636287" y="3192146"/>
            <a:ext cx="1921402" cy="352178"/>
          </a:xfrm>
          <a:prstGeom prst="rect">
            <a:avLst/>
          </a:prstGeom>
          <a:noFill/>
          <a:ln w="28575">
            <a:noFill/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a-IR" sz="1400" dirty="0" smtClean="0">
                <a:latin typeface="B Zar" charset="0"/>
                <a:ea typeface="B Zar" charset="0"/>
                <a:cs typeface="B Zar" charset="0"/>
              </a:rPr>
              <a:t>مدل‏سازی فریب در امنیت شبکه</a:t>
            </a:r>
            <a:endParaRPr lang="en-US" sz="1400" dirty="0">
              <a:latin typeface="B Zar" charset="0"/>
              <a:ea typeface="B Zar" charset="0"/>
              <a:cs typeface="B Zar" charset="0"/>
            </a:endParaRPr>
          </a:p>
        </p:txBody>
      </p:sp>
      <p:sp>
        <p:nvSpPr>
          <p:cNvPr id="11" name="Slide Number Placeholder 5"/>
          <p:cNvSpPr txBox="1">
            <a:spLocks/>
          </p:cNvSpPr>
          <p:nvPr userDrawn="1"/>
        </p:nvSpPr>
        <p:spPr>
          <a:xfrm rot="16200000">
            <a:off x="-636287" y="5584685"/>
            <a:ext cx="1921402" cy="352178"/>
          </a:xfrm>
          <a:prstGeom prst="rect">
            <a:avLst/>
          </a:prstGeom>
          <a:noFill/>
          <a:ln w="28575">
            <a:noFill/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a-IR" sz="1400" dirty="0">
                <a:latin typeface="B Zar" charset="0"/>
                <a:ea typeface="B Zar" charset="0"/>
                <a:cs typeface="B Zar" charset="0"/>
              </a:rPr>
              <a:t>امین محمدی</a:t>
            </a:r>
            <a:endParaRPr lang="en-US" sz="1400" dirty="0">
              <a:latin typeface="B Zar" charset="0"/>
              <a:ea typeface="B Zar" charset="0"/>
              <a:cs typeface="B Zar" charset="0"/>
            </a:endParaRPr>
          </a:p>
        </p:txBody>
      </p:sp>
      <p:sp>
        <p:nvSpPr>
          <p:cNvPr id="12" name="Slide Number Placeholder 5"/>
          <p:cNvSpPr txBox="1">
            <a:spLocks/>
          </p:cNvSpPr>
          <p:nvPr userDrawn="1"/>
        </p:nvSpPr>
        <p:spPr>
          <a:xfrm rot="16200000">
            <a:off x="-622410" y="1035176"/>
            <a:ext cx="1921402" cy="352178"/>
          </a:xfrm>
          <a:prstGeom prst="rect">
            <a:avLst/>
          </a:prstGeom>
          <a:noFill/>
          <a:ln w="28575">
            <a:noFill/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a-IR" sz="1400" dirty="0" smtClean="0">
                <a:latin typeface="B Zar" charset="0"/>
                <a:ea typeface="B Zar" charset="0"/>
                <a:cs typeface="B Zar" charset="0"/>
              </a:rPr>
              <a:t>دانشگاه صنعتی  اصفهان</a:t>
            </a:r>
            <a:endParaRPr lang="en-US" sz="1400" dirty="0">
              <a:latin typeface="B Zar" charset="0"/>
              <a:ea typeface="B Zar" charset="0"/>
              <a:cs typeface="B Z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3538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9663" y="2193925"/>
            <a:ext cx="5157787" cy="397827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9663" y="1489075"/>
            <a:ext cx="5157787" cy="64135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1850" y="2193925"/>
            <a:ext cx="5156200" cy="397827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1489075"/>
            <a:ext cx="5156200" cy="64135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274638"/>
            <a:ext cx="10515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3"/>
                </a:solidFill>
              </a:defRPr>
            </a:lvl1pPr>
          </a:lstStyle>
          <a:p>
            <a:fld id="{1E1463AD-DF29-3E44-A62F-5ABB75AEC2E4}" type="datetime1">
              <a:rPr lang="en-US" smtClean="0"/>
              <a:t>5/24/16</a:t>
            </a:fld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648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3"/>
                </a:solidFill>
              </a:defRPr>
            </a:lvl1pPr>
          </a:lstStyle>
          <a:p>
            <a:r>
              <a:rPr lang="ar-SA" smtClean="0"/>
              <a:t>مدل‌سازی فریب در امنیت شبکه</a:t>
            </a:r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10E4A4DB-036F-4816-A98C-42C4167E83C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Slide Number Placeholder 5"/>
          <p:cNvSpPr txBox="1">
            <a:spLocks/>
          </p:cNvSpPr>
          <p:nvPr userDrawn="1"/>
        </p:nvSpPr>
        <p:spPr>
          <a:xfrm rot="16200000">
            <a:off x="-636287" y="3192146"/>
            <a:ext cx="1921402" cy="352178"/>
          </a:xfrm>
          <a:prstGeom prst="rect">
            <a:avLst/>
          </a:prstGeom>
          <a:noFill/>
          <a:ln w="28575">
            <a:noFill/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a-IR" sz="1400" dirty="0" smtClean="0">
                <a:latin typeface="B Zar" charset="0"/>
                <a:ea typeface="B Zar" charset="0"/>
                <a:cs typeface="B Zar" charset="0"/>
              </a:rPr>
              <a:t>مدل‏سازی فریب در امنیت شبکه</a:t>
            </a:r>
            <a:endParaRPr lang="en-US" sz="1400" dirty="0">
              <a:latin typeface="B Zar" charset="0"/>
              <a:ea typeface="B Zar" charset="0"/>
              <a:cs typeface="B Zar" charset="0"/>
            </a:endParaRPr>
          </a:p>
        </p:txBody>
      </p:sp>
      <p:sp>
        <p:nvSpPr>
          <p:cNvPr id="14" name="Slide Number Placeholder 5"/>
          <p:cNvSpPr txBox="1">
            <a:spLocks/>
          </p:cNvSpPr>
          <p:nvPr userDrawn="1"/>
        </p:nvSpPr>
        <p:spPr>
          <a:xfrm rot="16200000">
            <a:off x="-636287" y="5584685"/>
            <a:ext cx="1921402" cy="352178"/>
          </a:xfrm>
          <a:prstGeom prst="rect">
            <a:avLst/>
          </a:prstGeom>
          <a:noFill/>
          <a:ln w="28575">
            <a:noFill/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a-IR" sz="1400" dirty="0">
                <a:latin typeface="B Zar" charset="0"/>
                <a:ea typeface="B Zar" charset="0"/>
                <a:cs typeface="B Zar" charset="0"/>
              </a:rPr>
              <a:t>امین محمدی</a:t>
            </a:r>
            <a:endParaRPr lang="en-US" sz="1400" dirty="0">
              <a:latin typeface="B Zar" charset="0"/>
              <a:ea typeface="B Zar" charset="0"/>
              <a:cs typeface="B Zar" charset="0"/>
            </a:endParaRPr>
          </a:p>
        </p:txBody>
      </p:sp>
      <p:sp>
        <p:nvSpPr>
          <p:cNvPr id="15" name="Slide Number Placeholder 5"/>
          <p:cNvSpPr txBox="1">
            <a:spLocks/>
          </p:cNvSpPr>
          <p:nvPr userDrawn="1"/>
        </p:nvSpPr>
        <p:spPr>
          <a:xfrm rot="16200000">
            <a:off x="-622410" y="1035176"/>
            <a:ext cx="1921402" cy="352178"/>
          </a:xfrm>
          <a:prstGeom prst="rect">
            <a:avLst/>
          </a:prstGeom>
          <a:noFill/>
          <a:ln w="28575">
            <a:noFill/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a-IR" sz="1400" dirty="0" smtClean="0">
                <a:latin typeface="B Zar" charset="0"/>
                <a:ea typeface="B Zar" charset="0"/>
                <a:cs typeface="B Zar" charset="0"/>
              </a:rPr>
              <a:t>دانشگاه صنعتی  اصفهان</a:t>
            </a:r>
            <a:endParaRPr lang="en-US" sz="1400" dirty="0">
              <a:latin typeface="B Zar" charset="0"/>
              <a:ea typeface="B Zar" charset="0"/>
              <a:cs typeface="B Z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0624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3"/>
                </a:solidFill>
              </a:defRPr>
            </a:lvl1pPr>
          </a:lstStyle>
          <a:p>
            <a:fld id="{428D7EA5-A73E-2947-AC69-5E943BFA80F4}" type="datetime1">
              <a:rPr lang="en-US" smtClean="0"/>
              <a:t>5/24/16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8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3"/>
                </a:solidFill>
              </a:defRPr>
            </a:lvl1pPr>
          </a:lstStyle>
          <a:p>
            <a:pPr marL="0" algn="ctr" defTabSz="914400" rtl="1" eaLnBrk="1" latinLnBrk="0" hangingPunct="1"/>
            <a:r>
              <a:rPr lang="ar-SA" smtClean="0"/>
              <a:t>مدل‌سازی فریب در امنیت شبکه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77200" y="6356350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10E4A4DB-036F-4816-A98C-42C4167E83C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Slide Number Placeholder 5"/>
          <p:cNvSpPr txBox="1">
            <a:spLocks/>
          </p:cNvSpPr>
          <p:nvPr userDrawn="1"/>
        </p:nvSpPr>
        <p:spPr>
          <a:xfrm rot="16200000">
            <a:off x="-636287" y="3192146"/>
            <a:ext cx="1921402" cy="352178"/>
          </a:xfrm>
          <a:prstGeom prst="rect">
            <a:avLst/>
          </a:prstGeom>
          <a:noFill/>
          <a:ln w="28575">
            <a:noFill/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a-IR" sz="1400" dirty="0" smtClean="0">
                <a:latin typeface="B Zar" charset="0"/>
                <a:ea typeface="B Zar" charset="0"/>
                <a:cs typeface="B Zar" charset="0"/>
              </a:rPr>
              <a:t>مدل‏سازی فریب در امنیت شبکه</a:t>
            </a:r>
            <a:endParaRPr lang="en-US" sz="1400" dirty="0">
              <a:latin typeface="B Zar" charset="0"/>
              <a:ea typeface="B Zar" charset="0"/>
              <a:cs typeface="B Zar" charset="0"/>
            </a:endParaRPr>
          </a:p>
        </p:txBody>
      </p:sp>
      <p:sp>
        <p:nvSpPr>
          <p:cNvPr id="10" name="Slide Number Placeholder 5"/>
          <p:cNvSpPr txBox="1">
            <a:spLocks/>
          </p:cNvSpPr>
          <p:nvPr userDrawn="1"/>
        </p:nvSpPr>
        <p:spPr>
          <a:xfrm rot="16200000">
            <a:off x="-636287" y="5584685"/>
            <a:ext cx="1921402" cy="352178"/>
          </a:xfrm>
          <a:prstGeom prst="rect">
            <a:avLst/>
          </a:prstGeom>
          <a:noFill/>
          <a:ln w="28575">
            <a:noFill/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a-IR" sz="1400" dirty="0">
                <a:latin typeface="B Zar" charset="0"/>
                <a:ea typeface="B Zar" charset="0"/>
                <a:cs typeface="B Zar" charset="0"/>
              </a:rPr>
              <a:t>امین محمدی</a:t>
            </a:r>
            <a:endParaRPr lang="en-US" sz="1400" dirty="0">
              <a:latin typeface="B Zar" charset="0"/>
              <a:ea typeface="B Zar" charset="0"/>
              <a:cs typeface="B Zar" charset="0"/>
            </a:endParaRPr>
          </a:p>
        </p:txBody>
      </p:sp>
      <p:sp>
        <p:nvSpPr>
          <p:cNvPr id="11" name="Slide Number Placeholder 5"/>
          <p:cNvSpPr txBox="1">
            <a:spLocks/>
          </p:cNvSpPr>
          <p:nvPr userDrawn="1"/>
        </p:nvSpPr>
        <p:spPr>
          <a:xfrm rot="16200000">
            <a:off x="-622410" y="1035176"/>
            <a:ext cx="1921402" cy="352178"/>
          </a:xfrm>
          <a:prstGeom prst="rect">
            <a:avLst/>
          </a:prstGeom>
          <a:noFill/>
          <a:ln w="28575">
            <a:noFill/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a-IR" sz="1400" dirty="0" smtClean="0">
                <a:latin typeface="B Zar" charset="0"/>
                <a:ea typeface="B Zar" charset="0"/>
                <a:cs typeface="B Zar" charset="0"/>
              </a:rPr>
              <a:t>دانشگاه صنعتی  اصفهان</a:t>
            </a:r>
            <a:endParaRPr lang="en-US" sz="1400" dirty="0">
              <a:latin typeface="B Zar" charset="0"/>
              <a:ea typeface="B Zar" charset="0"/>
              <a:cs typeface="B Z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028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3"/>
                </a:solidFill>
              </a:defRPr>
            </a:lvl1pPr>
          </a:lstStyle>
          <a:p>
            <a:fld id="{4116502E-C113-C447-BF78-6C28245BD14C}" type="datetime1">
              <a:rPr lang="en-US" smtClean="0"/>
              <a:t>5/24/16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8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3"/>
                </a:solidFill>
              </a:defRPr>
            </a:lvl1pPr>
          </a:lstStyle>
          <a:p>
            <a:r>
              <a:rPr lang="ar-SA" smtClean="0"/>
              <a:t>مدل‌سازی فریب در امنیت شبکه</a:t>
            </a: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77200" y="6356350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10E4A4DB-036F-4816-A98C-42C4167E83C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 rot="16200000">
            <a:off x="-636287" y="3192146"/>
            <a:ext cx="1921402" cy="352178"/>
          </a:xfrm>
          <a:prstGeom prst="rect">
            <a:avLst/>
          </a:prstGeom>
          <a:noFill/>
          <a:ln w="28575">
            <a:noFill/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a-IR" sz="1400" dirty="0" smtClean="0">
                <a:latin typeface="B Zar" charset="0"/>
                <a:ea typeface="B Zar" charset="0"/>
                <a:cs typeface="B Zar" charset="0"/>
              </a:rPr>
              <a:t>مدل‏سازی فریب در امنیت شبکه</a:t>
            </a:r>
            <a:endParaRPr lang="en-US" sz="1400" dirty="0">
              <a:latin typeface="B Zar" charset="0"/>
              <a:ea typeface="B Zar" charset="0"/>
              <a:cs typeface="B Zar" charset="0"/>
            </a:endParaRPr>
          </a:p>
        </p:txBody>
      </p:sp>
      <p:sp>
        <p:nvSpPr>
          <p:cNvPr id="9" name="Slide Number Placeholder 5"/>
          <p:cNvSpPr txBox="1">
            <a:spLocks/>
          </p:cNvSpPr>
          <p:nvPr userDrawn="1"/>
        </p:nvSpPr>
        <p:spPr>
          <a:xfrm rot="16200000">
            <a:off x="-636287" y="5584685"/>
            <a:ext cx="1921402" cy="352178"/>
          </a:xfrm>
          <a:prstGeom prst="rect">
            <a:avLst/>
          </a:prstGeom>
          <a:noFill/>
          <a:ln w="28575">
            <a:noFill/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a-IR" sz="1400" dirty="0">
                <a:latin typeface="B Zar" charset="0"/>
                <a:ea typeface="B Zar" charset="0"/>
                <a:cs typeface="B Zar" charset="0"/>
              </a:rPr>
              <a:t>امین محمدی</a:t>
            </a:r>
            <a:endParaRPr lang="en-US" sz="1400" dirty="0">
              <a:latin typeface="B Zar" charset="0"/>
              <a:ea typeface="B Zar" charset="0"/>
              <a:cs typeface="B Zar" charset="0"/>
            </a:endParaRPr>
          </a:p>
        </p:txBody>
      </p:sp>
      <p:sp>
        <p:nvSpPr>
          <p:cNvPr id="10" name="Slide Number Placeholder 5"/>
          <p:cNvSpPr txBox="1">
            <a:spLocks/>
          </p:cNvSpPr>
          <p:nvPr userDrawn="1"/>
        </p:nvSpPr>
        <p:spPr>
          <a:xfrm rot="16200000">
            <a:off x="-622410" y="1035176"/>
            <a:ext cx="1921402" cy="352178"/>
          </a:xfrm>
          <a:prstGeom prst="rect">
            <a:avLst/>
          </a:prstGeom>
          <a:noFill/>
          <a:ln w="28575">
            <a:noFill/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a-IR" sz="1400" dirty="0" smtClean="0">
                <a:latin typeface="B Zar" charset="0"/>
                <a:ea typeface="B Zar" charset="0"/>
                <a:cs typeface="B Zar" charset="0"/>
              </a:rPr>
              <a:t>دانشگاه صنعتی  اصفهان</a:t>
            </a:r>
            <a:endParaRPr lang="en-US" sz="1400" dirty="0">
              <a:latin typeface="B Zar" charset="0"/>
              <a:ea typeface="B Zar" charset="0"/>
              <a:cs typeface="B Z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2341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101850"/>
            <a:ext cx="3932237" cy="3759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3"/>
                </a:solidFill>
              </a:defRPr>
            </a:lvl1pPr>
          </a:lstStyle>
          <a:p>
            <a:fld id="{B8974BE0-4447-3C41-ACFC-FB7BF2E85BF5}" type="datetime1">
              <a:rPr lang="en-US" smtClean="0"/>
              <a:t>5/24/16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8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3"/>
                </a:solidFill>
              </a:defRPr>
            </a:lvl1pPr>
          </a:lstStyle>
          <a:p>
            <a:r>
              <a:rPr lang="ar-SA" smtClean="0"/>
              <a:t>مدل‌سازی فریب در امنیت شبکه</a:t>
            </a:r>
            <a:endParaRPr lang="en-US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77200" y="6356350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10E4A4DB-036F-4816-A98C-42C4167E83C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Slide Number Placeholder 5"/>
          <p:cNvSpPr txBox="1">
            <a:spLocks/>
          </p:cNvSpPr>
          <p:nvPr userDrawn="1"/>
        </p:nvSpPr>
        <p:spPr>
          <a:xfrm rot="16200000">
            <a:off x="-636287" y="3192146"/>
            <a:ext cx="1921402" cy="352178"/>
          </a:xfrm>
          <a:prstGeom prst="rect">
            <a:avLst/>
          </a:prstGeom>
          <a:noFill/>
          <a:ln w="28575">
            <a:noFill/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a-IR" sz="1400" dirty="0" smtClean="0">
                <a:latin typeface="B Zar" charset="0"/>
                <a:ea typeface="B Zar" charset="0"/>
                <a:cs typeface="B Zar" charset="0"/>
              </a:rPr>
              <a:t>مدل‏سازی فریب در امنیت شبکه</a:t>
            </a:r>
            <a:endParaRPr lang="en-US" sz="1400" dirty="0">
              <a:latin typeface="B Zar" charset="0"/>
              <a:ea typeface="B Zar" charset="0"/>
              <a:cs typeface="B Zar" charset="0"/>
            </a:endParaRPr>
          </a:p>
        </p:txBody>
      </p:sp>
      <p:sp>
        <p:nvSpPr>
          <p:cNvPr id="12" name="Slide Number Placeholder 5"/>
          <p:cNvSpPr txBox="1">
            <a:spLocks/>
          </p:cNvSpPr>
          <p:nvPr userDrawn="1"/>
        </p:nvSpPr>
        <p:spPr>
          <a:xfrm rot="16200000">
            <a:off x="-636287" y="5584685"/>
            <a:ext cx="1921402" cy="352178"/>
          </a:xfrm>
          <a:prstGeom prst="rect">
            <a:avLst/>
          </a:prstGeom>
          <a:noFill/>
          <a:ln w="28575">
            <a:noFill/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a-IR" sz="1400" dirty="0">
                <a:latin typeface="B Zar" charset="0"/>
                <a:ea typeface="B Zar" charset="0"/>
                <a:cs typeface="B Zar" charset="0"/>
              </a:rPr>
              <a:t>امین محمدی</a:t>
            </a:r>
            <a:endParaRPr lang="en-US" sz="1400" dirty="0">
              <a:latin typeface="B Zar" charset="0"/>
              <a:ea typeface="B Zar" charset="0"/>
              <a:cs typeface="B Zar" charset="0"/>
            </a:endParaRPr>
          </a:p>
        </p:txBody>
      </p:sp>
      <p:sp>
        <p:nvSpPr>
          <p:cNvPr id="13" name="Slide Number Placeholder 5"/>
          <p:cNvSpPr txBox="1">
            <a:spLocks/>
          </p:cNvSpPr>
          <p:nvPr userDrawn="1"/>
        </p:nvSpPr>
        <p:spPr>
          <a:xfrm rot="16200000">
            <a:off x="-622410" y="1035176"/>
            <a:ext cx="1921402" cy="352178"/>
          </a:xfrm>
          <a:prstGeom prst="rect">
            <a:avLst/>
          </a:prstGeom>
          <a:noFill/>
          <a:ln w="28575">
            <a:noFill/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a-IR" sz="1400" dirty="0" smtClean="0">
                <a:latin typeface="B Zar" charset="0"/>
                <a:ea typeface="B Zar" charset="0"/>
                <a:cs typeface="B Zar" charset="0"/>
              </a:rPr>
              <a:t>دانشگاه صنعتی  اصفهان</a:t>
            </a:r>
            <a:endParaRPr lang="en-US" sz="1400" dirty="0">
              <a:latin typeface="B Zar" charset="0"/>
              <a:ea typeface="B Zar" charset="0"/>
              <a:cs typeface="B Z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4592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theme" Target="../theme/theme1.xml"/><Relationship Id="rId1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theme" Target="../theme/theme2.xml"/><Relationship Id="rId12" Type="http://schemas.openxmlformats.org/officeDocument/2006/relationships/image" Target="../media/image1.jpg"/><Relationship Id="rId1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25.xml"/><Relationship Id="rId6" Type="http://schemas.openxmlformats.org/officeDocument/2006/relationships/slideLayout" Target="../slideLayouts/slideLayout26.xml"/><Relationship Id="rId7" Type="http://schemas.openxmlformats.org/officeDocument/2006/relationships/slideLayout" Target="../slideLayouts/slideLayout27.xml"/><Relationship Id="rId8" Type="http://schemas.openxmlformats.org/officeDocument/2006/relationships/slideLayout" Target="../slideLayouts/slideLayout28.xml"/><Relationship Id="rId9" Type="http://schemas.openxmlformats.org/officeDocument/2006/relationships/slideLayout" Target="../slideLayouts/slideLayout29.xml"/><Relationship Id="rId10" Type="http://schemas.openxmlformats.org/officeDocument/2006/relationships/theme" Target="../theme/theme3.xml"/><Relationship Id="rId11" Type="http://schemas.openxmlformats.org/officeDocument/2006/relationships/image" Target="../media/image1.jpg"/><Relationship Id="rId1" Type="http://schemas.openxmlformats.org/officeDocument/2006/relationships/slideLayout" Target="../slideLayouts/slideLayout21.xml"/><Relationship Id="rId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-6"/>
            <a:ext cx="12188952" cy="6858006"/>
            <a:chOff x="-2728" y="-5"/>
            <a:chExt cx="12188952" cy="6858006"/>
          </a:xfrm>
        </p:grpSpPr>
        <p:sp>
          <p:nvSpPr>
            <p:cNvPr id="26" name="Rectangle 25"/>
            <p:cNvSpPr/>
            <p:nvPr/>
          </p:nvSpPr>
          <p:spPr>
            <a:xfrm>
              <a:off x="-2728" y="1"/>
              <a:ext cx="12188952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9" name="Group 38"/>
            <p:cNvGrpSpPr/>
            <p:nvPr/>
          </p:nvGrpSpPr>
          <p:grpSpPr>
            <a:xfrm>
              <a:off x="-2727" y="-5"/>
              <a:ext cx="716424" cy="6858000"/>
              <a:chOff x="-2727" y="-5"/>
              <a:chExt cx="716424" cy="6858000"/>
            </a:xfrm>
          </p:grpSpPr>
          <p:grpSp>
            <p:nvGrpSpPr>
              <p:cNvPr id="40" name="Group 39"/>
              <p:cNvGrpSpPr/>
              <p:nvPr/>
            </p:nvGrpSpPr>
            <p:grpSpPr>
              <a:xfrm>
                <a:off x="-2727" y="-5"/>
                <a:ext cx="571473" cy="6858000"/>
                <a:chOff x="6048440" y="-936481"/>
                <a:chExt cx="196717" cy="9144001"/>
              </a:xfrm>
            </p:grpSpPr>
            <p:sp>
              <p:nvSpPr>
                <p:cNvPr id="46" name="Rectangle 45" descr="Gold bar"/>
                <p:cNvSpPr>
                  <a:spLocks noChangeArrowheads="1"/>
                </p:cNvSpPr>
                <p:nvPr/>
              </p:nvSpPr>
              <p:spPr bwMode="auto">
                <a:xfrm rot="10800000" flipH="1">
                  <a:off x="6048440" y="5159057"/>
                  <a:ext cx="196717" cy="3048463"/>
                </a:xfrm>
                <a:prstGeom prst="rect">
                  <a:avLst/>
                </a:prstGeom>
                <a:solidFill>
                  <a:schemeClr val="accent6"/>
                </a:solidFill>
                <a:ln w="9525">
                  <a:noFill/>
                  <a:miter lim="800000"/>
                  <a:headEnd/>
                  <a:tailEnd/>
                </a:ln>
                <a:effectLst/>
                <a:extLst/>
              </p:spPr>
              <p:txBody>
                <a:bodyPr wrap="none" anchor="ctr"/>
                <a:lstStyle/>
                <a:p>
                  <a:pPr marL="0" algn="ctr" defTabSz="914400" rtl="1" eaLnBrk="1" latinLnBrk="0" hangingPunct="1"/>
                  <a:endParaRPr lang="en-US" sz="2400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7" name="Rectangle 46" descr="Orange bar"/>
                <p:cNvSpPr>
                  <a:spLocks noChangeArrowheads="1"/>
                </p:cNvSpPr>
                <p:nvPr/>
              </p:nvSpPr>
              <p:spPr bwMode="auto">
                <a:xfrm rot="10800000" flipH="1">
                  <a:off x="6048440" y="2110594"/>
                  <a:ext cx="196717" cy="3048463"/>
                </a:xfrm>
                <a:prstGeom prst="rect">
                  <a:avLst/>
                </a:prstGeom>
                <a:solidFill>
                  <a:schemeClr val="accent4"/>
                </a:solidFill>
                <a:ln w="9525">
                  <a:noFill/>
                  <a:miter lim="800000"/>
                  <a:headEnd/>
                  <a:tailEnd/>
                </a:ln>
                <a:effectLst/>
                <a:extLst/>
              </p:spPr>
              <p:txBody>
                <a:bodyPr wrap="none" anchor="ctr"/>
                <a:lstStyle/>
                <a:p>
                  <a:pPr algn="ctr" eaLnBrk="1" hangingPunct="1"/>
                  <a:endParaRPr lang="en-US" sz="24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8" name="Rectangle 47" descr="Slate bar"/>
                <p:cNvSpPr>
                  <a:spLocks noChangeArrowheads="1"/>
                </p:cNvSpPr>
                <p:nvPr/>
              </p:nvSpPr>
              <p:spPr bwMode="auto">
                <a:xfrm rot="10800000" flipH="1">
                  <a:off x="6048440" y="-936481"/>
                  <a:ext cx="196717" cy="3048463"/>
                </a:xfrm>
                <a:prstGeom prst="rect">
                  <a:avLst/>
                </a:prstGeom>
                <a:solidFill>
                  <a:schemeClr val="accent1"/>
                </a:solidFill>
                <a:ln w="9525">
                  <a:noFill/>
                  <a:miter lim="800000"/>
                  <a:headEnd/>
                  <a:tailEnd/>
                </a:ln>
                <a:effectLst/>
                <a:extLst/>
              </p:spPr>
              <p:txBody>
                <a:bodyPr wrap="none" anchor="ctr"/>
                <a:lstStyle/>
                <a:p>
                  <a:pPr algn="ctr" eaLnBrk="1" hangingPunct="1"/>
                  <a:endParaRPr lang="en-US" sz="2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41" name="Group 40"/>
              <p:cNvGrpSpPr/>
              <p:nvPr/>
            </p:nvGrpSpPr>
            <p:grpSpPr>
              <a:xfrm>
                <a:off x="566005" y="-5"/>
                <a:ext cx="147692" cy="6858000"/>
                <a:chOff x="6048440" y="-936481"/>
                <a:chExt cx="196717" cy="9144001"/>
              </a:xfrm>
            </p:grpSpPr>
            <p:sp>
              <p:nvSpPr>
                <p:cNvPr id="43" name="Rectangle 42" descr="Gold bar"/>
                <p:cNvSpPr>
                  <a:spLocks noChangeArrowheads="1"/>
                </p:cNvSpPr>
                <p:nvPr/>
              </p:nvSpPr>
              <p:spPr bwMode="auto">
                <a:xfrm rot="10800000" flipH="1">
                  <a:off x="6048440" y="5159057"/>
                  <a:ext cx="196717" cy="3048463"/>
                </a:xfrm>
                <a:prstGeom prst="rect">
                  <a:avLst/>
                </a:prstGeom>
                <a:gradFill flip="none" rotWithShape="1">
                  <a:gsLst>
                    <a:gs pos="0">
                      <a:schemeClr val="accent6">
                        <a:lumMod val="40000"/>
                        <a:lumOff val="60000"/>
                      </a:schemeClr>
                    </a:gs>
                    <a:gs pos="100000">
                      <a:prstClr val="white"/>
                    </a:gs>
                  </a:gsLst>
                  <a:lin ang="0" scaled="1"/>
                  <a:tileRect/>
                </a:gradFill>
                <a:ln w="9525">
                  <a:noFill/>
                  <a:miter lim="800000"/>
                  <a:headEnd/>
                  <a:tailEnd/>
                </a:ln>
                <a:effectLst/>
                <a:extLst/>
              </p:spPr>
              <p:txBody>
                <a:bodyPr wrap="none" anchor="ctr"/>
                <a:lstStyle/>
                <a:p>
                  <a:pPr lvl="0" algn="ctr"/>
                  <a:endParaRPr lang="en-US" sz="24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4" name="Rectangle 43" descr="Orange bar"/>
                <p:cNvSpPr>
                  <a:spLocks noChangeArrowheads="1"/>
                </p:cNvSpPr>
                <p:nvPr/>
              </p:nvSpPr>
              <p:spPr bwMode="auto">
                <a:xfrm rot="10800000" flipH="1">
                  <a:off x="6048440" y="2110594"/>
                  <a:ext cx="196717" cy="3048463"/>
                </a:xfrm>
                <a:prstGeom prst="rect">
                  <a:avLst/>
                </a:prstGeom>
                <a:gradFill flip="none" rotWithShape="1">
                  <a:gsLst>
                    <a:gs pos="0">
                      <a:schemeClr val="accent4">
                        <a:lumMod val="40000"/>
                        <a:lumOff val="60000"/>
                      </a:schemeClr>
                    </a:gs>
                    <a:gs pos="100000">
                      <a:prstClr val="white"/>
                    </a:gs>
                  </a:gsLst>
                  <a:lin ang="0" scaled="1"/>
                  <a:tileRect/>
                </a:gradFill>
                <a:ln w="9525">
                  <a:noFill/>
                  <a:miter lim="800000"/>
                  <a:headEnd/>
                  <a:tailEnd/>
                </a:ln>
                <a:effectLst/>
                <a:extLst/>
              </p:spPr>
              <p:txBody>
                <a:bodyPr wrap="none" anchor="ctr"/>
                <a:lstStyle/>
                <a:p>
                  <a:pPr algn="ctr" eaLnBrk="1" hangingPunct="1"/>
                  <a:endParaRPr lang="en-US" sz="24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5" name="Rectangle 44" descr="Slate bar"/>
                <p:cNvSpPr>
                  <a:spLocks noChangeArrowheads="1"/>
                </p:cNvSpPr>
                <p:nvPr/>
              </p:nvSpPr>
              <p:spPr bwMode="auto">
                <a:xfrm rot="10800000" flipH="1">
                  <a:off x="6048440" y="-936481"/>
                  <a:ext cx="196717" cy="3048463"/>
                </a:xfrm>
                <a:prstGeom prst="rect">
                  <a:avLst/>
                </a:prstGeom>
                <a:gradFill flip="none" rotWithShape="1">
                  <a:gsLst>
                    <a:gs pos="0">
                      <a:schemeClr val="accent1">
                        <a:lumMod val="60000"/>
                        <a:lumOff val="40000"/>
                      </a:schemeClr>
                    </a:gs>
                    <a:gs pos="100000">
                      <a:schemeClr val="bg1"/>
                    </a:gs>
                  </a:gsLst>
                  <a:lin ang="0" scaled="1"/>
                  <a:tileRect/>
                </a:gradFill>
                <a:ln w="9525">
                  <a:noFill/>
                  <a:miter lim="800000"/>
                  <a:headEnd/>
                  <a:tailEnd/>
                </a:ln>
                <a:effectLst/>
                <a:extLst/>
              </p:spPr>
              <p:txBody>
                <a:bodyPr wrap="none" anchor="ctr"/>
                <a:lstStyle/>
                <a:p>
                  <a:pPr algn="ctr" eaLnBrk="1" hangingPunct="1"/>
                  <a:endParaRPr lang="en-US" sz="2400">
                    <a:latin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42" name="Rectangle 41"/>
              <p:cNvSpPr/>
              <p:nvPr/>
            </p:nvSpPr>
            <p:spPr>
              <a:xfrm>
                <a:off x="646782" y="-5"/>
                <a:ext cx="45719" cy="6858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3"/>
                </a:solidFill>
              </a:defRPr>
            </a:lvl1pPr>
          </a:lstStyle>
          <a:p>
            <a:fld id="{019812E3-9EA7-1D41-A285-AB7DE8D510BA}" type="datetime1">
              <a:rPr lang="en-US" smtClean="0"/>
              <a:t>5/24/16</a:t>
            </a:fld>
            <a:endParaRPr lang="en-US"/>
          </a:p>
        </p:txBody>
      </p:sp>
      <p:sp>
        <p:nvSpPr>
          <p:cNvPr id="3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8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3"/>
                </a:solidFill>
              </a:defRPr>
            </a:lvl1pPr>
          </a:lstStyle>
          <a:p>
            <a:r>
              <a:rPr lang="ar-SA" smtClean="0"/>
              <a:t>مدل‌سازی فریب در امنیت شبکه</a:t>
            </a:r>
            <a:endParaRPr lang="en-US"/>
          </a:p>
        </p:txBody>
      </p:sp>
      <p:sp>
        <p:nvSpPr>
          <p:cNvPr id="3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77200" y="6356350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10E4A4DB-036F-4816-A98C-42C4167E83C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7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38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9" name="Slide Number Placeholder 5"/>
          <p:cNvSpPr txBox="1">
            <a:spLocks/>
          </p:cNvSpPr>
          <p:nvPr userDrawn="1"/>
        </p:nvSpPr>
        <p:spPr>
          <a:xfrm rot="16200000">
            <a:off x="-636287" y="3192146"/>
            <a:ext cx="1921402" cy="352178"/>
          </a:xfrm>
          <a:prstGeom prst="rect">
            <a:avLst/>
          </a:prstGeom>
          <a:noFill/>
          <a:ln w="28575">
            <a:noFill/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a-IR" sz="1400" dirty="0" smtClean="0">
                <a:latin typeface="B Zar" charset="0"/>
                <a:ea typeface="B Zar" charset="0"/>
                <a:cs typeface="B Zar" charset="0"/>
              </a:rPr>
              <a:t>مدل‏سازی فریب در امنیت شبکه</a:t>
            </a:r>
            <a:endParaRPr lang="en-US" sz="1400" dirty="0">
              <a:latin typeface="B Zar" charset="0"/>
              <a:ea typeface="B Zar" charset="0"/>
              <a:cs typeface="B Zar" charset="0"/>
            </a:endParaRPr>
          </a:p>
        </p:txBody>
      </p:sp>
      <p:sp>
        <p:nvSpPr>
          <p:cNvPr id="20" name="Slide Number Placeholder 5"/>
          <p:cNvSpPr txBox="1">
            <a:spLocks/>
          </p:cNvSpPr>
          <p:nvPr userDrawn="1"/>
        </p:nvSpPr>
        <p:spPr>
          <a:xfrm rot="16200000">
            <a:off x="-636287" y="5584685"/>
            <a:ext cx="1921402" cy="352178"/>
          </a:xfrm>
          <a:prstGeom prst="rect">
            <a:avLst/>
          </a:prstGeom>
          <a:noFill/>
          <a:ln w="28575">
            <a:noFill/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a-IR" sz="1400" dirty="0">
                <a:latin typeface="B Zar" charset="0"/>
                <a:ea typeface="B Zar" charset="0"/>
                <a:cs typeface="B Zar" charset="0"/>
              </a:rPr>
              <a:t>امین محمدی</a:t>
            </a:r>
            <a:endParaRPr lang="en-US" sz="1400" dirty="0">
              <a:latin typeface="B Zar" charset="0"/>
              <a:ea typeface="B Zar" charset="0"/>
              <a:cs typeface="B Zar" charset="0"/>
            </a:endParaRPr>
          </a:p>
        </p:txBody>
      </p:sp>
      <p:sp>
        <p:nvSpPr>
          <p:cNvPr id="21" name="Slide Number Placeholder 5"/>
          <p:cNvSpPr txBox="1">
            <a:spLocks/>
          </p:cNvSpPr>
          <p:nvPr userDrawn="1"/>
        </p:nvSpPr>
        <p:spPr>
          <a:xfrm rot="16200000">
            <a:off x="-622410" y="1035176"/>
            <a:ext cx="1921402" cy="352178"/>
          </a:xfrm>
          <a:prstGeom prst="rect">
            <a:avLst/>
          </a:prstGeom>
          <a:noFill/>
          <a:ln w="28575">
            <a:noFill/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a-IR" sz="1400" dirty="0" smtClean="0">
                <a:latin typeface="B Zar" charset="0"/>
                <a:ea typeface="B Zar" charset="0"/>
                <a:cs typeface="B Zar" charset="0"/>
              </a:rPr>
              <a:t>دانشگاه صنعتی  اصفهان</a:t>
            </a:r>
            <a:endParaRPr lang="en-US" sz="1400" dirty="0">
              <a:latin typeface="B Zar" charset="0"/>
              <a:ea typeface="B Zar" charset="0"/>
              <a:cs typeface="B Zar" charset="0"/>
            </a:endParaRPr>
          </a:p>
        </p:txBody>
      </p:sp>
      <p:sp>
        <p:nvSpPr>
          <p:cNvPr id="22" name="Rectangle 21" descr="Gold bar"/>
          <p:cNvSpPr>
            <a:spLocks noChangeArrowheads="1"/>
          </p:cNvSpPr>
          <p:nvPr userDrawn="1"/>
        </p:nvSpPr>
        <p:spPr bwMode="auto">
          <a:xfrm rot="16200000">
            <a:off x="3033381" y="-475369"/>
            <a:ext cx="45719" cy="4420063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>
            <a:reflection blurRad="6350" stA="50000" endA="300" endPos="38500" dist="50800" dir="5400000" sy="-100000" algn="bl" rotWithShape="0"/>
          </a:effectLst>
          <a:extLst/>
        </p:spPr>
        <p:txBody>
          <a:bodyPr wrap="none" anchor="ctr"/>
          <a:lstStyle/>
          <a:p>
            <a:pPr algn="ctr" eaLnBrk="1" hangingPunct="1"/>
            <a:endParaRPr lang="en-US" sz="2400">
              <a:latin typeface="Times New Roman" panose="02020603050405020304" pitchFamily="18" charset="0"/>
            </a:endParaRPr>
          </a:p>
        </p:txBody>
      </p:sp>
      <p:sp>
        <p:nvSpPr>
          <p:cNvPr id="23" name="Rectangle 22" descr="Orange bar"/>
          <p:cNvSpPr>
            <a:spLocks noChangeArrowheads="1"/>
          </p:cNvSpPr>
          <p:nvPr userDrawn="1"/>
        </p:nvSpPr>
        <p:spPr bwMode="auto">
          <a:xfrm rot="16200000">
            <a:off x="6081844" y="-475369"/>
            <a:ext cx="45719" cy="4420063"/>
          </a:xfrm>
          <a:prstGeom prst="rect">
            <a:avLst/>
          </a:prstGeom>
          <a:solidFill>
            <a:schemeClr val="accent4"/>
          </a:solidFill>
          <a:ln w="9525">
            <a:noFill/>
            <a:miter lim="800000"/>
            <a:headEnd/>
            <a:tailEnd/>
          </a:ln>
          <a:effectLst>
            <a:reflection blurRad="6350" stA="50000" endA="300" endPos="38500" dist="50800" dir="5400000" sy="-100000" algn="bl" rotWithShape="0"/>
          </a:effectLst>
          <a:extLst/>
        </p:spPr>
        <p:txBody>
          <a:bodyPr wrap="none" anchor="ctr"/>
          <a:lstStyle/>
          <a:p>
            <a:pPr algn="ctr" eaLnBrk="1" hangingPunct="1"/>
            <a:endParaRPr lang="en-US" sz="2400">
              <a:latin typeface="Times New Roman" panose="02020603050405020304" pitchFamily="18" charset="0"/>
            </a:endParaRPr>
          </a:p>
        </p:txBody>
      </p:sp>
      <p:sp>
        <p:nvSpPr>
          <p:cNvPr id="24" name="Rectangle 23" descr="Slate bar"/>
          <p:cNvSpPr>
            <a:spLocks noChangeArrowheads="1"/>
          </p:cNvSpPr>
          <p:nvPr userDrawn="1"/>
        </p:nvSpPr>
        <p:spPr bwMode="auto">
          <a:xfrm rot="16200000">
            <a:off x="9128921" y="-475369"/>
            <a:ext cx="45719" cy="4420063"/>
          </a:xfrm>
          <a:prstGeom prst="rect">
            <a:avLst/>
          </a:prstGeom>
          <a:solidFill>
            <a:schemeClr val="accent6"/>
          </a:solidFill>
          <a:ln w="9525">
            <a:noFill/>
            <a:miter lim="800000"/>
            <a:headEnd/>
            <a:tailEnd/>
          </a:ln>
          <a:effectLst>
            <a:reflection blurRad="6350" stA="50000" endA="300" endPos="38500" dist="50800" dir="5400000" sy="-100000" algn="bl" rotWithShape="0"/>
          </a:effectLst>
          <a:extLst/>
        </p:spPr>
        <p:txBody>
          <a:bodyPr wrap="none" anchor="ctr"/>
          <a:lstStyle/>
          <a:p>
            <a:pPr algn="ctr" eaLnBrk="1" hangingPunct="1"/>
            <a:endParaRPr lang="en-US" sz="240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19088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19" r:id="rId5"/>
    <p:sldLayoutId id="2147483701" r:id="rId6"/>
    <p:sldLayoutId id="2147483702" r:id="rId7"/>
    <p:sldLayoutId id="2147483703" r:id="rId8"/>
    <p:sldLayoutId id="2147483704" r:id="rId9"/>
    <p:sldLayoutId id="2147483705" r:id="rId10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sldNum="0" hdr="0" ftr="0" dt="0"/>
  <p:txStyles>
    <p:titleStyle>
      <a:lvl1pPr algn="r" defTabSz="914400" rtl="1" eaLnBrk="1" latinLnBrk="0" hangingPunct="1">
        <a:spcBef>
          <a:spcPct val="0"/>
        </a:spcBef>
        <a:buNone/>
        <a:defRPr sz="4400" kern="1200">
          <a:solidFill>
            <a:schemeClr val="tx2"/>
          </a:solidFill>
          <a:latin typeface="B Zar" charset="0"/>
          <a:ea typeface="B Zar" charset="0"/>
          <a:cs typeface="B Zar" charset="0"/>
        </a:defRPr>
      </a:lvl1pPr>
    </p:titleStyle>
    <p:bodyStyle>
      <a:lvl1pPr marL="228600" indent="-228600" algn="r" defTabSz="914400" rtl="1" eaLnBrk="1" latinLnBrk="0" hangingPunct="1">
        <a:lnSpc>
          <a:spcPct val="90000"/>
        </a:lnSpc>
        <a:spcBef>
          <a:spcPct val="30000"/>
        </a:spcBef>
        <a:buClr>
          <a:schemeClr val="accent2"/>
        </a:buClr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B Zar" charset="0"/>
          <a:ea typeface="B Zar" charset="0"/>
          <a:cs typeface="B Zar" charset="0"/>
        </a:defRPr>
      </a:lvl1pPr>
      <a:lvl2pPr marL="685800" indent="-228600" algn="r" defTabSz="914400" rtl="1" eaLnBrk="1" latinLnBrk="0" hangingPunct="1">
        <a:lnSpc>
          <a:spcPct val="90000"/>
        </a:lnSpc>
        <a:spcBef>
          <a:spcPct val="30000"/>
        </a:spcBef>
        <a:buClr>
          <a:schemeClr val="accent2"/>
        </a:buClr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B Zar" charset="0"/>
          <a:ea typeface="B Zar" charset="0"/>
          <a:cs typeface="B Zar" charset="0"/>
        </a:defRPr>
      </a:lvl2pPr>
      <a:lvl3pPr marL="1143000" indent="-228600" algn="r" defTabSz="914400" rtl="1" eaLnBrk="1" latinLnBrk="0" hangingPunct="1">
        <a:lnSpc>
          <a:spcPct val="90000"/>
        </a:lnSpc>
        <a:spcBef>
          <a:spcPct val="30000"/>
        </a:spcBef>
        <a:buClr>
          <a:schemeClr val="accent2"/>
        </a:buClr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B Zar" charset="0"/>
          <a:ea typeface="B Zar" charset="0"/>
          <a:cs typeface="B Zar" charset="0"/>
        </a:defRPr>
      </a:lvl3pPr>
      <a:lvl4pPr marL="1600200" indent="-228600" algn="r" defTabSz="914400" rtl="1" eaLnBrk="1" latinLnBrk="0" hangingPunct="1">
        <a:lnSpc>
          <a:spcPct val="90000"/>
        </a:lnSpc>
        <a:spcBef>
          <a:spcPct val="30000"/>
        </a:spcBef>
        <a:buClr>
          <a:schemeClr val="accent2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B Zar" charset="0"/>
          <a:ea typeface="B Zar" charset="0"/>
          <a:cs typeface="B Zar" charset="0"/>
        </a:defRPr>
      </a:lvl4pPr>
      <a:lvl5pPr marL="2057400" indent="-228600" algn="r" defTabSz="914400" rtl="1" eaLnBrk="1" latinLnBrk="0" hangingPunct="1">
        <a:lnSpc>
          <a:spcPct val="90000"/>
        </a:lnSpc>
        <a:spcBef>
          <a:spcPct val="30000"/>
        </a:spcBef>
        <a:buClr>
          <a:schemeClr val="accent2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B Zar" charset="0"/>
          <a:ea typeface="B Zar" charset="0"/>
          <a:cs typeface="B Zar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ct val="30000"/>
        </a:spcBef>
        <a:buClr>
          <a:schemeClr val="accent2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ct val="30000"/>
        </a:spcBef>
        <a:buClr>
          <a:schemeClr val="accent2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ct val="30000"/>
        </a:spcBef>
        <a:buClr>
          <a:schemeClr val="accent2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ct val="30000"/>
        </a:spcBef>
        <a:buClr>
          <a:schemeClr val="accent2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-6"/>
            <a:ext cx="12188952" cy="6858006"/>
            <a:chOff x="-2728" y="-5"/>
            <a:chExt cx="12188952" cy="6858006"/>
          </a:xfrm>
        </p:grpSpPr>
        <p:sp>
          <p:nvSpPr>
            <p:cNvPr id="26" name="Rectangle 25"/>
            <p:cNvSpPr/>
            <p:nvPr/>
          </p:nvSpPr>
          <p:spPr>
            <a:xfrm>
              <a:off x="-2728" y="1"/>
              <a:ext cx="12188952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9" name="Group 38"/>
            <p:cNvGrpSpPr/>
            <p:nvPr/>
          </p:nvGrpSpPr>
          <p:grpSpPr>
            <a:xfrm>
              <a:off x="-2727" y="-5"/>
              <a:ext cx="716424" cy="6858000"/>
              <a:chOff x="-2727" y="-5"/>
              <a:chExt cx="716424" cy="6858000"/>
            </a:xfrm>
          </p:grpSpPr>
          <p:grpSp>
            <p:nvGrpSpPr>
              <p:cNvPr id="40" name="Group 39"/>
              <p:cNvGrpSpPr/>
              <p:nvPr/>
            </p:nvGrpSpPr>
            <p:grpSpPr>
              <a:xfrm>
                <a:off x="-2727" y="-5"/>
                <a:ext cx="571473" cy="6858000"/>
                <a:chOff x="6048440" y="-936481"/>
                <a:chExt cx="196717" cy="9144001"/>
              </a:xfrm>
            </p:grpSpPr>
            <p:sp>
              <p:nvSpPr>
                <p:cNvPr id="46" name="Rectangle 45" descr="Gold bar"/>
                <p:cNvSpPr>
                  <a:spLocks noChangeArrowheads="1"/>
                </p:cNvSpPr>
                <p:nvPr/>
              </p:nvSpPr>
              <p:spPr bwMode="auto">
                <a:xfrm rot="10800000" flipH="1">
                  <a:off x="6048440" y="5159057"/>
                  <a:ext cx="196717" cy="3048463"/>
                </a:xfrm>
                <a:prstGeom prst="rect">
                  <a:avLst/>
                </a:prstGeom>
                <a:solidFill>
                  <a:schemeClr val="accent6"/>
                </a:solidFill>
                <a:ln w="9525">
                  <a:noFill/>
                  <a:miter lim="800000"/>
                  <a:headEnd/>
                  <a:tailEnd/>
                </a:ln>
                <a:effectLst/>
                <a:extLst/>
              </p:spPr>
              <p:txBody>
                <a:bodyPr wrap="none" anchor="ctr"/>
                <a:lstStyle/>
                <a:p>
                  <a:pPr algn="ctr" eaLnBrk="1" hangingPunct="1"/>
                  <a:endParaRPr lang="en-US" sz="24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7" name="Rectangle 46" descr="Orange bar"/>
                <p:cNvSpPr>
                  <a:spLocks noChangeArrowheads="1"/>
                </p:cNvSpPr>
                <p:nvPr/>
              </p:nvSpPr>
              <p:spPr bwMode="auto">
                <a:xfrm rot="10800000" flipH="1">
                  <a:off x="6048440" y="2110594"/>
                  <a:ext cx="196717" cy="3048463"/>
                </a:xfrm>
                <a:prstGeom prst="rect">
                  <a:avLst/>
                </a:prstGeom>
                <a:solidFill>
                  <a:schemeClr val="accent4"/>
                </a:solidFill>
                <a:ln w="9525">
                  <a:noFill/>
                  <a:miter lim="800000"/>
                  <a:headEnd/>
                  <a:tailEnd/>
                </a:ln>
                <a:effectLst/>
                <a:extLst/>
              </p:spPr>
              <p:txBody>
                <a:bodyPr wrap="none" anchor="ctr"/>
                <a:lstStyle/>
                <a:p>
                  <a:pPr algn="ctr" eaLnBrk="1" hangingPunct="1"/>
                  <a:endParaRPr lang="en-US" sz="24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8" name="Rectangle 47" descr="Slate bar"/>
                <p:cNvSpPr>
                  <a:spLocks noChangeArrowheads="1"/>
                </p:cNvSpPr>
                <p:nvPr/>
              </p:nvSpPr>
              <p:spPr bwMode="auto">
                <a:xfrm rot="10800000" flipH="1">
                  <a:off x="6048440" y="-936481"/>
                  <a:ext cx="196717" cy="3048463"/>
                </a:xfrm>
                <a:prstGeom prst="rect">
                  <a:avLst/>
                </a:prstGeom>
                <a:solidFill>
                  <a:schemeClr val="accent1"/>
                </a:solidFill>
                <a:ln w="9525">
                  <a:noFill/>
                  <a:miter lim="800000"/>
                  <a:headEnd/>
                  <a:tailEnd/>
                </a:ln>
                <a:effectLst/>
                <a:extLst/>
              </p:spPr>
              <p:txBody>
                <a:bodyPr wrap="none" anchor="ctr"/>
                <a:lstStyle/>
                <a:p>
                  <a:pPr algn="ctr" eaLnBrk="1" hangingPunct="1"/>
                  <a:endParaRPr lang="en-US" sz="2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41" name="Group 40"/>
              <p:cNvGrpSpPr/>
              <p:nvPr/>
            </p:nvGrpSpPr>
            <p:grpSpPr>
              <a:xfrm>
                <a:off x="566005" y="-5"/>
                <a:ext cx="147692" cy="6858000"/>
                <a:chOff x="6048440" y="-936481"/>
                <a:chExt cx="196717" cy="9144001"/>
              </a:xfrm>
            </p:grpSpPr>
            <p:sp>
              <p:nvSpPr>
                <p:cNvPr id="43" name="Rectangle 42" descr="Gold bar"/>
                <p:cNvSpPr>
                  <a:spLocks noChangeArrowheads="1"/>
                </p:cNvSpPr>
                <p:nvPr/>
              </p:nvSpPr>
              <p:spPr bwMode="auto">
                <a:xfrm rot="10800000" flipH="1">
                  <a:off x="6048440" y="5159057"/>
                  <a:ext cx="196717" cy="3048463"/>
                </a:xfrm>
                <a:prstGeom prst="rect">
                  <a:avLst/>
                </a:prstGeom>
                <a:gradFill flip="none" rotWithShape="1">
                  <a:gsLst>
                    <a:gs pos="0">
                      <a:schemeClr val="accent6">
                        <a:lumMod val="40000"/>
                        <a:lumOff val="60000"/>
                      </a:schemeClr>
                    </a:gs>
                    <a:gs pos="100000">
                      <a:prstClr val="white"/>
                    </a:gs>
                  </a:gsLst>
                  <a:lin ang="0" scaled="1"/>
                  <a:tileRect/>
                </a:gradFill>
                <a:ln w="9525">
                  <a:noFill/>
                  <a:miter lim="800000"/>
                  <a:headEnd/>
                  <a:tailEnd/>
                </a:ln>
                <a:effectLst/>
                <a:extLst/>
              </p:spPr>
              <p:txBody>
                <a:bodyPr wrap="none" anchor="ctr"/>
                <a:lstStyle/>
                <a:p>
                  <a:pPr lvl="0" algn="ctr"/>
                  <a:endParaRPr lang="en-US" sz="24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4" name="Rectangle 43" descr="Orange bar"/>
                <p:cNvSpPr>
                  <a:spLocks noChangeArrowheads="1"/>
                </p:cNvSpPr>
                <p:nvPr/>
              </p:nvSpPr>
              <p:spPr bwMode="auto">
                <a:xfrm rot="10800000" flipH="1">
                  <a:off x="6048440" y="2110594"/>
                  <a:ext cx="196717" cy="3048463"/>
                </a:xfrm>
                <a:prstGeom prst="rect">
                  <a:avLst/>
                </a:prstGeom>
                <a:gradFill flip="none" rotWithShape="1">
                  <a:gsLst>
                    <a:gs pos="0">
                      <a:schemeClr val="accent4">
                        <a:lumMod val="40000"/>
                        <a:lumOff val="60000"/>
                      </a:schemeClr>
                    </a:gs>
                    <a:gs pos="100000">
                      <a:prstClr val="white"/>
                    </a:gs>
                  </a:gsLst>
                  <a:lin ang="0" scaled="1"/>
                  <a:tileRect/>
                </a:gradFill>
                <a:ln w="9525">
                  <a:noFill/>
                  <a:miter lim="800000"/>
                  <a:headEnd/>
                  <a:tailEnd/>
                </a:ln>
                <a:effectLst/>
                <a:extLst/>
              </p:spPr>
              <p:txBody>
                <a:bodyPr wrap="none" anchor="ctr"/>
                <a:lstStyle/>
                <a:p>
                  <a:pPr algn="ctr" eaLnBrk="1" hangingPunct="1"/>
                  <a:endParaRPr lang="en-US" sz="24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5" name="Rectangle 44" descr="Slate bar"/>
                <p:cNvSpPr>
                  <a:spLocks noChangeArrowheads="1"/>
                </p:cNvSpPr>
                <p:nvPr/>
              </p:nvSpPr>
              <p:spPr bwMode="auto">
                <a:xfrm rot="10800000" flipH="1">
                  <a:off x="6048440" y="-936481"/>
                  <a:ext cx="196717" cy="3048463"/>
                </a:xfrm>
                <a:prstGeom prst="rect">
                  <a:avLst/>
                </a:prstGeom>
                <a:gradFill flip="none" rotWithShape="1">
                  <a:gsLst>
                    <a:gs pos="0">
                      <a:schemeClr val="accent1">
                        <a:lumMod val="60000"/>
                        <a:lumOff val="40000"/>
                      </a:schemeClr>
                    </a:gs>
                    <a:gs pos="100000">
                      <a:schemeClr val="bg1"/>
                    </a:gs>
                  </a:gsLst>
                  <a:lin ang="0" scaled="1"/>
                  <a:tileRect/>
                </a:gradFill>
                <a:ln w="9525">
                  <a:noFill/>
                  <a:miter lim="800000"/>
                  <a:headEnd/>
                  <a:tailEnd/>
                </a:ln>
                <a:effectLst/>
                <a:extLst/>
              </p:spPr>
              <p:txBody>
                <a:bodyPr wrap="none" anchor="ctr"/>
                <a:lstStyle/>
                <a:p>
                  <a:pPr algn="ctr" eaLnBrk="1" hangingPunct="1"/>
                  <a:endParaRPr lang="en-US" sz="2400">
                    <a:latin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42" name="Rectangle 41"/>
              <p:cNvSpPr/>
              <p:nvPr/>
            </p:nvSpPr>
            <p:spPr>
              <a:xfrm>
                <a:off x="646782" y="-5"/>
                <a:ext cx="45719" cy="6858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3"/>
                </a:solidFill>
              </a:defRPr>
            </a:lvl1pPr>
          </a:lstStyle>
          <a:p>
            <a:fld id="{019812E3-9EA7-1D41-A285-AB7DE8D510BA}" type="datetime1">
              <a:rPr lang="en-US" smtClean="0"/>
              <a:t>5/24/16</a:t>
            </a:fld>
            <a:endParaRPr lang="en-US"/>
          </a:p>
        </p:txBody>
      </p:sp>
      <p:sp>
        <p:nvSpPr>
          <p:cNvPr id="3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8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3"/>
                </a:solidFill>
              </a:defRPr>
            </a:lvl1pPr>
          </a:lstStyle>
          <a:p>
            <a:r>
              <a:rPr lang="ar-SA" smtClean="0"/>
              <a:t>مدل‌سازی فریب در امنیت شبکه</a:t>
            </a:r>
            <a:endParaRPr lang="en-US"/>
          </a:p>
        </p:txBody>
      </p:sp>
      <p:sp>
        <p:nvSpPr>
          <p:cNvPr id="3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77200" y="6356350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10E4A4DB-036F-4816-A98C-42C4167E83C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7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38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9" name="Slide Number Placeholder 5"/>
          <p:cNvSpPr txBox="1">
            <a:spLocks/>
          </p:cNvSpPr>
          <p:nvPr userDrawn="1"/>
        </p:nvSpPr>
        <p:spPr>
          <a:xfrm rot="16200000">
            <a:off x="-636287" y="3192146"/>
            <a:ext cx="1921402" cy="352178"/>
          </a:xfrm>
          <a:prstGeom prst="rect">
            <a:avLst/>
          </a:prstGeom>
          <a:noFill/>
          <a:ln w="28575">
            <a:noFill/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a-IR" sz="1400" dirty="0" smtClean="0">
                <a:latin typeface="B Zar" charset="0"/>
                <a:ea typeface="B Zar" charset="0"/>
                <a:cs typeface="B Zar" charset="0"/>
              </a:rPr>
              <a:t>مدل‏سازی فریب در امنیت شبکه</a:t>
            </a:r>
            <a:endParaRPr lang="en-US" sz="1400" dirty="0">
              <a:latin typeface="B Zar" charset="0"/>
              <a:ea typeface="B Zar" charset="0"/>
              <a:cs typeface="B Zar" charset="0"/>
            </a:endParaRPr>
          </a:p>
        </p:txBody>
      </p:sp>
      <p:sp>
        <p:nvSpPr>
          <p:cNvPr id="20" name="Slide Number Placeholder 5"/>
          <p:cNvSpPr txBox="1">
            <a:spLocks/>
          </p:cNvSpPr>
          <p:nvPr userDrawn="1"/>
        </p:nvSpPr>
        <p:spPr>
          <a:xfrm rot="16200000">
            <a:off x="-636287" y="5584685"/>
            <a:ext cx="1921402" cy="352178"/>
          </a:xfrm>
          <a:prstGeom prst="rect">
            <a:avLst/>
          </a:prstGeom>
          <a:noFill/>
          <a:ln w="28575">
            <a:noFill/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a-IR" sz="1400" dirty="0">
                <a:latin typeface="B Zar" charset="0"/>
                <a:ea typeface="B Zar" charset="0"/>
                <a:cs typeface="B Zar" charset="0"/>
              </a:rPr>
              <a:t>امین محمدی</a:t>
            </a:r>
            <a:endParaRPr lang="en-US" sz="1400" dirty="0">
              <a:latin typeface="B Zar" charset="0"/>
              <a:ea typeface="B Zar" charset="0"/>
              <a:cs typeface="B Zar" charset="0"/>
            </a:endParaRPr>
          </a:p>
        </p:txBody>
      </p:sp>
      <p:sp>
        <p:nvSpPr>
          <p:cNvPr id="21" name="Slide Number Placeholder 5"/>
          <p:cNvSpPr txBox="1">
            <a:spLocks/>
          </p:cNvSpPr>
          <p:nvPr userDrawn="1"/>
        </p:nvSpPr>
        <p:spPr>
          <a:xfrm rot="16200000">
            <a:off x="-622410" y="1035176"/>
            <a:ext cx="1921402" cy="352178"/>
          </a:xfrm>
          <a:prstGeom prst="rect">
            <a:avLst/>
          </a:prstGeom>
          <a:noFill/>
          <a:ln w="28575">
            <a:noFill/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a-IR" sz="1400" dirty="0" smtClean="0">
                <a:latin typeface="B Zar" charset="0"/>
                <a:ea typeface="B Zar" charset="0"/>
                <a:cs typeface="B Zar" charset="0"/>
              </a:rPr>
              <a:t>دانشگاه صنعتی  اصفهان</a:t>
            </a:r>
            <a:endParaRPr lang="en-US" sz="1400" dirty="0">
              <a:latin typeface="B Zar" charset="0"/>
              <a:ea typeface="B Zar" charset="0"/>
              <a:cs typeface="B Z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11857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sldNum="0" hdr="0" ftr="0" dt="0"/>
  <p:txStyles>
    <p:titleStyle>
      <a:lvl1pPr algn="r" defTabSz="914400" rtl="1" eaLnBrk="1" latinLnBrk="0" hangingPunct="1">
        <a:spcBef>
          <a:spcPct val="0"/>
        </a:spcBef>
        <a:buNone/>
        <a:defRPr sz="4400" kern="1200">
          <a:solidFill>
            <a:schemeClr val="tx2"/>
          </a:solidFill>
          <a:latin typeface="B Zar" charset="0"/>
          <a:ea typeface="B Zar" charset="0"/>
          <a:cs typeface="B Zar" charset="0"/>
        </a:defRPr>
      </a:lvl1pPr>
    </p:titleStyle>
    <p:bodyStyle>
      <a:lvl1pPr marL="228600" indent="-228600" algn="r" defTabSz="914400" rtl="1" eaLnBrk="1" latinLnBrk="0" hangingPunct="1">
        <a:lnSpc>
          <a:spcPct val="90000"/>
        </a:lnSpc>
        <a:spcBef>
          <a:spcPct val="30000"/>
        </a:spcBef>
        <a:buClr>
          <a:schemeClr val="accent2"/>
        </a:buClr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B Zar" charset="0"/>
          <a:ea typeface="B Zar" charset="0"/>
          <a:cs typeface="B Zar" charset="0"/>
        </a:defRPr>
      </a:lvl1pPr>
      <a:lvl2pPr marL="685800" indent="-228600" algn="r" defTabSz="914400" rtl="1" eaLnBrk="1" latinLnBrk="0" hangingPunct="1">
        <a:lnSpc>
          <a:spcPct val="90000"/>
        </a:lnSpc>
        <a:spcBef>
          <a:spcPct val="30000"/>
        </a:spcBef>
        <a:buClr>
          <a:schemeClr val="accent2"/>
        </a:buClr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B Zar" charset="0"/>
          <a:ea typeface="B Zar" charset="0"/>
          <a:cs typeface="B Zar" charset="0"/>
        </a:defRPr>
      </a:lvl2pPr>
      <a:lvl3pPr marL="1143000" indent="-228600" algn="r" defTabSz="914400" rtl="1" eaLnBrk="1" latinLnBrk="0" hangingPunct="1">
        <a:lnSpc>
          <a:spcPct val="90000"/>
        </a:lnSpc>
        <a:spcBef>
          <a:spcPct val="30000"/>
        </a:spcBef>
        <a:buClr>
          <a:schemeClr val="accent2"/>
        </a:buClr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B Zar" charset="0"/>
          <a:ea typeface="B Zar" charset="0"/>
          <a:cs typeface="B Zar" charset="0"/>
        </a:defRPr>
      </a:lvl3pPr>
      <a:lvl4pPr marL="1600200" indent="-228600" algn="r" defTabSz="914400" rtl="1" eaLnBrk="1" latinLnBrk="0" hangingPunct="1">
        <a:lnSpc>
          <a:spcPct val="90000"/>
        </a:lnSpc>
        <a:spcBef>
          <a:spcPct val="30000"/>
        </a:spcBef>
        <a:buClr>
          <a:schemeClr val="accent2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B Zar" charset="0"/>
          <a:ea typeface="B Zar" charset="0"/>
          <a:cs typeface="B Zar" charset="0"/>
        </a:defRPr>
      </a:lvl4pPr>
      <a:lvl5pPr marL="2057400" indent="-228600" algn="r" defTabSz="914400" rtl="1" eaLnBrk="1" latinLnBrk="0" hangingPunct="1">
        <a:lnSpc>
          <a:spcPct val="90000"/>
        </a:lnSpc>
        <a:spcBef>
          <a:spcPct val="30000"/>
        </a:spcBef>
        <a:buClr>
          <a:schemeClr val="accent2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B Zar" charset="0"/>
          <a:ea typeface="B Zar" charset="0"/>
          <a:cs typeface="B Zar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ct val="30000"/>
        </a:spcBef>
        <a:buClr>
          <a:schemeClr val="accent2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ct val="30000"/>
        </a:spcBef>
        <a:buClr>
          <a:schemeClr val="accent2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ct val="30000"/>
        </a:spcBef>
        <a:buClr>
          <a:schemeClr val="accent2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ct val="30000"/>
        </a:spcBef>
        <a:buClr>
          <a:schemeClr val="accent2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>
          <a:xfrm>
            <a:off x="0" y="0"/>
            <a:ext cx="12188952" cy="6858006"/>
            <a:chOff x="-2728" y="-5"/>
            <a:chExt cx="12188952" cy="6858006"/>
          </a:xfrm>
        </p:grpSpPr>
        <p:sp>
          <p:nvSpPr>
            <p:cNvPr id="26" name="Rectangle 25"/>
            <p:cNvSpPr/>
            <p:nvPr/>
          </p:nvSpPr>
          <p:spPr>
            <a:xfrm>
              <a:off x="-2728" y="1"/>
              <a:ext cx="12188952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9" name="Group 38"/>
            <p:cNvGrpSpPr/>
            <p:nvPr/>
          </p:nvGrpSpPr>
          <p:grpSpPr>
            <a:xfrm>
              <a:off x="-2727" y="-5"/>
              <a:ext cx="716424" cy="6858000"/>
              <a:chOff x="-2727" y="-5"/>
              <a:chExt cx="716424" cy="6858000"/>
            </a:xfrm>
          </p:grpSpPr>
          <p:grpSp>
            <p:nvGrpSpPr>
              <p:cNvPr id="40" name="Group 39"/>
              <p:cNvGrpSpPr/>
              <p:nvPr/>
            </p:nvGrpSpPr>
            <p:grpSpPr>
              <a:xfrm>
                <a:off x="-2727" y="-5"/>
                <a:ext cx="571473" cy="6858000"/>
                <a:chOff x="6048440" y="-936481"/>
                <a:chExt cx="196717" cy="9144001"/>
              </a:xfrm>
            </p:grpSpPr>
            <p:sp>
              <p:nvSpPr>
                <p:cNvPr id="46" name="Rectangle 45" descr="Gold bar"/>
                <p:cNvSpPr>
                  <a:spLocks noChangeArrowheads="1"/>
                </p:cNvSpPr>
                <p:nvPr/>
              </p:nvSpPr>
              <p:spPr bwMode="auto">
                <a:xfrm rot="10800000" flipH="1">
                  <a:off x="6048440" y="5159057"/>
                  <a:ext cx="196717" cy="3048463"/>
                </a:xfrm>
                <a:prstGeom prst="rect">
                  <a:avLst/>
                </a:prstGeom>
                <a:solidFill>
                  <a:schemeClr val="accent6"/>
                </a:solidFill>
                <a:ln w="9525">
                  <a:noFill/>
                  <a:miter lim="800000"/>
                  <a:headEnd/>
                  <a:tailEnd/>
                </a:ln>
                <a:effectLst/>
                <a:extLst/>
              </p:spPr>
              <p:txBody>
                <a:bodyPr wrap="none" anchor="ctr"/>
                <a:lstStyle/>
                <a:p>
                  <a:pPr algn="ctr" eaLnBrk="1" hangingPunct="1"/>
                  <a:endParaRPr lang="en-US" sz="24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7" name="Rectangle 46" descr="Orange bar"/>
                <p:cNvSpPr>
                  <a:spLocks noChangeArrowheads="1"/>
                </p:cNvSpPr>
                <p:nvPr/>
              </p:nvSpPr>
              <p:spPr bwMode="auto">
                <a:xfrm rot="10800000" flipH="1">
                  <a:off x="6048440" y="2110594"/>
                  <a:ext cx="196717" cy="3048463"/>
                </a:xfrm>
                <a:prstGeom prst="rect">
                  <a:avLst/>
                </a:prstGeom>
                <a:solidFill>
                  <a:schemeClr val="accent4"/>
                </a:solidFill>
                <a:ln w="9525">
                  <a:noFill/>
                  <a:miter lim="800000"/>
                  <a:headEnd/>
                  <a:tailEnd/>
                </a:ln>
                <a:effectLst/>
                <a:extLst/>
              </p:spPr>
              <p:txBody>
                <a:bodyPr wrap="none" anchor="ctr"/>
                <a:lstStyle/>
                <a:p>
                  <a:pPr algn="ctr" eaLnBrk="1" hangingPunct="1"/>
                  <a:endParaRPr lang="en-US" sz="24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8" name="Rectangle 47" descr="Slate bar"/>
                <p:cNvSpPr>
                  <a:spLocks noChangeArrowheads="1"/>
                </p:cNvSpPr>
                <p:nvPr/>
              </p:nvSpPr>
              <p:spPr bwMode="auto">
                <a:xfrm rot="10800000" flipH="1">
                  <a:off x="6048440" y="-936481"/>
                  <a:ext cx="196717" cy="3048463"/>
                </a:xfrm>
                <a:prstGeom prst="rect">
                  <a:avLst/>
                </a:prstGeom>
                <a:solidFill>
                  <a:schemeClr val="accent1"/>
                </a:solidFill>
                <a:ln w="9525">
                  <a:noFill/>
                  <a:miter lim="800000"/>
                  <a:headEnd/>
                  <a:tailEnd/>
                </a:ln>
                <a:effectLst/>
                <a:extLst/>
              </p:spPr>
              <p:txBody>
                <a:bodyPr wrap="none" anchor="ctr"/>
                <a:lstStyle/>
                <a:p>
                  <a:pPr algn="ctr" eaLnBrk="1" hangingPunct="1"/>
                  <a:endParaRPr lang="en-US" sz="2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41" name="Group 40"/>
              <p:cNvGrpSpPr/>
              <p:nvPr/>
            </p:nvGrpSpPr>
            <p:grpSpPr>
              <a:xfrm>
                <a:off x="566005" y="-5"/>
                <a:ext cx="147692" cy="6858000"/>
                <a:chOff x="6048440" y="-936481"/>
                <a:chExt cx="196717" cy="9144001"/>
              </a:xfrm>
            </p:grpSpPr>
            <p:sp>
              <p:nvSpPr>
                <p:cNvPr id="43" name="Rectangle 42" descr="Gold bar"/>
                <p:cNvSpPr>
                  <a:spLocks noChangeArrowheads="1"/>
                </p:cNvSpPr>
                <p:nvPr/>
              </p:nvSpPr>
              <p:spPr bwMode="auto">
                <a:xfrm rot="10800000" flipH="1">
                  <a:off x="6048440" y="5159057"/>
                  <a:ext cx="196717" cy="3048463"/>
                </a:xfrm>
                <a:prstGeom prst="rect">
                  <a:avLst/>
                </a:prstGeom>
                <a:gradFill flip="none" rotWithShape="1">
                  <a:gsLst>
                    <a:gs pos="0">
                      <a:schemeClr val="accent6">
                        <a:lumMod val="40000"/>
                        <a:lumOff val="60000"/>
                      </a:schemeClr>
                    </a:gs>
                    <a:gs pos="100000">
                      <a:prstClr val="white"/>
                    </a:gs>
                  </a:gsLst>
                  <a:lin ang="0" scaled="1"/>
                  <a:tileRect/>
                </a:gradFill>
                <a:ln w="9525">
                  <a:noFill/>
                  <a:miter lim="800000"/>
                  <a:headEnd/>
                  <a:tailEnd/>
                </a:ln>
                <a:effectLst/>
                <a:extLst/>
              </p:spPr>
              <p:txBody>
                <a:bodyPr wrap="none" anchor="ctr"/>
                <a:lstStyle/>
                <a:p>
                  <a:pPr lvl="0" algn="ctr"/>
                  <a:endParaRPr lang="en-US" sz="24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4" name="Rectangle 43" descr="Orange bar"/>
                <p:cNvSpPr>
                  <a:spLocks noChangeArrowheads="1"/>
                </p:cNvSpPr>
                <p:nvPr/>
              </p:nvSpPr>
              <p:spPr bwMode="auto">
                <a:xfrm rot="10800000" flipH="1">
                  <a:off x="6048440" y="2110594"/>
                  <a:ext cx="196717" cy="3048463"/>
                </a:xfrm>
                <a:prstGeom prst="rect">
                  <a:avLst/>
                </a:prstGeom>
                <a:gradFill flip="none" rotWithShape="1">
                  <a:gsLst>
                    <a:gs pos="0">
                      <a:schemeClr val="accent4">
                        <a:lumMod val="40000"/>
                        <a:lumOff val="60000"/>
                      </a:schemeClr>
                    </a:gs>
                    <a:gs pos="100000">
                      <a:prstClr val="white"/>
                    </a:gs>
                  </a:gsLst>
                  <a:lin ang="0" scaled="1"/>
                  <a:tileRect/>
                </a:gradFill>
                <a:ln w="9525">
                  <a:noFill/>
                  <a:miter lim="800000"/>
                  <a:headEnd/>
                  <a:tailEnd/>
                </a:ln>
                <a:effectLst/>
                <a:extLst/>
              </p:spPr>
              <p:txBody>
                <a:bodyPr wrap="none" anchor="ctr"/>
                <a:lstStyle/>
                <a:p>
                  <a:pPr algn="ctr" eaLnBrk="1" hangingPunct="1"/>
                  <a:endParaRPr lang="en-US" sz="24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5" name="Rectangle 44" descr="Slate bar"/>
                <p:cNvSpPr>
                  <a:spLocks noChangeArrowheads="1"/>
                </p:cNvSpPr>
                <p:nvPr/>
              </p:nvSpPr>
              <p:spPr bwMode="auto">
                <a:xfrm rot="10800000" flipH="1">
                  <a:off x="6048440" y="-936481"/>
                  <a:ext cx="196717" cy="3048463"/>
                </a:xfrm>
                <a:prstGeom prst="rect">
                  <a:avLst/>
                </a:prstGeom>
                <a:gradFill flip="none" rotWithShape="1">
                  <a:gsLst>
                    <a:gs pos="0">
                      <a:schemeClr val="accent1">
                        <a:lumMod val="60000"/>
                        <a:lumOff val="40000"/>
                      </a:schemeClr>
                    </a:gs>
                    <a:gs pos="100000">
                      <a:schemeClr val="bg1"/>
                    </a:gs>
                  </a:gsLst>
                  <a:lin ang="0" scaled="1"/>
                  <a:tileRect/>
                </a:gradFill>
                <a:ln w="9525">
                  <a:noFill/>
                  <a:miter lim="800000"/>
                  <a:headEnd/>
                  <a:tailEnd/>
                </a:ln>
                <a:effectLst/>
                <a:extLst/>
              </p:spPr>
              <p:txBody>
                <a:bodyPr wrap="none" anchor="ctr"/>
                <a:lstStyle/>
                <a:p>
                  <a:pPr algn="ctr" eaLnBrk="1" hangingPunct="1"/>
                  <a:endParaRPr lang="en-US" sz="2400">
                    <a:latin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42" name="Rectangle 41"/>
              <p:cNvSpPr/>
              <p:nvPr/>
            </p:nvSpPr>
            <p:spPr>
              <a:xfrm>
                <a:off x="646782" y="-5"/>
                <a:ext cx="45719" cy="6858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882730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ct val="30000"/>
        </a:spcBef>
        <a:buClr>
          <a:schemeClr val="accent2"/>
        </a:buClr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ct val="30000"/>
        </a:spcBef>
        <a:buClr>
          <a:schemeClr val="accent2"/>
        </a:buClr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ct val="30000"/>
        </a:spcBef>
        <a:buClr>
          <a:schemeClr val="accent2"/>
        </a:buClr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ct val="30000"/>
        </a:spcBef>
        <a:buClr>
          <a:schemeClr val="accent2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ct val="30000"/>
        </a:spcBef>
        <a:buClr>
          <a:schemeClr val="accent2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ct val="30000"/>
        </a:spcBef>
        <a:buClr>
          <a:schemeClr val="accent2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ct val="30000"/>
        </a:spcBef>
        <a:buClr>
          <a:schemeClr val="accent2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ct val="30000"/>
        </a:spcBef>
        <a:buClr>
          <a:schemeClr val="accent2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ct val="30000"/>
        </a:spcBef>
        <a:buClr>
          <a:schemeClr val="accent2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4" Type="http://schemas.openxmlformats.org/officeDocument/2006/relationships/diagramLayout" Target="../diagrams/layout2.xml"/><Relationship Id="rId5" Type="http://schemas.openxmlformats.org/officeDocument/2006/relationships/diagramQuickStyle" Target="../diagrams/quickStyle2.xml"/><Relationship Id="rId6" Type="http://schemas.openxmlformats.org/officeDocument/2006/relationships/diagramColors" Target="../diagrams/colors2.xml"/><Relationship Id="rId7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7.png"/><Relationship Id="rId12" Type="http://schemas.openxmlformats.org/officeDocument/2006/relationships/image" Target="../media/image18.png"/><Relationship Id="rId13" Type="http://schemas.openxmlformats.org/officeDocument/2006/relationships/image" Target="../media/image19.png"/><Relationship Id="rId14" Type="http://schemas.openxmlformats.org/officeDocument/2006/relationships/image" Target="../media/image20.png"/><Relationship Id="rId15" Type="http://schemas.openxmlformats.org/officeDocument/2006/relationships/image" Target="../media/image21.png"/><Relationship Id="rId16" Type="http://schemas.openxmlformats.org/officeDocument/2006/relationships/image" Target="../media/image22.png"/><Relationship Id="rId17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10.png"/><Relationship Id="rId4" Type="http://schemas.openxmlformats.org/officeDocument/2006/relationships/image" Target="../media/image10.png"/><Relationship Id="rId5" Type="http://schemas.openxmlformats.org/officeDocument/2006/relationships/image" Target="../media/image112.png"/><Relationship Id="rId6" Type="http://schemas.openxmlformats.org/officeDocument/2006/relationships/image" Target="../media/image122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Relationship Id="rId9" Type="http://schemas.openxmlformats.org/officeDocument/2006/relationships/image" Target="../media/image15.png"/><Relationship Id="rId10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image" Target="../media/image30.png"/><Relationship Id="rId20" Type="http://schemas.openxmlformats.org/officeDocument/2006/relationships/image" Target="../media/image41.png"/><Relationship Id="rId21" Type="http://schemas.openxmlformats.org/officeDocument/2006/relationships/image" Target="../media/image42.png"/><Relationship Id="rId10" Type="http://schemas.openxmlformats.org/officeDocument/2006/relationships/image" Target="../media/image31.png"/><Relationship Id="rId11" Type="http://schemas.openxmlformats.org/officeDocument/2006/relationships/image" Target="../media/image32.png"/><Relationship Id="rId12" Type="http://schemas.openxmlformats.org/officeDocument/2006/relationships/image" Target="../media/image33.png"/><Relationship Id="rId13" Type="http://schemas.openxmlformats.org/officeDocument/2006/relationships/image" Target="../media/image34.png"/><Relationship Id="rId14" Type="http://schemas.openxmlformats.org/officeDocument/2006/relationships/image" Target="../media/image35.png"/><Relationship Id="rId15" Type="http://schemas.openxmlformats.org/officeDocument/2006/relationships/image" Target="../media/image36.png"/><Relationship Id="rId16" Type="http://schemas.openxmlformats.org/officeDocument/2006/relationships/image" Target="../media/image37.png"/><Relationship Id="rId17" Type="http://schemas.openxmlformats.org/officeDocument/2006/relationships/image" Target="../media/image38.png"/><Relationship Id="rId18" Type="http://schemas.openxmlformats.org/officeDocument/2006/relationships/image" Target="../media/image39.png"/><Relationship Id="rId19" Type="http://schemas.openxmlformats.org/officeDocument/2006/relationships/image" Target="../media/image40.png"/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7" Type="http://schemas.openxmlformats.org/officeDocument/2006/relationships/image" Target="../media/image28.png"/><Relationship Id="rId8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image" Target="../media/image51.png"/><Relationship Id="rId20" Type="http://schemas.openxmlformats.org/officeDocument/2006/relationships/image" Target="../media/image60.png"/><Relationship Id="rId10" Type="http://schemas.openxmlformats.org/officeDocument/2006/relationships/image" Target="../media/image39.png"/><Relationship Id="rId11" Type="http://schemas.openxmlformats.org/officeDocument/2006/relationships/image" Target="../media/image52.png"/><Relationship Id="rId12" Type="http://schemas.openxmlformats.org/officeDocument/2006/relationships/image" Target="../media/image53.png"/><Relationship Id="rId13" Type="http://schemas.openxmlformats.org/officeDocument/2006/relationships/image" Target="../media/image54.png"/><Relationship Id="rId14" Type="http://schemas.openxmlformats.org/officeDocument/2006/relationships/image" Target="../media/image55.png"/><Relationship Id="rId15" Type="http://schemas.openxmlformats.org/officeDocument/2006/relationships/image" Target="../media/image56.png"/><Relationship Id="rId16" Type="http://schemas.openxmlformats.org/officeDocument/2006/relationships/image" Target="../media/image57.png"/><Relationship Id="rId17" Type="http://schemas.openxmlformats.org/officeDocument/2006/relationships/image" Target="../media/image32.png"/><Relationship Id="rId18" Type="http://schemas.openxmlformats.org/officeDocument/2006/relationships/image" Target="../media/image58.png"/><Relationship Id="rId19" Type="http://schemas.openxmlformats.org/officeDocument/2006/relationships/image" Target="../media/image59.png"/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44.png"/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5" Type="http://schemas.openxmlformats.org/officeDocument/2006/relationships/image" Target="../media/image47.png"/><Relationship Id="rId6" Type="http://schemas.openxmlformats.org/officeDocument/2006/relationships/image" Target="../media/image48.png"/><Relationship Id="rId7" Type="http://schemas.openxmlformats.org/officeDocument/2006/relationships/image" Target="../media/image49.png"/><Relationship Id="rId8" Type="http://schemas.openxmlformats.org/officeDocument/2006/relationships/image" Target="../media/image5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3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4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5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6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png"/><Relationship Id="rId3" Type="http://schemas.openxmlformats.org/officeDocument/2006/relationships/image" Target="../media/image68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600.png"/><Relationship Id="rId3" Type="http://schemas.openxmlformats.org/officeDocument/2006/relationships/image" Target="../media/image69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620.png"/><Relationship Id="rId3" Type="http://schemas.openxmlformats.org/officeDocument/2006/relationships/image" Target="../media/image70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71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7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4" Type="http://schemas.openxmlformats.org/officeDocument/2006/relationships/image" Target="../media/image75.png"/><Relationship Id="rId5" Type="http://schemas.openxmlformats.org/officeDocument/2006/relationships/image" Target="../media/image76.png"/><Relationship Id="rId6" Type="http://schemas.openxmlformats.org/officeDocument/2006/relationships/image" Target="../media/image77.png"/><Relationship Id="rId7" Type="http://schemas.openxmlformats.org/officeDocument/2006/relationships/image" Target="../media/image78.png"/><Relationship Id="rId8" Type="http://schemas.openxmlformats.org/officeDocument/2006/relationships/image" Target="../media/image79.png"/><Relationship Id="rId9" Type="http://schemas.openxmlformats.org/officeDocument/2006/relationships/image" Target="../media/image80.png"/><Relationship Id="rId10" Type="http://schemas.openxmlformats.org/officeDocument/2006/relationships/image" Target="../media/image81.png"/><Relationship Id="rId11" Type="http://schemas.openxmlformats.org/officeDocument/2006/relationships/image" Target="../media/image82.png"/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7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4" Type="http://schemas.openxmlformats.org/officeDocument/2006/relationships/image" Target="../media/image84.png"/><Relationship Id="rId5" Type="http://schemas.openxmlformats.org/officeDocument/2006/relationships/image" Target="../media/image85.png"/><Relationship Id="rId6" Type="http://schemas.openxmlformats.org/officeDocument/2006/relationships/image" Target="../media/image86.pn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4" Type="http://schemas.openxmlformats.org/officeDocument/2006/relationships/image" Target="../media/image79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81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88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8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4" Type="http://schemas.openxmlformats.org/officeDocument/2006/relationships/diagramQuickStyle" Target="../diagrams/quickStyle3.xml"/><Relationship Id="rId5" Type="http://schemas.openxmlformats.org/officeDocument/2006/relationships/diagramColors" Target="../diagrams/colors3.xml"/><Relationship Id="rId6" Type="http://schemas.microsoft.com/office/2007/relationships/diagramDrawing" Target="../diagrams/drawing3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91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2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70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80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2.png"/><Relationship Id="rId3" Type="http://schemas.openxmlformats.org/officeDocument/2006/relationships/image" Target="../media/image790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0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4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4" Type="http://schemas.openxmlformats.org/officeDocument/2006/relationships/image" Target="../media/image861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3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30.png"/><Relationship Id="rId3" Type="http://schemas.openxmlformats.org/officeDocument/2006/relationships/image" Target="../media/image81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4" Type="http://schemas.openxmlformats.org/officeDocument/2006/relationships/image" Target="../media/image790.png"/><Relationship Id="rId5" Type="http://schemas.openxmlformats.org/officeDocument/2006/relationships/image" Target="../media/image94.png"/><Relationship Id="rId6" Type="http://schemas.openxmlformats.org/officeDocument/2006/relationships/image" Target="../media/image95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6" Type="http://schemas.openxmlformats.org/officeDocument/2006/relationships/image" Target="../media/image891.png"/><Relationship Id="rId7" Type="http://schemas.openxmlformats.org/officeDocument/2006/relationships/image" Target="../media/image97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0.png"/><Relationship Id="rId4" Type="http://schemas.openxmlformats.org/officeDocument/2006/relationships/image" Target="../media/image98.png"/><Relationship Id="rId5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9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1.png"/><Relationship Id="rId4" Type="http://schemas.openxmlformats.org/officeDocument/2006/relationships/image" Target="../media/image920.png"/><Relationship Id="rId5" Type="http://schemas.openxmlformats.org/officeDocument/2006/relationships/image" Target="../media/image930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6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0.png"/><Relationship Id="rId4" Type="http://schemas.openxmlformats.org/officeDocument/2006/relationships/image" Target="../media/image99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0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0.png"/><Relationship Id="rId4" Type="http://schemas.openxmlformats.org/officeDocument/2006/relationships/image" Target="../media/image99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1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0.png"/><Relationship Id="rId4" Type="http://schemas.openxmlformats.org/officeDocument/2006/relationships/image" Target="../media/image1010.png"/><Relationship Id="rId5" Type="http://schemas.openxmlformats.org/officeDocument/2006/relationships/image" Target="../media/image94.png"/><Relationship Id="rId6" Type="http://schemas.openxmlformats.org/officeDocument/2006/relationships/image" Target="../media/image102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4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0.png"/><Relationship Id="rId4" Type="http://schemas.openxmlformats.org/officeDocument/2006/relationships/image" Target="../media/image980.png"/><Relationship Id="rId5" Type="http://schemas.openxmlformats.org/officeDocument/2006/relationships/image" Target="../media/image103.png"/><Relationship Id="rId6" Type="http://schemas.openxmlformats.org/officeDocument/2006/relationships/image" Target="../media/image104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0.png"/><Relationship Id="rId4" Type="http://schemas.openxmlformats.org/officeDocument/2006/relationships/image" Target="../media/image103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5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4" Type="http://schemas.openxmlformats.org/officeDocument/2006/relationships/image" Target="../media/image109.png"/><Relationship Id="rId5" Type="http://schemas.openxmlformats.org/officeDocument/2006/relationships/image" Target="../media/image110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5.jp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7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8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80.png"/><Relationship Id="rId3" Type="http://schemas.openxmlformats.org/officeDocument/2006/relationships/image" Target="../media/image111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3.png"/><Relationship Id="rId3" Type="http://schemas.openxmlformats.org/officeDocument/2006/relationships/image" Target="../media/image111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4.png"/><Relationship Id="rId3" Type="http://schemas.openxmlformats.org/officeDocument/2006/relationships/image" Target="../media/image111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5.png"/><Relationship Id="rId3" Type="http://schemas.openxmlformats.org/officeDocument/2006/relationships/image" Target="../media/image1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4" Type="http://schemas.openxmlformats.org/officeDocument/2006/relationships/image" Target="../media/image9.jpg"/><Relationship Id="rId5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4" Type="http://schemas.openxmlformats.org/officeDocument/2006/relationships/image" Target="../media/image116.png"/><Relationship Id="rId5" Type="http://schemas.openxmlformats.org/officeDocument/2006/relationships/image" Target="../media/image117.png"/><Relationship Id="rId6" Type="http://schemas.openxmlformats.org/officeDocument/2006/relationships/image" Target="../media/image119.png"/><Relationship Id="rId7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8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0.png"/><Relationship Id="rId4" Type="http://schemas.openxmlformats.org/officeDocument/2006/relationships/image" Target="../media/image121.png"/><Relationship Id="rId5" Type="http://schemas.openxmlformats.org/officeDocument/2006/relationships/image" Target="../media/image123.png"/><Relationship Id="rId6" Type="http://schemas.openxmlformats.org/officeDocument/2006/relationships/image" Target="../media/image125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70.png"/><Relationship Id="rId3" Type="http://schemas.openxmlformats.org/officeDocument/2006/relationships/image" Target="../media/image126.png"/></Relationships>
</file>

<file path=ppt/slides/_rels/slide73.xml.rels><?xml version="1.0" encoding="UTF-8" standalone="yes"?>
<Relationships xmlns="http://schemas.openxmlformats.org/package/2006/relationships"><Relationship Id="rId4" Type="http://schemas.openxmlformats.org/officeDocument/2006/relationships/image" Target="../media/image1250.png"/><Relationship Id="rId5" Type="http://schemas.openxmlformats.org/officeDocument/2006/relationships/image" Target="../media/image1260.png"/><Relationship Id="rId6" Type="http://schemas.openxmlformats.org/officeDocument/2006/relationships/image" Target="../media/image127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4" Type="http://schemas.openxmlformats.org/officeDocument/2006/relationships/diagramQuickStyle" Target="../diagrams/quickStyle4.xml"/><Relationship Id="rId5" Type="http://schemas.openxmlformats.org/officeDocument/2006/relationships/diagramColors" Target="../diagrams/colors4.xml"/><Relationship Id="rId6" Type="http://schemas.microsoft.com/office/2007/relationships/diagramDrawing" Target="../diagrams/drawing4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8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image" Target="../media/image129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676014" y="1677335"/>
            <a:ext cx="10101431" cy="36471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11500" dirty="0">
                <a:latin typeface="IranNastaliq" panose="02000503000000020003" pitchFamily="2" charset="0"/>
                <a:cs typeface="IranNastaliq" panose="02000503000000020003" pitchFamily="2" charset="0"/>
              </a:rPr>
              <a:t>به نام خداوند جان و خرد</a:t>
            </a:r>
            <a:r>
              <a:rPr lang="fa-IR" sz="7200" dirty="0">
                <a:latin typeface="IranNastaliq" panose="02000503000000020003" pitchFamily="2" charset="0"/>
                <a:cs typeface="IranNastaliq" panose="02000503000000020003" pitchFamily="2" charset="0"/>
              </a:rPr>
              <a:t/>
            </a:r>
            <a:br>
              <a:rPr lang="fa-IR" sz="7200" dirty="0">
                <a:latin typeface="IranNastaliq" panose="02000503000000020003" pitchFamily="2" charset="0"/>
                <a:cs typeface="IranNastaliq" panose="02000503000000020003" pitchFamily="2" charset="0"/>
              </a:rPr>
            </a:br>
            <a:r>
              <a:rPr lang="fa-IR" sz="7200" dirty="0">
                <a:latin typeface="IranNastaliq" panose="02000503000000020003" pitchFamily="2" charset="0"/>
                <a:cs typeface="IranNastaliq" panose="02000503000000020003" pitchFamily="2" charset="0"/>
              </a:rPr>
              <a:t/>
            </a:r>
            <a:br>
              <a:rPr lang="fa-IR" sz="7200" dirty="0">
                <a:latin typeface="IranNastaliq" panose="02000503000000020003" pitchFamily="2" charset="0"/>
                <a:cs typeface="IranNastaliq" panose="02000503000000020003" pitchFamily="2" charset="0"/>
              </a:rPr>
            </a:br>
            <a:r>
              <a:rPr lang="fa-IR" sz="4400" dirty="0">
                <a:latin typeface="IranNastaliq" panose="02000503000000020003" pitchFamily="2" charset="0"/>
                <a:cs typeface="IranNastaliq" panose="02000503000000020003" pitchFamily="2" charset="0"/>
              </a:rPr>
              <a:t>کزین برتر اندیشه </a:t>
            </a:r>
            <a:r>
              <a:rPr lang="fa-IR" sz="4400" dirty="0" smtClean="0">
                <a:latin typeface="IranNastaliq" panose="02000503000000020003" pitchFamily="2" charset="0"/>
                <a:cs typeface="IranNastaliq" panose="02000503000000020003" pitchFamily="2" charset="0"/>
              </a:rPr>
              <a:t>برنگذرد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5026406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49775" y="411424"/>
            <a:ext cx="10515600" cy="1325563"/>
          </a:xfrm>
        </p:spPr>
        <p:txBody>
          <a:bodyPr/>
          <a:lstStyle/>
          <a:p>
            <a:pPr algn="l" defTabSz="914400" rtl="1" eaLnBrk="1" latinLnBrk="0" hangingPunct="1">
              <a:spcBef>
                <a:spcPct val="0"/>
              </a:spcBef>
              <a:buNone/>
            </a:pPr>
            <a:r>
              <a:rPr lang="fa-IR" dirty="0" smtClean="0"/>
              <a:t> 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4599315"/>
              </p:ext>
            </p:extLst>
          </p:nvPr>
        </p:nvGraphicFramePr>
        <p:xfrm>
          <a:off x="784024" y="1993940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Title 1" title="Title and Content Layout with Chart"/>
          <p:cNvSpPr txBox="1">
            <a:spLocks/>
          </p:cNvSpPr>
          <p:nvPr/>
        </p:nvSpPr>
        <p:spPr>
          <a:xfrm>
            <a:off x="838199" y="944380"/>
            <a:ext cx="10527175" cy="7463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r" defTabSz="914400" rtl="1" eaLnBrk="1" latinLnBrk="0" hangingPunct="1">
              <a:spcBef>
                <a:spcPct val="0"/>
              </a:spcBef>
              <a:buNone/>
              <a:defRPr sz="4400" kern="1200">
                <a:solidFill>
                  <a:schemeClr val="tx2"/>
                </a:solidFill>
                <a:latin typeface="B Zar" charset="0"/>
                <a:ea typeface="B Zar" charset="0"/>
                <a:cs typeface="B Zar" charset="0"/>
              </a:defRPr>
            </a:lvl1pPr>
          </a:lstStyle>
          <a:p>
            <a:r>
              <a:rPr lang="fa-IR" dirty="0" smtClean="0"/>
              <a:t>چارچوب پیشنهادی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9785445" y="65961"/>
            <a:ext cx="1678674" cy="555521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r>
              <a:rPr lang="fa-IR" dirty="0" smtClean="0">
                <a:latin typeface="B Zar" charset="0"/>
                <a:ea typeface="B Zar" charset="0"/>
                <a:cs typeface="B Zar" charset="0"/>
              </a:rPr>
              <a:t>مقدمه </a:t>
            </a:r>
            <a:endParaRPr lang="en-US" dirty="0">
              <a:latin typeface="B Zar" charset="0"/>
              <a:ea typeface="B Zar" charset="0"/>
              <a:cs typeface="B Zar" charset="0"/>
            </a:endParaRPr>
          </a:p>
        </p:txBody>
      </p:sp>
      <p:sp>
        <p:nvSpPr>
          <p:cNvPr id="8" name="Right Arrow 7"/>
          <p:cNvSpPr/>
          <p:nvPr/>
        </p:nvSpPr>
        <p:spPr>
          <a:xfrm rot="10800000">
            <a:off x="8993874" y="148984"/>
            <a:ext cx="620468" cy="328684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762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1509972" y="65959"/>
            <a:ext cx="1678674" cy="555521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r>
              <a:rPr lang="fa-IR" dirty="0" smtClean="0">
                <a:latin typeface="B Zar" charset="0"/>
                <a:ea typeface="B Zar" charset="0"/>
                <a:cs typeface="B Zar" charset="0"/>
              </a:rPr>
              <a:t>پژوهشهای پیشین و نتیجه گیری</a:t>
            </a:r>
            <a:endParaRPr lang="en-US" dirty="0">
              <a:latin typeface="B Zar" charset="0"/>
              <a:ea typeface="B Zar" charset="0"/>
              <a:cs typeface="B Zar" charset="0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4268463" y="65960"/>
            <a:ext cx="1678674" cy="555521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r>
              <a:rPr lang="fa-IR" dirty="0" smtClean="0">
                <a:latin typeface="B Zar" charset="0"/>
                <a:ea typeface="B Zar" charset="0"/>
                <a:cs typeface="B Zar" charset="0"/>
              </a:rPr>
              <a:t>مطالعه موردی</a:t>
            </a:r>
            <a:endParaRPr lang="en-US" dirty="0">
              <a:latin typeface="B Zar" charset="0"/>
              <a:ea typeface="B Zar" charset="0"/>
              <a:cs typeface="B Zar" charset="0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7103154" y="73297"/>
            <a:ext cx="1678674" cy="555521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r>
              <a:rPr lang="fa-IR" dirty="0" smtClean="0">
                <a:latin typeface="B Zar" charset="0"/>
                <a:ea typeface="B Zar" charset="0"/>
                <a:cs typeface="B Zar" charset="0"/>
              </a:rPr>
              <a:t>چارچوب پیشنهادی</a:t>
            </a:r>
            <a:endParaRPr lang="en-US" dirty="0">
              <a:latin typeface="B Zar" charset="0"/>
              <a:ea typeface="B Zar" charset="0"/>
              <a:cs typeface="B Zar" charset="0"/>
            </a:endParaRPr>
          </a:p>
        </p:txBody>
      </p:sp>
      <p:sp>
        <p:nvSpPr>
          <p:cNvPr id="12" name="Right Arrow 11"/>
          <p:cNvSpPr/>
          <p:nvPr/>
        </p:nvSpPr>
        <p:spPr>
          <a:xfrm rot="10800000">
            <a:off x="3383696" y="208153"/>
            <a:ext cx="620468" cy="328684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762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/>
        </p:nvSpPr>
        <p:spPr>
          <a:xfrm rot="10800000">
            <a:off x="6176811" y="179377"/>
            <a:ext cx="620468" cy="328684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762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548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4925F437-AD5A-084F-A11F-7BDE5927CC7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graphicEl>
                                              <a:dgm id="{4925F437-AD5A-084F-A11F-7BDE5927CC7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graphicEl>
                                              <a:dgm id="{4925F437-AD5A-084F-A11F-7BDE5927CC7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C5EE9841-D819-B94C-AA97-2B98E4F1AF4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graphicEl>
                                              <a:dgm id="{C5EE9841-D819-B94C-AA97-2B98E4F1AF4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>
                                            <p:graphicEl>
                                              <a:dgm id="{C5EE9841-D819-B94C-AA97-2B98E4F1AF4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6A20EC48-B4E3-9F4F-A250-8005C0D3537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>
                                            <p:graphicEl>
                                              <a:dgm id="{6A20EC48-B4E3-9F4F-A250-8005C0D3537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>
                                            <p:graphicEl>
                                              <a:dgm id="{6A20EC48-B4E3-9F4F-A250-8005C0D3537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C2244B65-F30C-F945-87E7-5AEA64CED22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>
                                            <p:graphicEl>
                                              <a:dgm id="{C2244B65-F30C-F945-87E7-5AEA64CED22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>
                                            <p:graphicEl>
                                              <a:dgm id="{C2244B65-F30C-F945-87E7-5AEA64CED22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8054153D-42E1-244D-93AA-0133B3245CB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>
                                            <p:graphicEl>
                                              <a:dgm id="{8054153D-42E1-244D-93AA-0133B3245CB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>
                                            <p:graphicEl>
                                              <a:dgm id="{8054153D-42E1-244D-93AA-0133B3245CB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60C765AE-33AE-5140-8B94-E349AC1B232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">
                                            <p:graphicEl>
                                              <a:dgm id="{60C765AE-33AE-5140-8B94-E349AC1B232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">
                                            <p:graphicEl>
                                              <a:dgm id="{60C765AE-33AE-5140-8B94-E349AC1B232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CD745ACF-E749-3E41-BB29-2288112D029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6">
                                            <p:graphicEl>
                                              <a:dgm id="{CD745ACF-E749-3E41-BB29-2288112D029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6">
                                            <p:graphicEl>
                                              <a:dgm id="{CD745ACF-E749-3E41-BB29-2288112D029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Sub>
          <a:bldDgm bld="one"/>
        </p:bldSub>
      </p:bldGraphic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097279" y="754174"/>
            <a:ext cx="10208798" cy="918825"/>
          </a:xfrm>
        </p:spPr>
        <p:txBody>
          <a:bodyPr/>
          <a:lstStyle/>
          <a:p>
            <a:r>
              <a:rPr lang="fa-IR" dirty="0" smtClean="0"/>
              <a:t>بازی فریب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1257564" y="4783738"/>
            <a:ext cx="789124" cy="115323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2126794" y="4783738"/>
            <a:ext cx="743160" cy="115323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>
            <a:off x="2118721" y="3018045"/>
            <a:ext cx="1353350" cy="156851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3574394" y="3041734"/>
            <a:ext cx="1418439" cy="158465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2024339" y="3309711"/>
                <a:ext cx="79335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charset="0"/>
                              <a:ea typeface="Times" charset="0"/>
                              <a:cs typeface="Times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Times" charset="0"/>
                              <a:cs typeface="Times" charset="0"/>
                            </a:rPr>
                            <m:t>𝑀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charset="0"/>
                              <a:ea typeface="Times" charset="0"/>
                              <a:cs typeface="Times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200" dirty="0">
                  <a:latin typeface="Times" charset="0"/>
                  <a:ea typeface="Times" charset="0"/>
                  <a:cs typeface="Times" charset="0"/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4339" y="3309711"/>
                <a:ext cx="793358" cy="584775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3853941" y="3309710"/>
                <a:ext cx="130805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charset="0"/>
                              <a:ea typeface="Times" charset="0"/>
                              <a:cs typeface="Times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Times" charset="0"/>
                              <a:cs typeface="Times" charset="0"/>
                            </a:rPr>
                            <m:t>𝑀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charset="0"/>
                              <a:ea typeface="Times" charset="0"/>
                              <a:cs typeface="Times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200" dirty="0">
                  <a:latin typeface="Times" charset="0"/>
                  <a:ea typeface="Times" charset="0"/>
                  <a:cs typeface="Times" charset="0"/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3941" y="3309710"/>
                <a:ext cx="1308054" cy="58477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2498374" y="4849544"/>
                <a:ext cx="73712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charset="0"/>
                              <a:ea typeface="Times" charset="0"/>
                              <a:cs typeface="Times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Times" charset="0"/>
                              <a:cs typeface="Times" charset="0"/>
                            </a:rPr>
                            <m:t>𝐴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charset="0"/>
                              <a:ea typeface="Times" charset="0"/>
                              <a:cs typeface="Times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200" dirty="0">
                  <a:latin typeface="Times" charset="0"/>
                  <a:ea typeface="Times" charset="0"/>
                  <a:cs typeface="Times" charset="0"/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8374" y="4849544"/>
                <a:ext cx="737125" cy="58477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Oval 14"/>
          <p:cNvSpPr/>
          <p:nvPr/>
        </p:nvSpPr>
        <p:spPr>
          <a:xfrm>
            <a:off x="3368532" y="2892277"/>
            <a:ext cx="263994" cy="26304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1931762" y="4573542"/>
            <a:ext cx="263994" cy="26304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4796632" y="4507439"/>
            <a:ext cx="263994" cy="26304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/>
          <p:cNvCxnSpPr/>
          <p:nvPr/>
        </p:nvCxnSpPr>
        <p:spPr>
          <a:xfrm flipH="1">
            <a:off x="4113406" y="4737358"/>
            <a:ext cx="789124" cy="115323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4982636" y="4712078"/>
            <a:ext cx="743160" cy="115323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3780333" y="4790209"/>
                <a:ext cx="72763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charset="0"/>
                              <a:ea typeface="Times" charset="0"/>
                              <a:cs typeface="Times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Times" charset="0"/>
                              <a:cs typeface="Times" charset="0"/>
                            </a:rPr>
                            <m:t>𝐴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charset="0"/>
                              <a:ea typeface="Times" charset="0"/>
                              <a:cs typeface="Times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200" dirty="0">
                  <a:latin typeface="Times" charset="0"/>
                  <a:ea typeface="Times" charset="0"/>
                  <a:cs typeface="Times" charset="0"/>
                </a:endParaRP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0333" y="4790209"/>
                <a:ext cx="727635" cy="584775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5354216" y="4803164"/>
                <a:ext cx="73712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charset="0"/>
                              <a:ea typeface="Times" charset="0"/>
                              <a:cs typeface="Times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Times" charset="0"/>
                              <a:cs typeface="Times" charset="0"/>
                            </a:rPr>
                            <m:t>𝐴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charset="0"/>
                              <a:ea typeface="Times" charset="0"/>
                              <a:cs typeface="Times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200" dirty="0">
                  <a:latin typeface="Times" charset="0"/>
                  <a:ea typeface="Times" charset="0"/>
                  <a:cs typeface="Times" charset="0"/>
                </a:endParaRPr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4216" y="4803164"/>
                <a:ext cx="737125" cy="584775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/>
          <p:cNvCxnSpPr/>
          <p:nvPr/>
        </p:nvCxnSpPr>
        <p:spPr>
          <a:xfrm flipH="1">
            <a:off x="6472300" y="4710852"/>
            <a:ext cx="789124" cy="115323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7341530" y="4710852"/>
            <a:ext cx="743160" cy="115323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>
            <a:off x="7332849" y="2984989"/>
            <a:ext cx="1353350" cy="156851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8789130" y="2968848"/>
            <a:ext cx="1418439" cy="158465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>
                <a:spLocks/>
              </p:cNvSpPr>
              <p:nvPr/>
            </p:nvSpPr>
            <p:spPr>
              <a:xfrm>
                <a:off x="7334675" y="3222025"/>
                <a:ext cx="756869" cy="6024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charset="0"/>
                              <a:ea typeface="Times" charset="0"/>
                              <a:cs typeface="Times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Times" charset="0"/>
                              <a:cs typeface="Times" charset="0"/>
                            </a:rPr>
                            <m:t>𝑀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charset="0"/>
                              <a:ea typeface="Times" charset="0"/>
                              <a:cs typeface="Times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200" dirty="0">
                  <a:latin typeface="Times" charset="0"/>
                  <a:ea typeface="Times" charset="0"/>
                  <a:cs typeface="Times" charset="0"/>
                </a:endParaRPr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4675" y="3222025"/>
                <a:ext cx="756869" cy="602401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9068677" y="3236824"/>
                <a:ext cx="130805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charset="0"/>
                              <a:ea typeface="Times" charset="0"/>
                              <a:cs typeface="Times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Times" charset="0"/>
                              <a:cs typeface="Times" charset="0"/>
                            </a:rPr>
                            <m:t>𝑀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charset="0"/>
                              <a:ea typeface="Times" charset="0"/>
                              <a:cs typeface="Times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200" dirty="0">
                  <a:latin typeface="Times" charset="0"/>
                  <a:ea typeface="Times" charset="0"/>
                  <a:cs typeface="Times" charset="0"/>
                </a:endParaRPr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8677" y="3236824"/>
                <a:ext cx="1308054" cy="584775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6139227" y="4763703"/>
                <a:ext cx="72763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charset="0"/>
                              <a:ea typeface="Times" charset="0"/>
                              <a:cs typeface="Times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Times" charset="0"/>
                              <a:cs typeface="Times" charset="0"/>
                            </a:rPr>
                            <m:t>𝐴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charset="0"/>
                              <a:ea typeface="Times" charset="0"/>
                              <a:cs typeface="Times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200" dirty="0">
                  <a:latin typeface="Times" charset="0"/>
                  <a:ea typeface="Times" charset="0"/>
                  <a:cs typeface="Times" charset="0"/>
                </a:endParaRPr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9227" y="4763703"/>
                <a:ext cx="727635" cy="584775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7713110" y="4776658"/>
                <a:ext cx="73712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charset="0"/>
                              <a:ea typeface="Times" charset="0"/>
                              <a:cs typeface="Times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Times" charset="0"/>
                              <a:cs typeface="Times" charset="0"/>
                            </a:rPr>
                            <m:t>𝐴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charset="0"/>
                              <a:ea typeface="Times" charset="0"/>
                              <a:cs typeface="Times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200" dirty="0">
                  <a:latin typeface="Times" charset="0"/>
                  <a:ea typeface="Times" charset="0"/>
                  <a:cs typeface="Times" charset="0"/>
                </a:endParaRPr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3110" y="4776658"/>
                <a:ext cx="737125" cy="584775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Oval 31"/>
          <p:cNvSpPr/>
          <p:nvPr/>
        </p:nvSpPr>
        <p:spPr>
          <a:xfrm>
            <a:off x="8583268" y="2819391"/>
            <a:ext cx="263994" cy="26304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7146498" y="4500656"/>
            <a:ext cx="263994" cy="26304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10011368" y="4434553"/>
            <a:ext cx="263994" cy="26304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Arrow Connector 34"/>
          <p:cNvCxnSpPr/>
          <p:nvPr/>
        </p:nvCxnSpPr>
        <p:spPr>
          <a:xfrm flipH="1">
            <a:off x="9328142" y="4664472"/>
            <a:ext cx="789124" cy="115323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10197372" y="4639192"/>
            <a:ext cx="743160" cy="115323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8995069" y="4717323"/>
                <a:ext cx="72763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charset="0"/>
                              <a:ea typeface="Times" charset="0"/>
                              <a:cs typeface="Times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Times" charset="0"/>
                              <a:cs typeface="Times" charset="0"/>
                            </a:rPr>
                            <m:t>𝐴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charset="0"/>
                              <a:ea typeface="Times" charset="0"/>
                              <a:cs typeface="Times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200" dirty="0">
                  <a:latin typeface="Times" charset="0"/>
                  <a:ea typeface="Times" charset="0"/>
                  <a:cs typeface="Times" charset="0"/>
                </a:endParaRPr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5069" y="4717323"/>
                <a:ext cx="727635" cy="584775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/>
              <p:cNvSpPr txBox="1"/>
              <p:nvPr/>
            </p:nvSpPr>
            <p:spPr>
              <a:xfrm>
                <a:off x="10568952" y="4730278"/>
                <a:ext cx="73712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charset="0"/>
                              <a:ea typeface="Times" charset="0"/>
                              <a:cs typeface="Times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Times" charset="0"/>
                              <a:cs typeface="Times" charset="0"/>
                            </a:rPr>
                            <m:t>𝐴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charset="0"/>
                              <a:ea typeface="Times" charset="0"/>
                              <a:cs typeface="Times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200" dirty="0">
                  <a:latin typeface="Times" charset="0"/>
                  <a:ea typeface="Times" charset="0"/>
                  <a:cs typeface="Times" charset="0"/>
                </a:endParaRPr>
              </a:p>
            </p:txBody>
          </p:sp>
        </mc:Choice>
        <mc:Fallback xmlns=""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68952" y="4730278"/>
                <a:ext cx="737125" cy="584775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/>
              <p:cNvSpPr txBox="1"/>
              <p:nvPr/>
            </p:nvSpPr>
            <p:spPr>
              <a:xfrm>
                <a:off x="8505334" y="2288599"/>
                <a:ext cx="578620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ℬ</m:t>
                      </m:r>
                    </m:oMath>
                  </m:oMathPara>
                </a14:m>
                <a:endParaRPr lang="en-US" sz="3200" dirty="0">
                  <a:latin typeface="Times" charset="0"/>
                  <a:ea typeface="Times" charset="0"/>
                  <a:cs typeface="Times" charset="0"/>
                </a:endParaRPr>
              </a:p>
            </p:txBody>
          </p:sp>
        </mc:Choice>
        <mc:Fallback xmlns=""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5334" y="2288599"/>
                <a:ext cx="578620" cy="584775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/>
              <p:cNvSpPr txBox="1"/>
              <p:nvPr/>
            </p:nvSpPr>
            <p:spPr>
              <a:xfrm>
                <a:off x="882265" y="4849544"/>
                <a:ext cx="72763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charset="0"/>
                              <a:ea typeface="Times" charset="0"/>
                              <a:cs typeface="Times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Times" charset="0"/>
                              <a:cs typeface="Times" charset="0"/>
                            </a:rPr>
                            <m:t>𝐴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charset="0"/>
                              <a:ea typeface="Times" charset="0"/>
                              <a:cs typeface="Times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200" dirty="0">
                  <a:latin typeface="Times" charset="0"/>
                  <a:ea typeface="Times" charset="0"/>
                  <a:cs typeface="Times" charset="0"/>
                </a:endParaRPr>
              </a:p>
            </p:txBody>
          </p:sp>
        </mc:Choice>
        <mc:Fallback xmlns="">
          <p:sp>
            <p:nvSpPr>
              <p:cNvPr id="41" name="TextBox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2265" y="4849544"/>
                <a:ext cx="727635" cy="584775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/>
              <p:cNvSpPr txBox="1"/>
              <p:nvPr/>
            </p:nvSpPr>
            <p:spPr>
              <a:xfrm>
                <a:off x="3185168" y="2331603"/>
                <a:ext cx="66877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𝒜</m:t>
                      </m:r>
                    </m:oMath>
                  </m:oMathPara>
                </a14:m>
                <a:endParaRPr lang="en-US" sz="3200" dirty="0">
                  <a:latin typeface="Times" charset="0"/>
                  <a:ea typeface="Times" charset="0"/>
                  <a:cs typeface="Times" charset="0"/>
                </a:endParaRPr>
              </a:p>
            </p:txBody>
          </p:sp>
        </mc:Choice>
        <mc:Fallback xmlns=""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5168" y="2331603"/>
                <a:ext cx="668773" cy="584775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3224591" y="4489456"/>
                <a:ext cx="54713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𝒞</m:t>
                      </m:r>
                    </m:oMath>
                  </m:oMathPara>
                </a14:m>
                <a:endParaRPr lang="en-US" sz="3200" dirty="0">
                  <a:latin typeface="Times" charset="0"/>
                  <a:ea typeface="Times" charset="0"/>
                  <a:cs typeface="Times" charset="0"/>
                </a:endParaRPr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4591" y="4489456"/>
                <a:ext cx="547137" cy="584775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/>
              <p:cNvSpPr txBox="1"/>
              <p:nvPr/>
            </p:nvSpPr>
            <p:spPr>
              <a:xfrm>
                <a:off x="8455971" y="4273688"/>
                <a:ext cx="54713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𝒞</m:t>
                      </m:r>
                    </m:oMath>
                  </m:oMathPara>
                </a14:m>
                <a:endParaRPr lang="en-US" sz="3200" dirty="0">
                  <a:latin typeface="Times" charset="0"/>
                  <a:ea typeface="Times" charset="0"/>
                  <a:cs typeface="Times" charset="0"/>
                </a:endParaRPr>
              </a:p>
            </p:txBody>
          </p:sp>
        </mc:Choice>
        <mc:Fallback xmlns=""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5971" y="4273688"/>
                <a:ext cx="547137" cy="584775"/>
              </a:xfrm>
              <a:prstGeom prst="rect">
                <a:avLst/>
              </a:prstGeom>
              <a:blipFill rotWithShape="0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Rounded Rectangle 45"/>
          <p:cNvSpPr/>
          <p:nvPr/>
        </p:nvSpPr>
        <p:spPr>
          <a:xfrm>
            <a:off x="9785445" y="65961"/>
            <a:ext cx="1678674" cy="555521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r>
              <a:rPr lang="fa-IR" dirty="0" smtClean="0">
                <a:latin typeface="B Zar" charset="0"/>
                <a:ea typeface="B Zar" charset="0"/>
                <a:cs typeface="B Zar" charset="0"/>
              </a:rPr>
              <a:t>مقدمه </a:t>
            </a:r>
            <a:endParaRPr lang="en-US" dirty="0">
              <a:latin typeface="B Zar" charset="0"/>
              <a:ea typeface="B Zar" charset="0"/>
              <a:cs typeface="B Zar" charset="0"/>
            </a:endParaRPr>
          </a:p>
        </p:txBody>
      </p:sp>
      <p:sp>
        <p:nvSpPr>
          <p:cNvPr id="47" name="Right Arrow 46"/>
          <p:cNvSpPr/>
          <p:nvPr/>
        </p:nvSpPr>
        <p:spPr>
          <a:xfrm rot="10800000">
            <a:off x="8993874" y="148984"/>
            <a:ext cx="620468" cy="328684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762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ounded Rectangle 47"/>
          <p:cNvSpPr/>
          <p:nvPr/>
        </p:nvSpPr>
        <p:spPr>
          <a:xfrm>
            <a:off x="1509972" y="65959"/>
            <a:ext cx="1678674" cy="555521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r>
              <a:rPr lang="fa-IR" dirty="0" smtClean="0">
                <a:latin typeface="B Zar" charset="0"/>
                <a:ea typeface="B Zar" charset="0"/>
                <a:cs typeface="B Zar" charset="0"/>
              </a:rPr>
              <a:t>پژوهشهای پیشین و نتیجه گیری</a:t>
            </a:r>
            <a:endParaRPr lang="en-US" dirty="0">
              <a:latin typeface="B Zar" charset="0"/>
              <a:ea typeface="B Zar" charset="0"/>
              <a:cs typeface="B Zar" charset="0"/>
            </a:endParaRPr>
          </a:p>
        </p:txBody>
      </p:sp>
      <p:sp>
        <p:nvSpPr>
          <p:cNvPr id="49" name="Rounded Rectangle 48"/>
          <p:cNvSpPr/>
          <p:nvPr/>
        </p:nvSpPr>
        <p:spPr>
          <a:xfrm>
            <a:off x="4268463" y="65960"/>
            <a:ext cx="1678674" cy="555521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r>
              <a:rPr lang="fa-IR" dirty="0" smtClean="0">
                <a:latin typeface="B Zar" charset="0"/>
                <a:ea typeface="B Zar" charset="0"/>
                <a:cs typeface="B Zar" charset="0"/>
              </a:rPr>
              <a:t>مطالعه موردی</a:t>
            </a:r>
            <a:endParaRPr lang="en-US" dirty="0">
              <a:latin typeface="B Zar" charset="0"/>
              <a:ea typeface="B Zar" charset="0"/>
              <a:cs typeface="B Zar" charset="0"/>
            </a:endParaRPr>
          </a:p>
        </p:txBody>
      </p:sp>
      <p:sp>
        <p:nvSpPr>
          <p:cNvPr id="50" name="Rounded Rectangle 49"/>
          <p:cNvSpPr/>
          <p:nvPr/>
        </p:nvSpPr>
        <p:spPr>
          <a:xfrm>
            <a:off x="7103154" y="73297"/>
            <a:ext cx="1678674" cy="555521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r>
              <a:rPr lang="fa-IR" dirty="0" smtClean="0">
                <a:latin typeface="B Zar" charset="0"/>
                <a:ea typeface="B Zar" charset="0"/>
                <a:cs typeface="B Zar" charset="0"/>
              </a:rPr>
              <a:t>چارچوب پیشنهادی</a:t>
            </a:r>
            <a:endParaRPr lang="en-US" dirty="0">
              <a:latin typeface="B Zar" charset="0"/>
              <a:ea typeface="B Zar" charset="0"/>
              <a:cs typeface="B Zar" charset="0"/>
            </a:endParaRPr>
          </a:p>
        </p:txBody>
      </p:sp>
      <p:sp>
        <p:nvSpPr>
          <p:cNvPr id="51" name="Right Arrow 50"/>
          <p:cNvSpPr/>
          <p:nvPr/>
        </p:nvSpPr>
        <p:spPr>
          <a:xfrm rot="10800000">
            <a:off x="3383696" y="208153"/>
            <a:ext cx="620468" cy="328684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762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ight Arrow 51"/>
          <p:cNvSpPr/>
          <p:nvPr/>
        </p:nvSpPr>
        <p:spPr>
          <a:xfrm rot="10800000">
            <a:off x="6176811" y="179377"/>
            <a:ext cx="620468" cy="328684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762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 descr="Gold bar"/>
          <p:cNvSpPr>
            <a:spLocks noChangeArrowheads="1"/>
          </p:cNvSpPr>
          <p:nvPr/>
        </p:nvSpPr>
        <p:spPr bwMode="auto">
          <a:xfrm rot="10800000" flipH="1">
            <a:off x="1" y="4571647"/>
            <a:ext cx="571473" cy="2286347"/>
          </a:xfrm>
          <a:prstGeom prst="rect">
            <a:avLst/>
          </a:prstGeom>
          <a:solidFill>
            <a:schemeClr val="accent6"/>
          </a:solidFill>
          <a:ln w="9525">
            <a:noFill/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marL="0" algn="ctr" defTabSz="914400" rtl="1" eaLnBrk="1" latinLnBrk="0" hangingPunct="1"/>
            <a:endParaRPr lang="en-US" sz="2400" dirty="0">
              <a:latin typeface="Times New Roman" panose="02020603050405020304" pitchFamily="18" charset="0"/>
            </a:endParaRPr>
          </a:p>
        </p:txBody>
      </p:sp>
      <p:sp>
        <p:nvSpPr>
          <p:cNvPr id="55" name="Content Placeholder 2"/>
          <p:cNvSpPr txBox="1">
            <a:spLocks/>
          </p:cNvSpPr>
          <p:nvPr/>
        </p:nvSpPr>
        <p:spPr>
          <a:xfrm>
            <a:off x="568475" y="6286084"/>
            <a:ext cx="1220681" cy="584616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r" defTabSz="914400" rtl="1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B Zar" charset="0"/>
                <a:ea typeface="B Zar" charset="0"/>
                <a:cs typeface="B Zar" charset="0"/>
              </a:defRPr>
            </a:lvl1pPr>
            <a:lvl2pPr marL="685800" indent="-228600" algn="r" defTabSz="914400" rtl="1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B Zar" charset="0"/>
                <a:ea typeface="B Zar" charset="0"/>
                <a:cs typeface="B Zar" charset="0"/>
              </a:defRPr>
            </a:lvl2pPr>
            <a:lvl3pPr marL="1143000" indent="-228600" algn="r" defTabSz="914400" rtl="1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B Zar" charset="0"/>
                <a:ea typeface="B Zar" charset="0"/>
                <a:cs typeface="B Zar" charset="0"/>
              </a:defRPr>
            </a:lvl3pPr>
            <a:lvl4pPr marL="1600200" indent="-228600" algn="r" defTabSz="914400" rtl="1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B Zar" charset="0"/>
                <a:ea typeface="B Zar" charset="0"/>
                <a:cs typeface="B Zar" charset="0"/>
              </a:defRPr>
            </a:lvl4pPr>
            <a:lvl5pPr marL="2057400" indent="-228600" algn="r" defTabSz="914400" rtl="1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B Zar" charset="0"/>
                <a:ea typeface="B Zar" charset="0"/>
                <a:cs typeface="B Zar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fa-IR" sz="2400" dirty="0" smtClean="0">
                <a:solidFill>
                  <a:schemeClr val="bg1"/>
                </a:solidFill>
              </a:rPr>
              <a:t>۶ </a:t>
            </a:r>
            <a:r>
              <a:rPr lang="fa-IR" sz="2400" dirty="0" smtClean="0">
                <a:solidFill>
                  <a:schemeClr val="bg1"/>
                </a:solidFill>
              </a:rPr>
              <a:t>از۴۴</a:t>
            </a:r>
            <a:endParaRPr lang="fa-IR" sz="24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2653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910580" y="759417"/>
            <a:ext cx="8139712" cy="944579"/>
          </a:xfrm>
        </p:spPr>
        <p:txBody>
          <a:bodyPr/>
          <a:lstStyle/>
          <a:p>
            <a:r>
              <a:rPr lang="fa-IR" dirty="0" smtClean="0"/>
              <a:t>بازی فریب</a:t>
            </a:r>
            <a:endParaRPr lang="en-US" dirty="0"/>
          </a:p>
        </p:txBody>
      </p:sp>
      <p:sp>
        <p:nvSpPr>
          <p:cNvPr id="31" name="Rounded Rectangle 30"/>
          <p:cNvSpPr/>
          <p:nvPr/>
        </p:nvSpPr>
        <p:spPr>
          <a:xfrm>
            <a:off x="9785445" y="65961"/>
            <a:ext cx="1678674" cy="555521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r>
              <a:rPr lang="fa-IR" dirty="0" smtClean="0">
                <a:latin typeface="B Zar" charset="0"/>
                <a:ea typeface="B Zar" charset="0"/>
                <a:cs typeface="B Zar" charset="0"/>
              </a:rPr>
              <a:t>مقدمه </a:t>
            </a:r>
            <a:endParaRPr lang="en-US" dirty="0">
              <a:latin typeface="B Zar" charset="0"/>
              <a:ea typeface="B Zar" charset="0"/>
              <a:cs typeface="B Zar" charset="0"/>
            </a:endParaRPr>
          </a:p>
        </p:txBody>
      </p:sp>
      <p:sp>
        <p:nvSpPr>
          <p:cNvPr id="32" name="Right Arrow 31"/>
          <p:cNvSpPr/>
          <p:nvPr/>
        </p:nvSpPr>
        <p:spPr>
          <a:xfrm rot="10800000">
            <a:off x="8993874" y="148984"/>
            <a:ext cx="620468" cy="328684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762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ed Rectangle 32"/>
          <p:cNvSpPr/>
          <p:nvPr/>
        </p:nvSpPr>
        <p:spPr>
          <a:xfrm>
            <a:off x="1509972" y="65959"/>
            <a:ext cx="1678674" cy="555521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r>
              <a:rPr lang="fa-IR" dirty="0" smtClean="0">
                <a:latin typeface="B Zar" charset="0"/>
                <a:ea typeface="B Zar" charset="0"/>
                <a:cs typeface="B Zar" charset="0"/>
              </a:rPr>
              <a:t>پژوهشهای پیشین و نتیجه گیری</a:t>
            </a:r>
            <a:endParaRPr lang="en-US" dirty="0">
              <a:latin typeface="B Zar" charset="0"/>
              <a:ea typeface="B Zar" charset="0"/>
              <a:cs typeface="B Zar" charset="0"/>
            </a:endParaRPr>
          </a:p>
        </p:txBody>
      </p:sp>
      <p:sp>
        <p:nvSpPr>
          <p:cNvPr id="34" name="Rounded Rectangle 33"/>
          <p:cNvSpPr/>
          <p:nvPr/>
        </p:nvSpPr>
        <p:spPr>
          <a:xfrm>
            <a:off x="4268463" y="65960"/>
            <a:ext cx="1678674" cy="555521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r>
              <a:rPr lang="fa-IR" dirty="0" smtClean="0">
                <a:latin typeface="B Zar" charset="0"/>
                <a:ea typeface="B Zar" charset="0"/>
                <a:cs typeface="B Zar" charset="0"/>
              </a:rPr>
              <a:t>مطالعه موردی</a:t>
            </a:r>
            <a:endParaRPr lang="en-US" dirty="0">
              <a:latin typeface="B Zar" charset="0"/>
              <a:ea typeface="B Zar" charset="0"/>
              <a:cs typeface="B Zar" charset="0"/>
            </a:endParaRPr>
          </a:p>
        </p:txBody>
      </p:sp>
      <p:sp>
        <p:nvSpPr>
          <p:cNvPr id="35" name="Rounded Rectangle 34"/>
          <p:cNvSpPr/>
          <p:nvPr/>
        </p:nvSpPr>
        <p:spPr>
          <a:xfrm>
            <a:off x="7103154" y="73297"/>
            <a:ext cx="1678674" cy="555521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r>
              <a:rPr lang="fa-IR" dirty="0" smtClean="0">
                <a:latin typeface="B Zar" charset="0"/>
                <a:ea typeface="B Zar" charset="0"/>
                <a:cs typeface="B Zar" charset="0"/>
              </a:rPr>
              <a:t>چارچوب پیشنهادی</a:t>
            </a:r>
            <a:endParaRPr lang="en-US" dirty="0">
              <a:latin typeface="B Zar" charset="0"/>
              <a:ea typeface="B Zar" charset="0"/>
              <a:cs typeface="B Zar" charset="0"/>
            </a:endParaRPr>
          </a:p>
        </p:txBody>
      </p:sp>
      <p:sp>
        <p:nvSpPr>
          <p:cNvPr id="36" name="Right Arrow 35"/>
          <p:cNvSpPr/>
          <p:nvPr/>
        </p:nvSpPr>
        <p:spPr>
          <a:xfrm rot="10800000">
            <a:off x="3383696" y="208153"/>
            <a:ext cx="620468" cy="328684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762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ight Arrow 36"/>
          <p:cNvSpPr/>
          <p:nvPr/>
        </p:nvSpPr>
        <p:spPr>
          <a:xfrm rot="10800000">
            <a:off x="6176811" y="179377"/>
            <a:ext cx="620468" cy="328684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762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515522" y="6274509"/>
            <a:ext cx="1220681" cy="584616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r" defTabSz="914400" rtl="1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B Zar" charset="0"/>
                <a:ea typeface="B Zar" charset="0"/>
                <a:cs typeface="B Zar" charset="0"/>
              </a:defRPr>
            </a:lvl1pPr>
            <a:lvl2pPr marL="685800" indent="-228600" algn="r" defTabSz="914400" rtl="1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B Zar" charset="0"/>
                <a:ea typeface="B Zar" charset="0"/>
                <a:cs typeface="B Zar" charset="0"/>
              </a:defRPr>
            </a:lvl2pPr>
            <a:lvl3pPr marL="1143000" indent="-228600" algn="r" defTabSz="914400" rtl="1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B Zar" charset="0"/>
                <a:ea typeface="B Zar" charset="0"/>
                <a:cs typeface="B Zar" charset="0"/>
              </a:defRPr>
            </a:lvl3pPr>
            <a:lvl4pPr marL="1600200" indent="-228600" algn="r" defTabSz="914400" rtl="1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B Zar" charset="0"/>
                <a:ea typeface="B Zar" charset="0"/>
                <a:cs typeface="B Zar" charset="0"/>
              </a:defRPr>
            </a:lvl4pPr>
            <a:lvl5pPr marL="2057400" indent="-228600" algn="r" defTabSz="914400" rtl="1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B Zar" charset="0"/>
                <a:ea typeface="B Zar" charset="0"/>
                <a:cs typeface="B Zar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sz="2400" dirty="0" smtClean="0">
                <a:solidFill>
                  <a:schemeClr val="bg1"/>
                </a:solidFill>
              </a:rPr>
              <a:t>6</a:t>
            </a:r>
            <a:r>
              <a:rPr lang="fa-IR" sz="2400" dirty="0" smtClean="0">
                <a:solidFill>
                  <a:schemeClr val="bg1"/>
                </a:solidFill>
              </a:rPr>
              <a:t> </a:t>
            </a:r>
            <a:r>
              <a:rPr lang="fa-IR" sz="2400" dirty="0" smtClean="0">
                <a:solidFill>
                  <a:schemeClr val="bg1"/>
                </a:solidFill>
              </a:rPr>
              <a:t>از۴۴</a:t>
            </a:r>
            <a:endParaRPr lang="fa-IR" sz="2400" dirty="0" smtClean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62703" y="1955352"/>
                <a:ext cx="10228215" cy="4000948"/>
              </a:xfrm>
            </p:spPr>
            <p:txBody>
              <a:bodyPr>
                <a:normAutofit/>
              </a:bodyPr>
              <a:lstStyle/>
              <a:p>
                <a:pPr>
                  <a:buFont typeface="Arial" charset="0"/>
                  <a:buChar char="•"/>
                </a:pPr>
                <a:r>
                  <a:rPr lang="fa-IR" sz="2400" dirty="0" smtClean="0"/>
                  <a:t>بازی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a-IR" sz="2400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dirty="0">
                            <a:latin typeface="Cambria Math" panose="02040503050406030204" pitchFamily="18" charset="0"/>
                          </a:rPr>
                          <m:t>𝒢</m:t>
                        </m:r>
                      </m:e>
                      <m:sub>
                        <m:r>
                          <a:rPr lang="en-US" sz="2400" dirty="0">
                            <a:latin typeface="Cambria Math" panose="02040503050406030204" pitchFamily="18" charset="0"/>
                          </a:rPr>
                          <m:t>𝒟</m:t>
                        </m:r>
                      </m:sub>
                    </m:sSub>
                  </m:oMath>
                </a14:m>
                <a:r>
                  <a:rPr lang="en-US" sz="2400" dirty="0"/>
                  <a:t> </a:t>
                </a:r>
                <a:r>
                  <a:rPr lang="fa-IR" sz="2400" dirty="0" smtClean="0"/>
                  <a:t>: بازی فریب</a:t>
                </a:r>
              </a:p>
              <a:p>
                <a:pPr>
                  <a:buFont typeface="Arial" charset="0"/>
                  <a:buChar char="•"/>
                </a:pPr>
                <a:r>
                  <a:rPr lang="fa-IR" sz="2400" dirty="0" smtClean="0"/>
                  <a:t> </a:t>
                </a:r>
                <a:r>
                  <a:rPr lang="fa-IR" sz="2400" dirty="0"/>
                  <a:t>ترکیب دو بازی </a:t>
                </a:r>
                <a:r>
                  <a:rPr lang="fa-IR" sz="2400" dirty="0" smtClean="0"/>
                  <a:t>پویا </a:t>
                </a:r>
                <a:r>
                  <a:rPr lang="fa-IR" sz="2400" dirty="0"/>
                  <a:t>با اطلاعات کامل و جامع  به نام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a-IR" sz="2400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dirty="0">
                            <a:latin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fa-IR" sz="2400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fa-IR" sz="2400" dirty="0"/>
                  <a:t> </a:t>
                </a:r>
                <a:r>
                  <a:rPr lang="fa-IR" sz="2400" dirty="0" smtClean="0"/>
                  <a:t>و</a:t>
                </a:r>
                <a:r>
                  <a:rPr lang="en-US" sz="2400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a-IR" sz="2400" i="1" dirty="0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dirty="0">
                            <a:latin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fa-IR" sz="2400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fa-IR" sz="2400" baseline="30000" dirty="0" smtClean="0"/>
              </a:p>
              <a:p>
                <a:pPr>
                  <a:buFont typeface="Arial" charset="0"/>
                  <a:buChar char="•"/>
                </a:pPr>
                <a:r>
                  <a:rPr lang="fa-IR" sz="2400" dirty="0" smtClean="0"/>
                  <a:t>با مجموعه استراتژی‌های،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b="0" i="0" dirty="0" smtClean="0">
                            <a:latin typeface="Cambria Math" charset="0"/>
                          </a:rPr>
                          <m:t> </m:t>
                        </m:r>
                        <m:r>
                          <a:rPr lang="en-US" sz="2400" dirty="0">
                            <a:latin typeface="Cambria Math" panose="02040503050406030204" pitchFamily="18" charset="0"/>
                          </a:rPr>
                          <m:t>𝒮</m:t>
                        </m:r>
                      </m:e>
                      <m:sub>
                        <m:sSub>
                          <m:sSubPr>
                            <m:ctrlPr>
                              <a:rPr lang="fa-IR" sz="2400" i="1" dirty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dirty="0">
                                <a:latin typeface="Cambria Math" panose="02040503050406030204" pitchFamily="18" charset="0"/>
                              </a:rPr>
                              <m:t>ℋ</m:t>
                            </m:r>
                          </m:e>
                          <m:sub>
                            <m:r>
                              <a:rPr lang="fa-IR" sz="2400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sz="2400" dirty="0"/>
                  <a:t> </a:t>
                </a:r>
                <a:r>
                  <a:rPr lang="fa-IR" sz="2400" dirty="0"/>
                  <a:t>و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dirty="0">
                            <a:latin typeface="Cambria Math" panose="02040503050406030204" pitchFamily="18" charset="0"/>
                          </a:rPr>
                          <m:t>𝒮</m:t>
                        </m:r>
                      </m:e>
                      <m:sub>
                        <m:sSub>
                          <m:sSubPr>
                            <m:ctrlPr>
                              <a:rPr lang="fa-IR" sz="2400" i="1" dirty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dirty="0">
                                <a:latin typeface="Cambria Math" panose="02040503050406030204" pitchFamily="18" charset="0"/>
                              </a:rPr>
                              <m:t>ℋ</m:t>
                            </m:r>
                          </m:e>
                          <m:sub>
                            <m:r>
                              <a:rPr lang="fa-IR" sz="2400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</m:oMath>
                </a14:m>
                <a:r>
                  <a:rPr lang="fa-IR" sz="2400" dirty="0"/>
                  <a:t> </a:t>
                </a:r>
                <a:r>
                  <a:rPr lang="fa-IR" sz="2400" dirty="0" smtClean="0"/>
                  <a:t>یکسان</a:t>
                </a:r>
              </a:p>
              <a:p>
                <a:pPr>
                  <a:buFont typeface="Arial" charset="0"/>
                  <a:buChar char="•"/>
                </a:pPr>
                <a:r>
                  <a:rPr lang="fa-IR" sz="2400" dirty="0" smtClean="0"/>
                  <a:t>بازیکن دوم نمی‌داند در کدام بازی،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a-IR" sz="2400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dirty="0">
                            <a:latin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fa-IR" sz="2400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fa-IR" sz="2400" dirty="0"/>
                  <a:t> </a:t>
                </a:r>
                <a:r>
                  <a:rPr lang="fa-IR" sz="2400" dirty="0" smtClean="0"/>
                  <a:t>یا</a:t>
                </a:r>
                <a:r>
                  <a:rPr lang="en-US" sz="2400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a-IR" sz="2400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dirty="0">
                            <a:latin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fa-IR" sz="2400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fa-IR" sz="2400" dirty="0" smtClean="0"/>
                  <a:t> بازی می‌کند</a:t>
                </a:r>
              </a:p>
              <a:p>
                <a:pPr marL="342900" lvl="1" indent="-342900">
                  <a:buFont typeface="Arial" charset="0"/>
                  <a:buChar char="•"/>
                </a:pPr>
                <a:r>
                  <a:rPr lang="fa-IR" dirty="0" smtClean="0"/>
                  <a:t>اگر در یک زیر بازی </a:t>
                </a:r>
                <a:r>
                  <a:rPr lang="fa-IR" dirty="0"/>
                  <a:t>استراتژی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fa-IR" dirty="0"/>
                  <a:t>برای بازیکن دوم غالب باشد، </a:t>
                </a:r>
                <a:r>
                  <a:rPr lang="fa-IR" dirty="0" smtClean="0"/>
                  <a:t>برای </a:t>
                </a:r>
                <a:r>
                  <a:rPr lang="fa-IR" dirty="0"/>
                  <a:t>زیر بازی مقابل غالب </a:t>
                </a:r>
                <a:r>
                  <a:rPr lang="fa-IR" dirty="0" smtClean="0"/>
                  <a:t>نیست</a:t>
                </a:r>
                <a:endParaRPr lang="fa-IR" dirty="0"/>
              </a:p>
            </p:txBody>
          </p:sp>
        </mc:Choice>
        <mc:Fallback xmlns="">
          <p:sp>
            <p:nvSpPr>
              <p:cNvPr id="12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62703" y="1955352"/>
                <a:ext cx="10228215" cy="4000948"/>
              </a:xfrm>
              <a:blipFill rotWithShape="0">
                <a:blip r:embed="rId2"/>
                <a:stretch>
                  <a:fillRect t="-2591" r="-8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74895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910580" y="759417"/>
            <a:ext cx="8139712" cy="944579"/>
          </a:xfrm>
        </p:spPr>
        <p:txBody>
          <a:bodyPr/>
          <a:lstStyle/>
          <a:p>
            <a:r>
              <a:rPr lang="fa-IR" dirty="0" smtClean="0"/>
              <a:t>بازی فریب</a:t>
            </a:r>
            <a:endParaRPr lang="en-US" dirty="0"/>
          </a:p>
        </p:txBody>
      </p:sp>
      <p:sp>
        <p:nvSpPr>
          <p:cNvPr id="31" name="Rounded Rectangle 30"/>
          <p:cNvSpPr/>
          <p:nvPr/>
        </p:nvSpPr>
        <p:spPr>
          <a:xfrm>
            <a:off x="9785445" y="65961"/>
            <a:ext cx="1678674" cy="555521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r>
              <a:rPr lang="fa-IR" dirty="0" smtClean="0">
                <a:latin typeface="B Zar" charset="0"/>
                <a:ea typeface="B Zar" charset="0"/>
                <a:cs typeface="B Zar" charset="0"/>
              </a:rPr>
              <a:t>مقدمه </a:t>
            </a:r>
            <a:endParaRPr lang="en-US" dirty="0">
              <a:latin typeface="B Zar" charset="0"/>
              <a:ea typeface="B Zar" charset="0"/>
              <a:cs typeface="B Zar" charset="0"/>
            </a:endParaRPr>
          </a:p>
        </p:txBody>
      </p:sp>
      <p:sp>
        <p:nvSpPr>
          <p:cNvPr id="32" name="Right Arrow 31"/>
          <p:cNvSpPr/>
          <p:nvPr/>
        </p:nvSpPr>
        <p:spPr>
          <a:xfrm rot="10800000">
            <a:off x="8993874" y="148984"/>
            <a:ext cx="620468" cy="328684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762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ed Rectangle 32"/>
          <p:cNvSpPr/>
          <p:nvPr/>
        </p:nvSpPr>
        <p:spPr>
          <a:xfrm>
            <a:off x="1509972" y="65959"/>
            <a:ext cx="1678674" cy="555521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r>
              <a:rPr lang="fa-IR" dirty="0" smtClean="0">
                <a:latin typeface="B Zar" charset="0"/>
                <a:ea typeface="B Zar" charset="0"/>
                <a:cs typeface="B Zar" charset="0"/>
              </a:rPr>
              <a:t>پژوهشهای پیشین و نتیجه گیری</a:t>
            </a:r>
            <a:endParaRPr lang="en-US" dirty="0">
              <a:latin typeface="B Zar" charset="0"/>
              <a:ea typeface="B Zar" charset="0"/>
              <a:cs typeface="B Zar" charset="0"/>
            </a:endParaRPr>
          </a:p>
        </p:txBody>
      </p:sp>
      <p:sp>
        <p:nvSpPr>
          <p:cNvPr id="34" name="Rounded Rectangle 33"/>
          <p:cNvSpPr/>
          <p:nvPr/>
        </p:nvSpPr>
        <p:spPr>
          <a:xfrm>
            <a:off x="4268463" y="65960"/>
            <a:ext cx="1678674" cy="555521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r>
              <a:rPr lang="fa-IR" dirty="0" smtClean="0">
                <a:latin typeface="B Zar" charset="0"/>
                <a:ea typeface="B Zar" charset="0"/>
                <a:cs typeface="B Zar" charset="0"/>
              </a:rPr>
              <a:t>مطالعه موردی</a:t>
            </a:r>
            <a:endParaRPr lang="en-US" dirty="0">
              <a:latin typeface="B Zar" charset="0"/>
              <a:ea typeface="B Zar" charset="0"/>
              <a:cs typeface="B Zar" charset="0"/>
            </a:endParaRPr>
          </a:p>
        </p:txBody>
      </p:sp>
      <p:sp>
        <p:nvSpPr>
          <p:cNvPr id="35" name="Rounded Rectangle 34"/>
          <p:cNvSpPr/>
          <p:nvPr/>
        </p:nvSpPr>
        <p:spPr>
          <a:xfrm>
            <a:off x="7103154" y="73297"/>
            <a:ext cx="1678674" cy="555521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r>
              <a:rPr lang="fa-IR" dirty="0" smtClean="0">
                <a:latin typeface="B Zar" charset="0"/>
                <a:ea typeface="B Zar" charset="0"/>
                <a:cs typeface="B Zar" charset="0"/>
              </a:rPr>
              <a:t>چارچوب پیشنهادی</a:t>
            </a:r>
            <a:endParaRPr lang="en-US" dirty="0">
              <a:latin typeface="B Zar" charset="0"/>
              <a:ea typeface="B Zar" charset="0"/>
              <a:cs typeface="B Zar" charset="0"/>
            </a:endParaRPr>
          </a:p>
        </p:txBody>
      </p:sp>
      <p:sp>
        <p:nvSpPr>
          <p:cNvPr id="36" name="Right Arrow 35"/>
          <p:cNvSpPr/>
          <p:nvPr/>
        </p:nvSpPr>
        <p:spPr>
          <a:xfrm rot="10800000">
            <a:off x="3383696" y="208153"/>
            <a:ext cx="620468" cy="328684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762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ight Arrow 36"/>
          <p:cNvSpPr/>
          <p:nvPr/>
        </p:nvSpPr>
        <p:spPr>
          <a:xfrm rot="10800000">
            <a:off x="6176811" y="179377"/>
            <a:ext cx="620468" cy="328684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762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515522" y="6274509"/>
            <a:ext cx="1220681" cy="584616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r" defTabSz="914400" rtl="1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B Zar" charset="0"/>
                <a:ea typeface="B Zar" charset="0"/>
                <a:cs typeface="B Zar" charset="0"/>
              </a:defRPr>
            </a:lvl1pPr>
            <a:lvl2pPr marL="685800" indent="-228600" algn="r" defTabSz="914400" rtl="1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B Zar" charset="0"/>
                <a:ea typeface="B Zar" charset="0"/>
                <a:cs typeface="B Zar" charset="0"/>
              </a:defRPr>
            </a:lvl2pPr>
            <a:lvl3pPr marL="1143000" indent="-228600" algn="r" defTabSz="914400" rtl="1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B Zar" charset="0"/>
                <a:ea typeface="B Zar" charset="0"/>
                <a:cs typeface="B Zar" charset="0"/>
              </a:defRPr>
            </a:lvl3pPr>
            <a:lvl4pPr marL="1600200" indent="-228600" algn="r" defTabSz="914400" rtl="1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B Zar" charset="0"/>
                <a:ea typeface="B Zar" charset="0"/>
                <a:cs typeface="B Zar" charset="0"/>
              </a:defRPr>
            </a:lvl4pPr>
            <a:lvl5pPr marL="2057400" indent="-228600" algn="r" defTabSz="914400" rtl="1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B Zar" charset="0"/>
                <a:ea typeface="B Zar" charset="0"/>
                <a:cs typeface="B Zar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fa-IR" sz="2400" dirty="0" smtClean="0">
                <a:solidFill>
                  <a:schemeClr val="bg1"/>
                </a:solidFill>
              </a:rPr>
              <a:t>۶ </a:t>
            </a:r>
            <a:r>
              <a:rPr lang="fa-IR" sz="2400" dirty="0" smtClean="0">
                <a:solidFill>
                  <a:schemeClr val="bg1"/>
                </a:solidFill>
              </a:rPr>
              <a:t>از۴۴</a:t>
            </a:r>
            <a:endParaRPr lang="fa-IR" sz="2400" dirty="0" smtClean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ontent Placeholder 2"/>
              <p:cNvSpPr txBox="1">
                <a:spLocks/>
              </p:cNvSpPr>
              <p:nvPr/>
            </p:nvSpPr>
            <p:spPr>
              <a:xfrm>
                <a:off x="1397000" y="2035435"/>
                <a:ext cx="9111944" cy="2879465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2"/>
                </a:solidFill>
              </a:ln>
            </p:spPr>
            <p:txBody>
              <a:bodyPr vert="horz" lIns="0" tIns="45720" rIns="0" bIns="45720" rtlCol="0">
                <a:noAutofit/>
              </a:bodyPr>
              <a:lstStyle>
                <a:lvl1pPr marL="91440" indent="-91440" algn="r" defTabSz="914400" rtl="1" eaLnBrk="1" latinLnBrk="0" hangingPunct="1">
                  <a:lnSpc>
                    <a:spcPct val="9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 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B Zar" panose="00000400000000000000" pitchFamily="2" charset="-78"/>
                  </a:defRPr>
                </a:lvl1pPr>
                <a:lvl2pPr marL="384048" indent="-182880" algn="r" defTabSz="914400" rtl="1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B Zar" panose="00000400000000000000" pitchFamily="2" charset="-78"/>
                  </a:defRPr>
                </a:lvl2pPr>
                <a:lvl3pPr marL="566928" indent="-182880" algn="r" defTabSz="914400" rtl="1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B Zar" panose="00000400000000000000" pitchFamily="2" charset="-78"/>
                  </a:defRPr>
                </a:lvl3pPr>
                <a:lvl4pPr marL="749808" indent="-182880" algn="r" defTabSz="914400" rtl="1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B Zar" panose="00000400000000000000" pitchFamily="2" charset="-78"/>
                  </a:defRPr>
                </a:lvl4pPr>
                <a:lvl5pPr marL="932688" indent="-182880" algn="r" defTabSz="914400" rtl="1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B Zar" panose="00000400000000000000" pitchFamily="2" charset="-78"/>
                  </a:defRPr>
                </a:lvl5pPr>
                <a:lvl6pPr marL="11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3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15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17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lvl="1" indent="0" algn="justLow">
                  <a:buClr>
                    <a:schemeClr val="accent5">
                      <a:lumMod val="50000"/>
                    </a:schemeClr>
                  </a:buClr>
                  <a:buNone/>
                </a:pPr>
                <a:r>
                  <a:rPr lang="fa-IR" sz="2400" dirty="0" smtClean="0"/>
                  <a:t>تعریف:</a:t>
                </a:r>
                <a:endParaRPr lang="fa-IR" sz="2400" dirty="0"/>
              </a:p>
              <a:p>
                <a:pPr marL="457200" lvl="1" indent="0" algn="justLow">
                  <a:buClr>
                    <a:schemeClr val="accent5">
                      <a:lumMod val="50000"/>
                    </a:schemeClr>
                  </a:buClr>
                  <a:buNone/>
                </a:pPr>
                <a:r>
                  <a:rPr lang="fa-IR" sz="2400" dirty="0"/>
                  <a:t>بازی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a-IR" sz="2400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dirty="0">
                            <a:latin typeface="Cambria Math" panose="02040503050406030204" pitchFamily="18" charset="0"/>
                          </a:rPr>
                          <m:t>𝒢</m:t>
                        </m:r>
                      </m:e>
                      <m:sub>
                        <m:r>
                          <a:rPr lang="en-US" sz="2400" dirty="0">
                            <a:latin typeface="Cambria Math" panose="02040503050406030204" pitchFamily="18" charset="0"/>
                          </a:rPr>
                          <m:t>𝒟</m:t>
                        </m:r>
                      </m:sub>
                    </m:sSub>
                  </m:oMath>
                </a14:m>
                <a:r>
                  <a:rPr lang="en-US" sz="2400" dirty="0"/>
                  <a:t> </a:t>
                </a:r>
                <a:r>
                  <a:rPr lang="fa-IR" sz="2400" dirty="0"/>
                  <a:t> را بازی فریب می نامیم در صورتی  که اولا  از ترکیب دو بازی ساده پویا با اطلاعات کامل و جامع  به نام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a-IR" sz="2400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dirty="0">
                            <a:latin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fa-IR" sz="2400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fa-IR" sz="2400" dirty="0"/>
                  <a:t> و</a:t>
                </a:r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a-IR" sz="2400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dirty="0">
                            <a:latin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fa-IR" sz="2400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/>
                  <a:t> </a:t>
                </a:r>
                <a:r>
                  <a:rPr lang="fa-IR" sz="2400" dirty="0"/>
                  <a:t>تشکیل شده باشد به طوری که مجموعه استراتژیهای این دو بازی،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dirty="0">
                            <a:latin typeface="Cambria Math" panose="02040503050406030204" pitchFamily="18" charset="0"/>
                          </a:rPr>
                          <m:t>𝒮</m:t>
                        </m:r>
                      </m:e>
                      <m:sub>
                        <m:sSub>
                          <m:sSubPr>
                            <m:ctrlPr>
                              <a:rPr lang="fa-IR" sz="2400" i="1" dirty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dirty="0">
                                <a:latin typeface="Cambria Math" panose="02040503050406030204" pitchFamily="18" charset="0"/>
                              </a:rPr>
                              <m:t>ℋ</m:t>
                            </m:r>
                          </m:e>
                          <m:sub>
                            <m:r>
                              <a:rPr lang="fa-IR" sz="2400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sz="2400" dirty="0"/>
                  <a:t> </a:t>
                </a:r>
                <a:r>
                  <a:rPr lang="fa-IR" sz="2400" dirty="0"/>
                  <a:t>و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dirty="0">
                            <a:latin typeface="Cambria Math" panose="02040503050406030204" pitchFamily="18" charset="0"/>
                          </a:rPr>
                          <m:t>𝒮</m:t>
                        </m:r>
                      </m:e>
                      <m:sub>
                        <m:sSub>
                          <m:sSubPr>
                            <m:ctrlPr>
                              <a:rPr lang="fa-IR" sz="2400" i="1" dirty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dirty="0">
                                <a:latin typeface="Cambria Math" panose="02040503050406030204" pitchFamily="18" charset="0"/>
                              </a:rPr>
                              <m:t>ℋ</m:t>
                            </m:r>
                          </m:e>
                          <m:sub>
                            <m:r>
                              <a:rPr lang="fa-IR" sz="2400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</m:oMath>
                </a14:m>
                <a:r>
                  <a:rPr lang="fa-IR" sz="2400" dirty="0"/>
                  <a:t> یکسان باشند. دوماً بازیکن دوم از هویت  ارسال کننده عمل بازیکن اول (به طور معادل : از اینکه در کدام بازی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a-IR" sz="2400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dirty="0">
                            <a:latin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fa-IR" sz="2400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fa-IR" sz="2400" dirty="0"/>
                  <a:t> یا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a-IR" sz="2400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dirty="0">
                            <a:latin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fa-IR" sz="2400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fa-IR" sz="2400" dirty="0"/>
                  <a:t>بازی می‏کند) اطلاع  ندارد. نهایتاً اگر در هر ی از زیر بازیها، یعنی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a-IR" sz="2400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dirty="0">
                            <a:latin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fa-IR" sz="2400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fa-IR" sz="2400" dirty="0"/>
                  <a:t> یا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a-IR" sz="2400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dirty="0">
                            <a:latin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fa-IR" sz="2400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fa-IR" sz="2400" dirty="0"/>
                  <a:t> استراتژی</a:t>
                </a:r>
                <a14:m>
                  <m:oMath xmlns:m="http://schemas.openxmlformats.org/officeDocument/2006/math">
                    <m:r>
                      <a:rPr lang="en-US" sz="240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4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240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fa-IR" sz="2400" dirty="0"/>
                  <a:t>برای بازیکن دوم غالب باشد، این استراتژی برای زیر بازی مقابل غالب نباشد.</a:t>
                </a:r>
              </a:p>
            </p:txBody>
          </p:sp>
        </mc:Choice>
        <mc:Fallback xmlns="">
          <p:sp>
            <p:nvSpPr>
              <p:cNvPr id="15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7000" y="2035435"/>
                <a:ext cx="9111944" cy="2879465"/>
              </a:xfrm>
              <a:prstGeom prst="rect">
                <a:avLst/>
              </a:prstGeom>
              <a:blipFill rotWithShape="0">
                <a:blip r:embed="rId2"/>
                <a:stretch>
                  <a:fillRect l="-2605" t="-2532"/>
                </a:stretch>
              </a:blipFill>
              <a:ln>
                <a:solidFill>
                  <a:schemeClr val="bg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580617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Arrow Connector 1"/>
          <p:cNvCxnSpPr/>
          <p:nvPr/>
        </p:nvCxnSpPr>
        <p:spPr>
          <a:xfrm flipH="1">
            <a:off x="2065404" y="5599319"/>
            <a:ext cx="789124" cy="115323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/>
          <p:cNvCxnSpPr/>
          <p:nvPr/>
        </p:nvCxnSpPr>
        <p:spPr>
          <a:xfrm>
            <a:off x="2934634" y="5599319"/>
            <a:ext cx="743160" cy="115323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/>
          <p:cNvCxnSpPr/>
          <p:nvPr/>
        </p:nvCxnSpPr>
        <p:spPr>
          <a:xfrm flipH="1">
            <a:off x="2926561" y="3833626"/>
            <a:ext cx="1353350" cy="156851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4382234" y="3857315"/>
            <a:ext cx="1418439" cy="158465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890948" y="3187005"/>
                <a:ext cx="2627313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 rtl="1"/>
                <a14:m>
                  <m:oMath xmlns:m="http://schemas.openxmlformats.org/officeDocument/2006/math">
                    <m:r>
                      <a:rPr lang="fa-IR" sz="32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" charset="0"/>
                      </a:rPr>
                      <m:t> </m:t>
                    </m:r>
                    <m:r>
                      <a:rPr lang="en-US" sz="32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" charset="0"/>
                      </a:rPr>
                      <m:t>:</m:t>
                    </m:r>
                    <m:r>
                      <a:rPr lang="en-US" sz="32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" charset="0"/>
                      </a:rPr>
                      <m:t>𝜒</m:t>
                    </m:r>
                    <m:r>
                      <a:rPr lang="fa-IR" sz="3200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" charset="0"/>
                      </a:rPr>
                      <m:t> </m:t>
                    </m:r>
                  </m:oMath>
                </a14:m>
                <a:r>
                  <a:rPr lang="fa-IR" sz="3200" dirty="0" smtClean="0">
                    <a:latin typeface="Times" charset="0"/>
                    <a:ea typeface="Times" charset="0"/>
                    <a:cs typeface="B Zar" panose="00000400000000000000" pitchFamily="2" charset="-78"/>
                  </a:rPr>
                  <a:t>شخص ثالث</a:t>
                </a:r>
                <a:endParaRPr lang="en-US" sz="3200" dirty="0">
                  <a:latin typeface="Times" charset="0"/>
                  <a:ea typeface="Times" charset="0"/>
                  <a:cs typeface="B Zar" panose="00000400000000000000" pitchFamily="2" charset="-78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0948" y="3187005"/>
                <a:ext cx="2627313" cy="584775"/>
              </a:xfrm>
              <a:prstGeom prst="rect">
                <a:avLst/>
              </a:prstGeom>
              <a:blipFill rotWithShape="0">
                <a:blip r:embed="rId3"/>
                <a:stretch>
                  <a:fillRect t="-122917" r="-4640" b="-131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3233608" y="5205068"/>
                <a:ext cx="1954574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a-IR" sz="3200" dirty="0" smtClean="0">
                    <a:latin typeface="Times" charset="0"/>
                    <a:ea typeface="Times" charset="0"/>
                    <a:cs typeface="B Zar" panose="00000400000000000000" pitchFamily="2" charset="-78"/>
                  </a:rPr>
                  <a:t>مهاجم</a:t>
                </a:r>
                <a14:m>
                  <m:oMath xmlns:m="http://schemas.openxmlformats.org/officeDocument/2006/math">
                    <m:r>
                      <a:rPr lang="en-US" sz="320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" charset="0"/>
                      </a:rPr>
                      <m:t> </m:t>
                    </m:r>
                    <m:r>
                      <a:rPr lang="en-US" sz="32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" charset="0"/>
                      </a:rPr>
                      <m:t> :</m:t>
                    </m:r>
                    <m:r>
                      <a:rPr lang="fa-IR" sz="32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" charset="0"/>
                      </a:rPr>
                      <m:t>𝒜</m:t>
                    </m:r>
                    <m:r>
                      <a:rPr lang="fa-IR" sz="3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" charset="0"/>
                      </a:rPr>
                      <m:t>𝒯</m:t>
                    </m:r>
                  </m:oMath>
                </a14:m>
                <a:endParaRPr lang="en-US" sz="3200" dirty="0">
                  <a:latin typeface="Times" charset="0"/>
                  <a:ea typeface="Times" charset="0"/>
                  <a:cs typeface="B Zar" panose="00000400000000000000" pitchFamily="2" charset="-78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3608" y="5205068"/>
                <a:ext cx="1954574" cy="584775"/>
              </a:xfrm>
              <a:prstGeom prst="rect">
                <a:avLst/>
              </a:prstGeom>
              <a:blipFill rotWithShape="0">
                <a:blip r:embed="rId4"/>
                <a:stretch>
                  <a:fillRect l="-8100" t="-122917" r="-935" b="-131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2832179" y="4125292"/>
                <a:ext cx="79335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charset="0"/>
                              <a:ea typeface="Times" charset="0"/>
                              <a:cs typeface="Times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Times" charset="0"/>
                              <a:cs typeface="Times" charset="0"/>
                            </a:rPr>
                            <m:t>𝑀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charset="0"/>
                              <a:ea typeface="Times" charset="0"/>
                              <a:cs typeface="Times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200" dirty="0">
                  <a:latin typeface="Times" charset="0"/>
                  <a:ea typeface="Times" charset="0"/>
                  <a:cs typeface="Times" charset="0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2179" y="4125292"/>
                <a:ext cx="793358" cy="584775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4661781" y="4125291"/>
                <a:ext cx="130805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charset="0"/>
                              <a:ea typeface="Times" charset="0"/>
                              <a:cs typeface="Times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Times" charset="0"/>
                              <a:cs typeface="Times" charset="0"/>
                            </a:rPr>
                            <m:t>𝑀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charset="0"/>
                              <a:ea typeface="Times" charset="0"/>
                              <a:cs typeface="Times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200" dirty="0">
                  <a:latin typeface="Times" charset="0"/>
                  <a:ea typeface="Times" charset="0"/>
                  <a:cs typeface="Times" charset="0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1781" y="4125291"/>
                <a:ext cx="1308054" cy="584775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1732331" y="5652170"/>
                <a:ext cx="72763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charset="0"/>
                              <a:ea typeface="Times" charset="0"/>
                              <a:cs typeface="Times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Times" charset="0"/>
                              <a:cs typeface="Times" charset="0"/>
                            </a:rPr>
                            <m:t>𝐴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charset="0"/>
                              <a:ea typeface="Times" charset="0"/>
                              <a:cs typeface="Times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200" dirty="0">
                  <a:latin typeface="Times" charset="0"/>
                  <a:ea typeface="Times" charset="0"/>
                  <a:cs typeface="Times" charset="0"/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2331" y="5652170"/>
                <a:ext cx="727635" cy="584775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3306214" y="5665125"/>
                <a:ext cx="73712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charset="0"/>
                              <a:ea typeface="Times" charset="0"/>
                              <a:cs typeface="Times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Times" charset="0"/>
                              <a:cs typeface="Times" charset="0"/>
                            </a:rPr>
                            <m:t>𝐴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charset="0"/>
                              <a:ea typeface="Times" charset="0"/>
                              <a:cs typeface="Times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200" dirty="0">
                  <a:latin typeface="Times" charset="0"/>
                  <a:ea typeface="Times" charset="0"/>
                  <a:cs typeface="Times" charset="0"/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6214" y="5665125"/>
                <a:ext cx="737125" cy="584775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Oval 11"/>
          <p:cNvSpPr/>
          <p:nvPr/>
        </p:nvSpPr>
        <p:spPr>
          <a:xfrm>
            <a:off x="4176372" y="3707858"/>
            <a:ext cx="263994" cy="26304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2739602" y="5389123"/>
            <a:ext cx="263994" cy="26304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5604472" y="5323020"/>
            <a:ext cx="263994" cy="26304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/>
          <p:cNvCxnSpPr/>
          <p:nvPr/>
        </p:nvCxnSpPr>
        <p:spPr>
          <a:xfrm flipH="1">
            <a:off x="4921246" y="5552939"/>
            <a:ext cx="789124" cy="115323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5790476" y="5527659"/>
            <a:ext cx="743160" cy="115323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4588173" y="5605790"/>
                <a:ext cx="72763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charset="0"/>
                              <a:ea typeface="Times" charset="0"/>
                              <a:cs typeface="Times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Times" charset="0"/>
                              <a:cs typeface="Times" charset="0"/>
                            </a:rPr>
                            <m:t>𝐴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charset="0"/>
                              <a:ea typeface="Times" charset="0"/>
                              <a:cs typeface="Times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200" dirty="0">
                  <a:latin typeface="Times" charset="0"/>
                  <a:ea typeface="Times" charset="0"/>
                  <a:cs typeface="Times" charset="0"/>
                </a:endParaRP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8173" y="5605790"/>
                <a:ext cx="727635" cy="584775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6162056" y="5618745"/>
                <a:ext cx="73712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charset="0"/>
                              <a:ea typeface="Times" charset="0"/>
                              <a:cs typeface="Times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Times" charset="0"/>
                              <a:cs typeface="Times" charset="0"/>
                            </a:rPr>
                            <m:t>𝐴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charset="0"/>
                              <a:ea typeface="Times" charset="0"/>
                              <a:cs typeface="Times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200" dirty="0">
                  <a:latin typeface="Times" charset="0"/>
                  <a:ea typeface="Times" charset="0"/>
                  <a:cs typeface="Times" charset="0"/>
                </a:endParaRP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2056" y="5618745"/>
                <a:ext cx="737125" cy="584775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/>
          <p:cNvCxnSpPr/>
          <p:nvPr/>
        </p:nvCxnSpPr>
        <p:spPr>
          <a:xfrm flipH="1">
            <a:off x="7280140" y="5526433"/>
            <a:ext cx="789124" cy="115323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8149370" y="5526433"/>
            <a:ext cx="743160" cy="115323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8140689" y="3800570"/>
            <a:ext cx="1353350" cy="156851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9596970" y="3784429"/>
            <a:ext cx="1418439" cy="158465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8619683" y="5001292"/>
                <a:ext cx="1954574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a-IR" sz="3200" dirty="0" smtClean="0">
                    <a:latin typeface="Times" charset="0"/>
                    <a:ea typeface="Times" charset="0"/>
                    <a:cs typeface="B Zar" panose="00000400000000000000" pitchFamily="2" charset="-78"/>
                  </a:rPr>
                  <a:t>مهاجم</a:t>
                </a:r>
                <a14:m>
                  <m:oMath xmlns:m="http://schemas.openxmlformats.org/officeDocument/2006/math">
                    <m:r>
                      <a:rPr lang="en-US" sz="320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" charset="0"/>
                      </a:rPr>
                      <m:t> </m:t>
                    </m:r>
                    <m:r>
                      <a:rPr lang="en-US" sz="32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" charset="0"/>
                      </a:rPr>
                      <m:t> :</m:t>
                    </m:r>
                    <m:r>
                      <a:rPr lang="fa-IR" sz="32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" charset="0"/>
                      </a:rPr>
                      <m:t>𝒜</m:t>
                    </m:r>
                    <m:r>
                      <a:rPr lang="fa-IR" sz="3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" charset="0"/>
                      </a:rPr>
                      <m:t>𝒯</m:t>
                    </m:r>
                  </m:oMath>
                </a14:m>
                <a:endParaRPr lang="en-US" sz="3200" dirty="0">
                  <a:latin typeface="Times" charset="0"/>
                  <a:ea typeface="Times" charset="0"/>
                  <a:cs typeface="B Zar" panose="00000400000000000000" pitchFamily="2" charset="-78"/>
                </a:endParaRPr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9683" y="5001292"/>
                <a:ext cx="1954574" cy="584775"/>
              </a:xfrm>
              <a:prstGeom prst="rect">
                <a:avLst/>
              </a:prstGeom>
              <a:blipFill rotWithShape="0">
                <a:blip r:embed="rId11"/>
                <a:stretch>
                  <a:fillRect l="-8411" t="-121875" r="-935" b="-131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>
                <a:spLocks/>
              </p:cNvSpPr>
              <p:nvPr/>
            </p:nvSpPr>
            <p:spPr>
              <a:xfrm>
                <a:off x="8142515" y="4037606"/>
                <a:ext cx="756869" cy="6024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charset="0"/>
                              <a:ea typeface="Times" charset="0"/>
                              <a:cs typeface="Times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Times" charset="0"/>
                              <a:cs typeface="Times" charset="0"/>
                            </a:rPr>
                            <m:t>𝑀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charset="0"/>
                              <a:ea typeface="Times" charset="0"/>
                              <a:cs typeface="Times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200" dirty="0">
                  <a:latin typeface="Times" charset="0"/>
                  <a:ea typeface="Times" charset="0"/>
                  <a:cs typeface="Times" charset="0"/>
                </a:endParaRP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2515" y="4037606"/>
                <a:ext cx="756869" cy="602401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9876517" y="4052405"/>
                <a:ext cx="130805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charset="0"/>
                              <a:ea typeface="Times" charset="0"/>
                              <a:cs typeface="Times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Times" charset="0"/>
                              <a:cs typeface="Times" charset="0"/>
                            </a:rPr>
                            <m:t>𝑀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charset="0"/>
                              <a:ea typeface="Times" charset="0"/>
                              <a:cs typeface="Times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200" dirty="0">
                  <a:latin typeface="Times" charset="0"/>
                  <a:ea typeface="Times" charset="0"/>
                  <a:cs typeface="Times" charset="0"/>
                </a:endParaRPr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6517" y="4052405"/>
                <a:ext cx="1308054" cy="584775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6947067" y="5579284"/>
                <a:ext cx="72763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charset="0"/>
                              <a:ea typeface="Times" charset="0"/>
                              <a:cs typeface="Times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Times" charset="0"/>
                              <a:cs typeface="Times" charset="0"/>
                            </a:rPr>
                            <m:t>𝐴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charset="0"/>
                              <a:ea typeface="Times" charset="0"/>
                              <a:cs typeface="Times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200" dirty="0">
                  <a:latin typeface="Times" charset="0"/>
                  <a:ea typeface="Times" charset="0"/>
                  <a:cs typeface="Times" charset="0"/>
                </a:endParaRPr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7067" y="5579284"/>
                <a:ext cx="727635" cy="584775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8520950" y="5592239"/>
                <a:ext cx="73712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charset="0"/>
                              <a:ea typeface="Times" charset="0"/>
                              <a:cs typeface="Times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Times" charset="0"/>
                              <a:cs typeface="Times" charset="0"/>
                            </a:rPr>
                            <m:t>𝐴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charset="0"/>
                              <a:ea typeface="Times" charset="0"/>
                              <a:cs typeface="Times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200" dirty="0">
                  <a:latin typeface="Times" charset="0"/>
                  <a:ea typeface="Times" charset="0"/>
                  <a:cs typeface="Times" charset="0"/>
                </a:endParaRPr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0950" y="5592239"/>
                <a:ext cx="737125" cy="584775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Oval 27"/>
          <p:cNvSpPr/>
          <p:nvPr/>
        </p:nvSpPr>
        <p:spPr>
          <a:xfrm>
            <a:off x="9391108" y="3634972"/>
            <a:ext cx="263994" cy="26304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7954338" y="5316237"/>
            <a:ext cx="263994" cy="26304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10819208" y="5250134"/>
            <a:ext cx="263994" cy="26304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Arrow Connector 30"/>
          <p:cNvCxnSpPr/>
          <p:nvPr/>
        </p:nvCxnSpPr>
        <p:spPr>
          <a:xfrm flipH="1">
            <a:off x="10135982" y="5480053"/>
            <a:ext cx="789124" cy="115323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11005212" y="5454773"/>
            <a:ext cx="743160" cy="115323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9802909" y="5532904"/>
                <a:ext cx="72763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charset="0"/>
                              <a:ea typeface="Times" charset="0"/>
                              <a:cs typeface="Times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Times" charset="0"/>
                              <a:cs typeface="Times" charset="0"/>
                            </a:rPr>
                            <m:t>𝐴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charset="0"/>
                              <a:ea typeface="Times" charset="0"/>
                              <a:cs typeface="Times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200" dirty="0">
                  <a:latin typeface="Times" charset="0"/>
                  <a:ea typeface="Times" charset="0"/>
                  <a:cs typeface="Times" charset="0"/>
                </a:endParaRPr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2909" y="5532904"/>
                <a:ext cx="727635" cy="584775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11376792" y="5545859"/>
                <a:ext cx="73712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charset="0"/>
                              <a:ea typeface="Times" charset="0"/>
                              <a:cs typeface="Times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Times" charset="0"/>
                              <a:cs typeface="Times" charset="0"/>
                            </a:rPr>
                            <m:t>𝐴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charset="0"/>
                              <a:ea typeface="Times" charset="0"/>
                              <a:cs typeface="Times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200" dirty="0">
                  <a:latin typeface="Times" charset="0"/>
                  <a:ea typeface="Times" charset="0"/>
                  <a:cs typeface="Times" charset="0"/>
                </a:endParaRPr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76792" y="5545859"/>
                <a:ext cx="737125" cy="584775"/>
              </a:xfrm>
              <a:prstGeom prst="rect">
                <a:avLst/>
              </a:prstGeom>
              <a:blipFill rotWithShape="0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8765237" y="3073736"/>
                <a:ext cx="151573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a-IR" sz="3200" dirty="0" smtClean="0">
                    <a:latin typeface="Times" charset="0"/>
                    <a:ea typeface="Times" charset="0"/>
                    <a:cs typeface="B Zar" panose="00000400000000000000" pitchFamily="2" charset="-78"/>
                  </a:rPr>
                  <a:t>مدافع</a:t>
                </a:r>
                <a:r>
                  <a:rPr lang="en-US" sz="3200" dirty="0" smtClean="0">
                    <a:latin typeface="Times" charset="0"/>
                    <a:ea typeface="Times" charset="0"/>
                    <a:cs typeface="Times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32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" charset="0"/>
                      </a:rPr>
                      <m:t>:</m:t>
                    </m:r>
                    <m:r>
                      <a:rPr lang="fa-IR" sz="3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" charset="0"/>
                      </a:rPr>
                      <m:t>𝒟</m:t>
                    </m:r>
                  </m:oMath>
                </a14:m>
                <a:endParaRPr lang="en-US" sz="3200" dirty="0">
                  <a:latin typeface="Times" charset="0"/>
                  <a:ea typeface="Times" charset="0"/>
                  <a:cs typeface="Times" charset="0"/>
                </a:endParaRPr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5237" y="3073736"/>
                <a:ext cx="1515736" cy="584775"/>
              </a:xfrm>
              <a:prstGeom prst="rect">
                <a:avLst/>
              </a:prstGeom>
              <a:blipFill rotWithShape="0">
                <a:blip r:embed="rId18"/>
                <a:stretch>
                  <a:fillRect l="-10843" t="-8333" r="-803" b="-385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Straight Connector 35"/>
          <p:cNvCxnSpPr/>
          <p:nvPr/>
        </p:nvCxnSpPr>
        <p:spPr>
          <a:xfrm>
            <a:off x="7471954" y="1918220"/>
            <a:ext cx="1957815" cy="178709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18" idx="7"/>
          </p:cNvCxnSpPr>
          <p:nvPr/>
        </p:nvCxnSpPr>
        <p:spPr>
          <a:xfrm flipV="1">
            <a:off x="4401705" y="1928559"/>
            <a:ext cx="2020475" cy="181782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/>
          <p:cNvSpPr/>
          <p:nvPr/>
        </p:nvSpPr>
        <p:spPr>
          <a:xfrm>
            <a:off x="6422180" y="1360006"/>
            <a:ext cx="1049774" cy="105278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fa-IR" altLang="en-US" sz="2000" dirty="0" smtClean="0">
                <a:latin typeface="B Zar" charset="0"/>
                <a:ea typeface="B Zar" charset="0"/>
                <a:cs typeface="B Zar" charset="0"/>
              </a:rPr>
              <a:t>طبیعت</a:t>
            </a:r>
            <a:endParaRPr lang="en-US" altLang="en-US" sz="2000" dirty="0">
              <a:latin typeface="B Zar" charset="0"/>
              <a:ea typeface="B Zar" charset="0"/>
              <a:cs typeface="B Zar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/>
              <p:cNvSpPr txBox="1">
                <a:spLocks noChangeArrowheads="1"/>
              </p:cNvSpPr>
              <p:nvPr/>
            </p:nvSpPr>
            <p:spPr bwMode="auto">
              <a:xfrm>
                <a:off x="4594934" y="2334298"/>
                <a:ext cx="1160463" cy="5847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charset="0"/>
                  </a:defRPr>
                </a:lvl9pPr>
              </a:lstStyle>
              <a:p>
                <a:pPr algn="r"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3200" b="0" i="1" smtClean="0">
                          <a:latin typeface="Cambria Math" charset="0"/>
                          <a:ea typeface="B Zar" charset="0"/>
                          <a:cs typeface="B Zar" charset="0"/>
                        </a:rPr>
                        <m:t>𝜃</m:t>
                      </m:r>
                    </m:oMath>
                  </m:oMathPara>
                </a14:m>
                <a:endParaRPr lang="en-US" altLang="en-US" sz="3200" i="1" dirty="0">
                  <a:latin typeface="B Zar" charset="0"/>
                  <a:ea typeface="B Zar" charset="0"/>
                  <a:cs typeface="B Zar" charset="0"/>
                </a:endParaRPr>
              </a:p>
            </p:txBody>
          </p:sp>
        </mc:Choice>
        <mc:Fallback xmlns=""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594934" y="2334298"/>
                <a:ext cx="1160463" cy="584775"/>
              </a:xfrm>
              <a:prstGeom prst="rect">
                <a:avLst/>
              </a:prstGeom>
              <a:blipFill rotWithShape="0">
                <a:blip r:embed="rId19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>
                <a:spLocks noChangeArrowheads="1"/>
              </p:cNvSpPr>
              <p:nvPr/>
            </p:nvSpPr>
            <p:spPr bwMode="auto">
              <a:xfrm>
                <a:off x="8113398" y="2125544"/>
                <a:ext cx="1160463" cy="5847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charset="0"/>
                  </a:defRPr>
                </a:lvl9pPr>
              </a:lstStyle>
              <a:p>
                <a:pPr algn="r"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3200" b="0" i="1" smtClean="0">
                          <a:latin typeface="Cambria Math" charset="0"/>
                          <a:ea typeface="B Zar" charset="0"/>
                          <a:cs typeface="B Zar" charset="0"/>
                        </a:rPr>
                        <m:t>1−</m:t>
                      </m:r>
                      <m:r>
                        <a:rPr lang="en-US" altLang="en-US" sz="3200" b="0" i="1" smtClean="0">
                          <a:latin typeface="Cambria Math" charset="0"/>
                          <a:ea typeface="B Zar" charset="0"/>
                          <a:cs typeface="B Zar" charset="0"/>
                        </a:rPr>
                        <m:t>𝜃</m:t>
                      </m:r>
                    </m:oMath>
                  </m:oMathPara>
                </a14:m>
                <a:endParaRPr lang="en-US" altLang="en-US" sz="3200" i="1" dirty="0">
                  <a:latin typeface="B Zar" charset="0"/>
                  <a:ea typeface="B Zar" charset="0"/>
                  <a:cs typeface="B Zar" charset="0"/>
                </a:endParaRPr>
              </a:p>
            </p:txBody>
          </p:sp>
        </mc:Choice>
        <mc:Fallback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113398" y="2125544"/>
                <a:ext cx="1160463" cy="584775"/>
              </a:xfrm>
              <a:prstGeom prst="rect">
                <a:avLst/>
              </a:prstGeom>
              <a:blipFill rotWithShape="0">
                <a:blip r:embed="rId20"/>
                <a:stretch>
                  <a:fillRect l="-3158" r="-2632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/>
              <p:cNvSpPr txBox="1">
                <a:spLocks noChangeArrowheads="1"/>
              </p:cNvSpPr>
              <p:nvPr/>
            </p:nvSpPr>
            <p:spPr bwMode="auto">
              <a:xfrm>
                <a:off x="5389603" y="1347840"/>
                <a:ext cx="1160463" cy="5847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charset="0"/>
                  </a:defRPr>
                </a:lvl9pPr>
              </a:lstStyle>
              <a:p>
                <a:pPr algn="r"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𝒩</m:t>
                      </m:r>
                    </m:oMath>
                  </m:oMathPara>
                </a14:m>
                <a:endParaRPr lang="en-US" altLang="en-US" sz="3200" i="1" dirty="0">
                  <a:latin typeface="B Zar" charset="0"/>
                  <a:ea typeface="B Zar" charset="0"/>
                  <a:cs typeface="B Zar" charset="0"/>
                </a:endParaRPr>
              </a:p>
            </p:txBody>
          </p:sp>
        </mc:Choice>
        <mc:Fallback xmlns="">
          <p:sp>
            <p:nvSpPr>
              <p:cNvPr id="41" name="TextBox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389603" y="1347840"/>
                <a:ext cx="1160463" cy="584775"/>
              </a:xfrm>
              <a:prstGeom prst="rect">
                <a:avLst/>
              </a:prstGeom>
              <a:blipFill rotWithShape="0">
                <a:blip r:embed="rId21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Straight Connector 41"/>
          <p:cNvCxnSpPr/>
          <p:nvPr/>
        </p:nvCxnSpPr>
        <p:spPr>
          <a:xfrm flipH="1">
            <a:off x="3689118" y="2246614"/>
            <a:ext cx="596" cy="1509084"/>
          </a:xfrm>
          <a:prstGeom prst="line">
            <a:avLst/>
          </a:prstGeom>
          <a:ln w="38100" cap="rnd">
            <a:solidFill>
              <a:schemeClr val="tx1"/>
            </a:solidFill>
            <a:prstDash val="dash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H="1">
            <a:off x="3689118" y="4342947"/>
            <a:ext cx="9387" cy="1309223"/>
          </a:xfrm>
          <a:prstGeom prst="line">
            <a:avLst/>
          </a:prstGeom>
          <a:ln w="38100" cap="rnd">
            <a:solidFill>
              <a:schemeClr val="tx1"/>
            </a:solidFill>
            <a:prstDash val="dash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H="1">
            <a:off x="10096552" y="2173730"/>
            <a:ext cx="596" cy="1509084"/>
          </a:xfrm>
          <a:prstGeom prst="line">
            <a:avLst/>
          </a:prstGeom>
          <a:ln w="38100" cap="rnd">
            <a:solidFill>
              <a:schemeClr val="tx1"/>
            </a:solidFill>
            <a:prstDash val="dash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10105939" y="4270063"/>
            <a:ext cx="30043" cy="1395062"/>
          </a:xfrm>
          <a:prstGeom prst="line">
            <a:avLst/>
          </a:prstGeom>
          <a:ln w="38100" cap="rnd">
            <a:solidFill>
              <a:schemeClr val="tx1"/>
            </a:solidFill>
            <a:prstDash val="dash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ounded Rectangle 60"/>
          <p:cNvSpPr/>
          <p:nvPr/>
        </p:nvSpPr>
        <p:spPr>
          <a:xfrm>
            <a:off x="9785445" y="65961"/>
            <a:ext cx="1678674" cy="555521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r>
              <a:rPr lang="fa-IR" dirty="0" smtClean="0">
                <a:latin typeface="B Zar" charset="0"/>
                <a:ea typeface="B Zar" charset="0"/>
                <a:cs typeface="B Zar" charset="0"/>
              </a:rPr>
              <a:t>مقدمه </a:t>
            </a:r>
            <a:endParaRPr lang="en-US" dirty="0">
              <a:latin typeface="B Zar" charset="0"/>
              <a:ea typeface="B Zar" charset="0"/>
              <a:cs typeface="B Zar" charset="0"/>
            </a:endParaRPr>
          </a:p>
        </p:txBody>
      </p:sp>
      <p:sp>
        <p:nvSpPr>
          <p:cNvPr id="62" name="Right Arrow 61"/>
          <p:cNvSpPr/>
          <p:nvPr/>
        </p:nvSpPr>
        <p:spPr>
          <a:xfrm rot="10800000">
            <a:off x="8993874" y="148984"/>
            <a:ext cx="620468" cy="328684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762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ounded Rectangle 62"/>
          <p:cNvSpPr/>
          <p:nvPr/>
        </p:nvSpPr>
        <p:spPr>
          <a:xfrm>
            <a:off x="1509972" y="65959"/>
            <a:ext cx="1678674" cy="555521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r>
              <a:rPr lang="fa-IR" dirty="0" smtClean="0">
                <a:latin typeface="B Zar" charset="0"/>
                <a:ea typeface="B Zar" charset="0"/>
                <a:cs typeface="B Zar" charset="0"/>
              </a:rPr>
              <a:t>پژوهشهای پیشین و نتیجه گیری</a:t>
            </a:r>
            <a:endParaRPr lang="en-US" dirty="0">
              <a:latin typeface="B Zar" charset="0"/>
              <a:ea typeface="B Zar" charset="0"/>
              <a:cs typeface="B Zar" charset="0"/>
            </a:endParaRPr>
          </a:p>
        </p:txBody>
      </p:sp>
      <p:sp>
        <p:nvSpPr>
          <p:cNvPr id="64" name="Rounded Rectangle 63"/>
          <p:cNvSpPr/>
          <p:nvPr/>
        </p:nvSpPr>
        <p:spPr>
          <a:xfrm>
            <a:off x="4268463" y="65960"/>
            <a:ext cx="1678674" cy="555521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r>
              <a:rPr lang="fa-IR" dirty="0" smtClean="0">
                <a:latin typeface="B Zar" charset="0"/>
                <a:ea typeface="B Zar" charset="0"/>
                <a:cs typeface="B Zar" charset="0"/>
              </a:rPr>
              <a:t>مطالعه موردی</a:t>
            </a:r>
            <a:endParaRPr lang="en-US" dirty="0">
              <a:latin typeface="B Zar" charset="0"/>
              <a:ea typeface="B Zar" charset="0"/>
              <a:cs typeface="B Zar" charset="0"/>
            </a:endParaRPr>
          </a:p>
        </p:txBody>
      </p:sp>
      <p:sp>
        <p:nvSpPr>
          <p:cNvPr id="65" name="Rounded Rectangle 64"/>
          <p:cNvSpPr/>
          <p:nvPr/>
        </p:nvSpPr>
        <p:spPr>
          <a:xfrm>
            <a:off x="7103154" y="73297"/>
            <a:ext cx="1678674" cy="555521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r>
              <a:rPr lang="fa-IR" dirty="0" smtClean="0">
                <a:latin typeface="B Zar" charset="0"/>
                <a:ea typeface="B Zar" charset="0"/>
                <a:cs typeface="B Zar" charset="0"/>
              </a:rPr>
              <a:t>چارچوب پیشنهادی</a:t>
            </a:r>
            <a:endParaRPr lang="en-US" dirty="0">
              <a:latin typeface="B Zar" charset="0"/>
              <a:ea typeface="B Zar" charset="0"/>
              <a:cs typeface="B Zar" charset="0"/>
            </a:endParaRPr>
          </a:p>
        </p:txBody>
      </p:sp>
      <p:sp>
        <p:nvSpPr>
          <p:cNvPr id="66" name="Right Arrow 65"/>
          <p:cNvSpPr/>
          <p:nvPr/>
        </p:nvSpPr>
        <p:spPr>
          <a:xfrm rot="10800000">
            <a:off x="3383696" y="208153"/>
            <a:ext cx="620468" cy="328684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762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ight Arrow 66"/>
          <p:cNvSpPr/>
          <p:nvPr/>
        </p:nvSpPr>
        <p:spPr>
          <a:xfrm rot="10800000">
            <a:off x="6176811" y="179377"/>
            <a:ext cx="620468" cy="328684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762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Content Placeholder 2"/>
          <p:cNvSpPr txBox="1">
            <a:spLocks/>
          </p:cNvSpPr>
          <p:nvPr/>
        </p:nvSpPr>
        <p:spPr>
          <a:xfrm>
            <a:off x="515522" y="6274509"/>
            <a:ext cx="1220681" cy="584616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r" defTabSz="914400" rtl="1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B Zar" charset="0"/>
                <a:ea typeface="B Zar" charset="0"/>
                <a:cs typeface="B Zar" charset="0"/>
              </a:defRPr>
            </a:lvl1pPr>
            <a:lvl2pPr marL="685800" indent="-228600" algn="r" defTabSz="914400" rtl="1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B Zar" charset="0"/>
                <a:ea typeface="B Zar" charset="0"/>
                <a:cs typeface="B Zar" charset="0"/>
              </a:defRPr>
            </a:lvl2pPr>
            <a:lvl3pPr marL="1143000" indent="-228600" algn="r" defTabSz="914400" rtl="1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B Zar" charset="0"/>
                <a:ea typeface="B Zar" charset="0"/>
                <a:cs typeface="B Zar" charset="0"/>
              </a:defRPr>
            </a:lvl3pPr>
            <a:lvl4pPr marL="1600200" indent="-228600" algn="r" defTabSz="914400" rtl="1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B Zar" charset="0"/>
                <a:ea typeface="B Zar" charset="0"/>
                <a:cs typeface="B Zar" charset="0"/>
              </a:defRPr>
            </a:lvl4pPr>
            <a:lvl5pPr marL="2057400" indent="-228600" algn="r" defTabSz="914400" rtl="1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B Zar" charset="0"/>
                <a:ea typeface="B Zar" charset="0"/>
                <a:cs typeface="B Zar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fa-IR" sz="2400" dirty="0" smtClean="0">
                <a:solidFill>
                  <a:schemeClr val="bg1"/>
                </a:solidFill>
              </a:rPr>
              <a:t>۷ از۴۴</a:t>
            </a:r>
            <a:endParaRPr lang="fa-IR" sz="24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1332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-0.01458 L -0.00729 0.29259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8" y="15347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2000" fill="hold"/>
                                        <p:tgtEl>
                                          <p:spTgt spid="38"/>
                                        </p:tgtEl>
                                      </p:cBhvr>
                                      <p:by x="22000" y="22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20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7" presetID="5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3.7037E-6 L 0.02188 3.7037E-6 C 0.03152 3.7037E-6 0.04375 0.08981 0.04375 0.16296 L 0.04375 0.32639 " pathEditMode="relative" rAng="0" ptsTypes="AAAA">
                                      <p:cBhvr>
                                        <p:cTn id="28" dur="20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87" y="16319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7920000">
                                      <p:cBhvr>
                                        <p:cTn id="30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2" dur="2000" fill="hold"/>
                                        <p:tgtEl>
                                          <p:spTgt spid="37"/>
                                        </p:tgtEl>
                                      </p:cBhvr>
                                      <p:by x="60000" y="60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08 -0.03125 L 0.11888 0.02824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42" y="2963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820000">
                                      <p:cBhvr>
                                        <p:cTn id="36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8" dur="2000" fill="hold"/>
                                        <p:tgtEl>
                                          <p:spTgt spid="36"/>
                                        </p:tgtEl>
                                      </p:cBhvr>
                                      <p:by x="60000" y="60000"/>
                                    </p:animScale>
                                  </p:childTnLst>
                                </p:cTn>
                              </p:par>
                              <p:par>
                                <p:cTn id="3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3.7037E-6 C -0.00261 0.06829 -0.00469 0.13727 -0.01563 0.18195 C -0.02643 0.22593 -0.04688 0.24699 -0.06615 0.26459 C -0.08503 0.28287 -0.11966 0.28681 -0.13008 0.29005 C -0.14102 0.29144 -0.13008 0.27662 -0.13008 0.27755 L -0.13008 0.27662 " pathEditMode="relative" rAng="0" ptsTypes="AAAAAA">
                                      <p:cBhvr>
                                        <p:cTn id="40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758" y="14491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3.7037E-7 C -0.00039 0.01343 -0.00052 0.02685 -0.00013 0.0456 C 0.00039 0.06435 -0.00026 0.10116 0.00247 0.11227 C 0.00534 0.12338 0.01263 0.11898 0.01654 0.11227 C 0.02057 0.10579 0.02331 0.0831 0.0263 0.07269 C 0.02943 0.06227 0.03216 0.0537 0.03516 0.04977 C 0.03802 0.04607 0.04036 0.0463 0.04401 0.04977 C 0.04766 0.05324 0.05456 0.06713 0.05716 0.0706 C 0.05989 0.07407 0.05911 0.06759 0.05989 0.0706 C 0.06068 0.07384 0.05976 0.08634 0.06159 0.08935 C 0.06354 0.09259 0.06693 0.09468 0.07135 0.08935 C 0.07565 0.08426 0.08359 0.06713 0.08802 0.0581 C 0.09271 0.04907 0.09635 0.03935 0.0987 0.03519 C 0.10104 0.03102 0.10156 0.03218 0.10234 0.0331 " pathEditMode="relative" rAng="0" ptsTypes="AAAAAAAAAAAAAA">
                                      <p:cBhvr>
                                        <p:cTn id="42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104" y="5949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3.7037E-6 C 0.00274 0.03472 0.0056 0.06944 -0.00703 0.10694 C -0.01953 0.14514 -0.05325 0.21203 -0.07539 0.22662 C -0.09739 0.24143 -0.11836 0.19745 -0.13971 0.1949 C -0.16081 0.19259 -0.18594 0.20601 -0.20247 0.21203 C -0.21888 0.21828 -0.22956 0.22314 -0.2388 0.23148 C -0.24779 0.24027 -0.25247 0.24791 -0.2569 0.26342 C -0.2612 0.2787 -0.26393 0.30972 -0.26523 0.3243 C -0.26667 0.33912 -0.26992 0.34467 -0.26523 0.35115 C -0.26068 0.35764 -0.24479 0.36157 -0.23737 0.36342 C -0.22995 0.36551 -0.22057 0.36342 -0.22057 0.36365 L -0.19974 0.36342 " pathEditMode="relative" rAng="0" ptsTypes="AAAAAAAAAAAA">
                                      <p:cBhvr>
                                        <p:cTn id="44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268" y="18218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3.7037E-7 C -0.00039 0.01667 -0.00091 0.03333 -0.00117 0.0625 C -0.0013 0.09167 0.00508 0.14537 -0.00117 0.175 C -0.00742 0.2044 -0.0332 0.2162 -0.03867 0.23935 C -0.04414 0.26273 -0.04218 0.29676 -0.03398 0.31435 C -0.02578 0.33218 0.00105 0.34051 0.01055 0.34583 C 0.02019 0.35093 0.02344 0.34583 0.02344 0.34607 C 0.02774 0.34583 0.03047 0.34815 0.03633 0.34583 C 0.04219 0.34329 0.05586 0.33495 0.0586 0.33102 C 0.06133 0.32732 0.05274 0.32269 0.05274 0.32292 " pathEditMode="relative" rAng="0" ptsTypes="AAAAAAAAAA">
                                      <p:cBhvr>
                                        <p:cTn id="46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59" y="1738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940000">
                                      <p:cBhvr>
                                        <p:cTn id="50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1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880000">
                                      <p:cBhvr>
                                        <p:cTn id="52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4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5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6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5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86 3.7037E-7 C -0.03177 -0.08657 -0.0608 -0.17176 -0.05286 -0.23565 C -0.04557 -0.29907 0.01576 -0.35926 0.04388 -0.38333 C 0.07188 -0.40787 0.09896 -0.38287 0.11498 -0.38032 C 0.13151 -0.37778 0.14193 -0.36736 0.14193 -0.36713 " pathEditMode="relative" rAng="0" ptsTypes="AAAAA">
                                      <p:cBhvr>
                                        <p:cTn id="5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61" y="-19722"/>
                                    </p:animMotion>
                                  </p:childTnLst>
                                </p:cTn>
                              </p:par>
                              <p:par>
                                <p:cTn id="59" presetID="37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52 0.01273 L 0.07434 -0.01967 C 0.08828 -0.025 0.10833 -0.04328 0.12604 -0.0662 C 0.14648 -0.09259 0.16093 -0.11782 0.16835 -0.14143 L 0.2082 -0.24953 " pathEditMode="relative" rAng="19440000" ptsTypes="AAAAA">
                                      <p:cBhvr>
                                        <p:cTn id="60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172" y="-10579"/>
                                    </p:animMotion>
                                  </p:childTnLst>
                                </p:cTn>
                              </p:par>
                              <p:par>
                                <p:cTn id="6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227 0.10301 C 0.03073 0.07847 0.03932 0.05416 0.04375 0.02291 C 0.04831 -0.00857 0.04297 -0.04352 0.04883 -0.08565 C 0.05495 -0.12755 0.06159 -0.19375 0.07943 -0.22963 C 0.0974 -0.26528 0.13229 -0.28357 0.15612 -0.3 C 0.17995 -0.31644 0.20326 -0.32616 0.22253 -0.32824 C 0.24193 -0.33056 0.26133 -0.32222 0.2724 -0.31435 C 0.28333 -0.30625 0.28906 -0.28102 0.28906 -0.28079 L 0.28906 -0.28102 " pathEditMode="relative" rAng="0" ptsTypes="AAAAAAAAA">
                                      <p:cBhvr>
                                        <p:cTn id="6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333" y="-21597"/>
                                    </p:animMotion>
                                  </p:childTnLst>
                                </p:cTn>
                              </p:par>
                              <p:par>
                                <p:cTn id="6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7.40741E-7 C 0.02174 0.00208 0.04362 0.0044 0.06836 -0.00208 C 0.09323 -0.00857 0.12148 -0.025 0.14883 -0.03866 C 0.17617 -0.05255 0.20859 -0.06065 0.23255 -0.08519 C 0.25638 -0.10949 0.28203 -0.13866 0.29232 -0.18565 C 0.3026 -0.23264 0.29687 -0.33681 0.29453 -0.36713 C 0.29219 -0.39745 0.28203 -0.36528 0.27812 -0.36713 C 0.27435 -0.36921 0.27331 -0.37755 0.27161 -0.3787 C 0.27005 -0.38009 0.26836 -0.375 0.26836 -0.37477 " pathEditMode="relative" rAng="0" ptsTypes="AAAAAAAAA">
                                      <p:cBhvr>
                                        <p:cTn id="64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909" y="-18912"/>
                                    </p:animMotion>
                                  </p:childTnLst>
                                </p:cTn>
                              </p:par>
                              <p:par>
                                <p:cTn id="6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6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6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51 -1.11111E-6 C -0.01198 -0.06204 -0.02722 -0.12315 -0.04427 -0.16805 C -0.06094 -0.21342 -0.09584 -0.22986 -0.09662 -0.27083 C -0.09831 -0.3118 -0.07813 -0.37662 -0.05091 -0.41366 C -0.02396 -0.45069 0.06614 -0.49282 0.06614 -0.49259 L 0.06614 -0.49282 " pathEditMode="relative" rAng="0" ptsTypes="AAAAAA">
                                      <p:cBhvr>
                                        <p:cTn id="70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88" y="-24653"/>
                                    </p:animMotion>
                                  </p:childTnLst>
                                </p:cTn>
                              </p:par>
                              <p:par>
                                <p:cTn id="7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057 -0.06088 C -0.03633 -0.08865 -0.05208 -0.11643 -0.06849 -0.15463 C -0.08489 -0.19282 -0.1108 -0.24745 -0.1194 -0.2912 C -0.12812 -0.33495 -0.12174 -0.37801 -0.12044 -0.41574 C -0.11901 -0.45254 -0.11484 -0.48796 -0.11133 -0.51412 C -0.10781 -0.54074 -0.10273 -0.55139 -0.09909 -0.57407 C -0.09531 -0.59652 -0.09362 -0.63148 -0.0888 -0.64953 C -0.08411 -0.66713 -0.07474 -0.6706 -0.07057 -0.67986 C -0.06653 -0.68935 -0.06614 -0.69884 -0.06445 -0.70509 C -0.06276 -0.71203 -0.06445 -0.7118 -0.06041 -0.71967 C -0.05638 -0.72754 -0.05117 -0.74699 -0.0401 -0.7537 C -0.0289 -0.76088 -0.00247 -0.76574 0.00677 -0.76088 C 0.01602 -0.75602 0.01289 -0.73125 0.01602 -0.72338 C 0.01888 -0.71504 0.0194 -0.72106 0.02409 -0.71227 C 0.02839 -0.70347 0.03854 -0.68125 0.04336 -0.67083 C 0.04805 -0.66065 0.05274 -0.64953 0.05274 -0.6493 " pathEditMode="relative" rAng="0" ptsTypes="AAAAAAAAAAAAAAAA">
                                      <p:cBhvr>
                                        <p:cTn id="72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10" y="-35116"/>
                                    </p:animMotion>
                                  </p:childTnLst>
                                </p:cTn>
                              </p:par>
                              <p:par>
                                <p:cTn id="7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78 0.00093 C -0.01237 0.00903 -0.02395 0.0169 -0.05065 0.00301 C -0.07747 -0.01088 -0.14166 -0.04768 -0.16158 -0.08217 C -0.18151 -0.11643 -0.16809 -0.15231 -0.17018 -0.20393 C -0.17239 -0.25532 -0.17382 -0.34467 -0.17461 -0.3912 C -0.17526 -0.43796 -0.18294 -0.45509 -0.17461 -0.48402 C -0.16627 -0.51296 -0.14179 -0.55115 -0.12461 -0.56527 C -0.10742 -0.5794 -0.08763 -0.57014 -0.07135 -0.56921 C -0.05507 -0.56805 -0.03567 -0.56296 -0.02682 -0.55949 C -0.01796 -0.55602 -0.01953 -0.55069 -0.01809 -0.54791 C -0.01666 -0.5449 -0.01809 -0.54213 -0.01809 -0.5419 " pathEditMode="relative" rAng="0" ptsTypes="AAAAAAAAAAA">
                                      <p:cBhvr>
                                        <p:cTn id="74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893" y="-28241"/>
                                    </p:animMotion>
                                  </p:childTnLst>
                                </p:cTn>
                              </p:par>
                              <p:par>
                                <p:cTn id="7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3.33333E-6 C -0.00455 0.01157 -0.00911 0.02314 -0.01407 -0.0176 C -0.01915 -0.05834 -0.02579 -0.1838 -0.03047 -0.24561 C -0.03516 -0.30764 -0.04232 -0.33681 -0.04232 -0.38866 C -0.04232 -0.44051 -0.03829 -0.5132 -0.03047 -0.55672 C -0.02266 -0.60023 -0.00963 -0.62199 0.00429 -0.64954 C 0.01823 -0.67686 0.03803 -0.71088 0.05326 -0.72107 C 0.06849 -0.73102 0.08998 -0.71505 0.09558 -0.70926 C 0.10131 -0.70348 0.08698 -0.68611 0.08698 -0.68588 " pathEditMode="relative" rAng="0" ptsTypes="AAAAAAAAA">
                                      <p:cBhvr>
                                        <p:cTn id="7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21" y="-35671"/>
                                    </p:animMotion>
                                  </p:childTnLst>
                                </p:cTn>
                              </p:par>
                              <p:par>
                                <p:cTn id="7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495 0.09468 C -0.06172 0.05139 -0.11797 0.00833 -0.14492 -0.04769 C -0.17213 -0.10417 -0.1651 -0.18449 -0.16784 -0.24213 C -0.17044 -0.29977 -0.16849 -0.34792 -0.16133 -0.39375 C -0.15403 -0.43935 -0.13971 -0.49537 -0.12461 -0.51574 C -0.10937 -0.53611 -0.0806 -0.51991 -0.07018 -0.51574 C -0.06002 -0.51157 -0.0651 -0.49699 -0.06263 -0.49097 C -0.06028 -0.48472 -0.05781 -0.4838 -0.05625 -0.4794 C -0.05455 -0.47546 -0.05403 -0.46921 -0.05299 -0.4662 C -0.05182 -0.46296 -0.04974 -0.46157 -0.04974 -0.46134 " pathEditMode="relative" rAng="0" ptsTypes="AAAAAAAAAA">
                                      <p:cBhvr>
                                        <p:cTn id="7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203" y="-31042"/>
                                    </p:animMotion>
                                  </p:childTnLst>
                                </p:cTn>
                              </p:par>
                              <p:par>
                                <p:cTn id="7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846 -0.04791 C -0.01328 -0.06551 -0.01823 -0.08287 -0.02031 -0.11527 C -0.02252 -0.14768 -0.02031 -0.21065 -0.02148 -0.24305 C -0.02252 -0.27546 -0.03372 -0.28472 -0.02682 -0.31041 C -0.02005 -0.33588 -0.00026 -0.3743 0.01993 -0.39629 C 0.03998 -0.41852 0.07201 -0.43611 0.09375 -0.44305 C 0.1155 -0.44977 0.14102 -0.44259 0.15026 -0.43796 C 0.15951 -0.43287 0.14961 -0.41759 0.14922 -0.41365 " pathEditMode="relative" rAng="0" ptsTypes="AAAAAAAA">
                                      <p:cBhvr>
                                        <p:cTn id="80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096" y="-19907"/>
                                    </p:animMotion>
                                  </p:childTnLst>
                                </p:cTn>
                              </p:par>
                              <p:par>
                                <p:cTn id="8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567 -0.0537 C 0.04765 -0.0868 0.05963 -0.11967 0.0845 -0.15023 C 0.10937 -0.18078 0.16836 -0.20856 0.1845 -0.23773 C 0.20052 -0.2669 0.1832 -0.29352 0.18125 -0.32523 C 0.17916 -0.35694 0.16901 -0.40602 0.17252 -0.42847 C 0.17591 -0.45092 0.1901 -0.45301 0.20182 -0.46018 C 0.21367 -0.46713 0.23424 -0.46921 0.2431 -0.4706 C 0.25195 -0.47199 0.25078 -0.47361 0.25508 -0.46875 C 0.25937 -0.46412 0.26653 -0.45069 0.26927 -0.44259 C 0.27187 -0.43426 0.27096 -0.42407 0.27135 -0.4199 C 0.27174 -0.41551 0.27135 -0.41643 0.27135 -0.4162 L 0.27135 -0.41273 " pathEditMode="relative" rAng="0" ptsTypes="AAAAAAAAAAAA">
                                      <p:cBhvr>
                                        <p:cTn id="8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784" y="-20926"/>
                                    </p:animMotion>
                                  </p:childTnLst>
                                </p:cTn>
                              </p:par>
                              <p:par>
                                <p:cTn id="8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213 0.04861 C -0.00638 0.05324 0.00951 0.05764 0.03815 0.05116 C 0.06693 0.04421 0.10625 0.0463 0.15 0.00857 C 0.19401 -0.03009 0.26485 -0.13009 0.30183 -0.17778 C 0.33867 -0.22454 0.35625 -0.24028 0.37188 -0.27569 C 0.38763 -0.31111 0.38985 -0.35856 0.39597 -0.38889 C 0.40196 -0.41944 0.40899 -0.44352 0.40873 -0.45764 C 0.40795 -0.47176 0.39922 -0.47014 0.39271 -0.47268 C 0.3862 -0.47477 0.37617 -0.47014 0.36966 -0.47268 C 0.36328 -0.47477 0.35404 -0.48657 0.35404 -0.48634 L 0.35404 -0.48657 " pathEditMode="relative" rAng="0" ptsTypes="AAAAAAAAAAA">
                                      <p:cBhvr>
                                        <p:cTn id="84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536" y="-26481"/>
                                    </p:animMotion>
                                  </p:childTnLst>
                                </p:cTn>
                              </p:par>
                              <p:par>
                                <p:cTn id="8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5400000">
                                      <p:cBhvr>
                                        <p:cTn id="86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5400000">
                                      <p:cBhvr>
                                        <p:cTn id="88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0.00093 C 0.14778 0.01644 0.29583 0.03148 0.36107 0.0162 C 0.42617 0.00069 0.36575 -0.0419 0.39036 -0.09213 C 0.41549 -0.14213 0.49232 -0.24769 0.51067 -0.28519 C 0.5289 -0.32269 0.50429 -0.29884 0.50052 -0.31736 C 0.49674 -0.33634 0.497 -0.37106 0.48789 -0.39722 C 0.47916 -0.42292 0.45429 -0.45185 0.44713 -0.47292 C 0.4401 -0.49398 0.44492 -0.52361 0.44492 -0.52338 " pathEditMode="relative" rAng="0" ptsTypes="AAAAAAAA">
                                      <p:cBhvr>
                                        <p:cTn id="90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859" y="-25162"/>
                                    </p:animMotion>
                                  </p:childTnLst>
                                </p:cTn>
                              </p:par>
                              <p:par>
                                <p:cTn id="9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0.00024 C 0.15898 -0.10394 0.31849 -0.20718 0.39414 -0.27894 C 0.46992 -0.35116 0.44505 -0.38311 0.45377 -0.43241 C 0.46263 -0.48172 0.45729 -0.52037 0.44648 -0.57755 C 0.43529 -0.63311 0.40169 -0.7588 0.38776 -0.77014 C 0.37409 -0.78149 0.3638 -0.64676 0.3638 -0.64653 " pathEditMode="relative" rAng="0" ptsTypes="AAAAAA">
                                      <p:cBhvr>
                                        <p:cTn id="92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904" y="-38542"/>
                                    </p:animMotion>
                                  </p:childTnLst>
                                </p:cTn>
                              </p:par>
                              <p:par>
                                <p:cTn id="9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78 -0.05902 C 0.01367 -0.13125 0.03112 -0.20347 0.0668 -0.25787 C 0.10247 -0.31226 0.17292 -0.33518 0.21029 -0.38541 C 0.24766 -0.43634 0.26628 -0.51342 0.29076 -0.56134 C 0.31523 -0.60926 0.33984 -0.65301 0.35703 -0.67338 C 0.37422 -0.69351 0.39401 -0.6831 0.39401 -0.68287 C 0.40846 -0.68657 0.43333 -0.69814 0.44401 -0.69467 C 0.45469 -0.69097 0.45573 -0.66782 0.45807 -0.6618 C 0.46055 -0.65555 0.45807 -0.65787 0.45807 -0.65764 " pathEditMode="relative" rAng="0" ptsTypes="AAAAAAAAA">
                                      <p:cBhvr>
                                        <p:cTn id="94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138" y="-31829"/>
                                    </p:animMotion>
                                  </p:childTnLst>
                                </p:cTn>
                              </p:par>
                              <p:par>
                                <p:cTn id="9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781 -0.04746 C 0.02734 -0.06436 0.04687 -0.08102 0.06862 -0.09769 C 0.09036 -0.11459 0.10325 -0.11551 0.13815 -0.14792 C 0.17317 -0.18056 0.24609 -0.25325 0.27838 -0.29283 C 0.31067 -0.33241 0.32252 -0.35834 0.33164 -0.38565 C 0.34075 -0.41297 0.33242 -0.44491 0.33268 -0.45718 C 0.33307 -0.46922 0.33385 -0.45903 0.33385 -0.4588 " pathEditMode="relative" rAng="0" ptsTypes="AAAAAAA">
                                      <p:cBhvr>
                                        <p:cTn id="96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393" y="-20787"/>
                                    </p:animMotion>
                                  </p:childTnLst>
                                </p:cTn>
                              </p:par>
                              <p:par>
                                <p:cTn id="9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732 0.02269 C 0.02123 0.01782 0.025 0.01319 0.03308 -0.00671 C 0.04115 -0.02662 0.06185 -0.06597 0.06563 -0.09768 C 0.0694 -0.1294 0.06003 -0.17454 0.05573 -0.19699 C 0.05143 -0.21991 0.04571 -0.22685 0.03972 -0.2338 C 0.03399 -0.24051 0.02722 -0.23704 0.02058 -0.23819 C 0.01407 -0.23935 0.00795 -0.2412 0.00052 -0.2412 C -0.0069 -0.24074 -0.01354 -0.24491 -0.0237 -0.23681 C -0.03385 -0.22824 -0.06028 -0.1912 -0.06028 -0.19097 " pathEditMode="relative" rAng="0" ptsTypes="AAAAAAAAA">
                                      <p:cBhvr>
                                        <p:cTn id="9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32" y="-1324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102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3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104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5400000">
                                      <p:cBhvr>
                                        <p:cTn id="106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5400000">
                                      <p:cBhvr>
                                        <p:cTn id="108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9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940000">
                                      <p:cBhvr>
                                        <p:cTn id="110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2" dur="2000" fill="hold"/>
                                        <p:tgtEl>
                                          <p:spTgt spid="2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13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880000">
                                      <p:cBhvr>
                                        <p:cTn id="114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6" dur="2000" fill="hold"/>
                                        <p:tgtEl>
                                          <p:spTgt spid="2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1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26 -4.07407E-6 C -0.0138 0.03774 -0.0306 0.0757 -0.04388 0.10533 C -0.05729 0.13449 -0.06484 0.16274 -0.07734 0.1757 C -0.08997 0.18889 -0.10781 0.17454 -0.11914 0.18357 C -0.13086 0.19283 -0.13021 0.21667 -0.14635 0.23033 C -0.16263 0.24422 -0.21615 0.26574 -0.21615 0.26621 " pathEditMode="relative" rAng="0" ptsTypes="AAAAAA">
                                      <p:cBhvr>
                                        <p:cTn id="118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977" y="13310"/>
                                    </p:animMotion>
                                  </p:childTnLst>
                                </p:cTn>
                              </p:par>
                              <p:par>
                                <p:cTn id="11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651 0.05463 C -0.0112 0.07361 -0.01576 0.09329 -0.04401 0.10625 C -0.07253 0.11944 -0.14453 0.10787 -0.17657 0.13241 C -0.20886 0.15671 -0.21732 0.25046 -0.23685 0.25301 C -0.25664 0.25463 -0.29362 0.1456 -0.29362 0.14583 " pathEditMode="relative" rAng="0" ptsTypes="AAAAA">
                                      <p:cBhvr>
                                        <p:cTn id="120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362" y="9907"/>
                                    </p:animMotion>
                                  </p:childTnLst>
                                </p:cTn>
                              </p:par>
                              <p:par>
                                <p:cTn id="12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859 0.01898 C -0.01862 0.03333 -0.02838 0.04769 -0.03138 0.06042 C -0.03437 0.07292 -0.02565 0.06204 -0.02656 0.09375 C -0.02734 0.12546 -0.02435 0.21736 -0.03633 0.2507 C -0.04778 0.2838 -0.08008 0.3088 -0.097 0.29259 C -0.1138 0.27616 -0.12968 0.17662 -0.13711 0.15301 C -0.14414 0.12917 -0.14036 0.14954 -0.14036 0.14977 " pathEditMode="relative" rAng="0" ptsTypes="AAAAAAA">
                                      <p:cBhvr>
                                        <p:cTn id="122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641" y="13912"/>
                                    </p:animMotion>
                                  </p:childTnLst>
                                </p:cTn>
                              </p:par>
                              <p:par>
                                <p:cTn id="12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21 -0.04351 C -0.00834 -0.01666 -0.01875 0.01019 -0.03438 0.03195 C -0.05 0.05417 -0.07162 0.07825 -0.0918 0.0882 C -0.11211 0.09792 -0.13646 0.08843 -0.15638 0.09075 C -0.17644 0.0926 -0.19037 0.10116 -0.21159 0.10047 C -0.23255 0.09954 -0.26693 0.09584 -0.28308 0.08542 C -0.29935 0.07547 -0.29779 0.06875 -0.30886 0.03913 C -0.31979 0.01019 -0.33724 -0.06018 -0.3487 -0.08958 C -0.36029 -0.11921 -0.37787 -0.13796 -0.37787 -0.13773 " pathEditMode="relative" rAng="0" ptsTypes="AAAAAAAAA">
                                      <p:cBhvr>
                                        <p:cTn id="124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010" y="2477"/>
                                    </p:animMotion>
                                  </p:childTnLst>
                                </p:cTn>
                              </p:par>
                              <p:par>
                                <p:cTn id="12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872 0.01042 C -0.02226 0.05903 -0.03555 0.10764 -0.06068 0.14098 C -0.08555 0.17454 -0.12786 0.20487 -0.15898 0.21019 C -0.1901 0.21598 -0.24726 0.17477 -0.24726 0.175 C -0.27851 0.16181 -0.32448 0.14607 -0.347 0.13287 C -0.36927 0.12014 -0.37904 0.11598 -0.38216 0.09746 C -0.38529 0.07894 -0.36588 0.02223 -0.36588 0.02246 " pathEditMode="relative" rAng="0" ptsTypes="AAAAAAA">
                                      <p:cBhvr>
                                        <p:cTn id="126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698" y="10000"/>
                                    </p:animMotion>
                                  </p:childTnLst>
                                </p:cTn>
                              </p:par>
                              <p:par>
                                <p:cTn id="12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04 -0.01759 C -0.01328 0.01899 -0.02539 0.05533 -0.04779 0.07894 C -0.07031 0.10255 -0.09766 0.1125 -0.13594 0.12338 C -0.17409 0.13426 -0.23932 0.14144 -0.27722 0.14468 C -0.31511 0.14792 -0.34102 0.14862 -0.36302 0.14283 C -0.38516 0.13704 -0.39531 0.12894 -0.40977 0.10996 C -0.42435 0.09098 -0.44271 0.05093 -0.45 0.02871 C -0.45729 0.00649 -0.45326 -0.02337 -0.45326 -0.02314 " pathEditMode="relative" rAng="0" ptsTypes="AAAAAAAA">
                                      <p:cBhvr>
                                        <p:cTn id="128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669" y="7940"/>
                                    </p:animMotion>
                                  </p:childTnLst>
                                </p:cTn>
                              </p:par>
                              <p:par>
                                <p:cTn id="12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755 -2.22222E-6 C -0.00625 0.02732 -0.02005 0.05463 -0.03386 0.06574 C -0.04766 0.07662 -0.07097 0.07084 -0.07513 0.06574 C -0.0793 0.06042 -0.05886 0.03472 -0.05886 0.03496 " pathEditMode="relative" rAng="0" ptsTypes="AAAA">
                                      <p:cBhvr>
                                        <p:cTn id="130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167" y="3588"/>
                                    </p:animMotion>
                                  </p:childTnLst>
                                </p:cTn>
                              </p:par>
                              <p:par>
                                <p:cTn id="13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7071 0.07315 C 0.06836 0.05093 0.06654 0.02894 0.05938 0.01482 C 0.05196 0.00093 0.02735 -0.01111 0.02735 -0.01088 " pathEditMode="relative" rAng="0" ptsTypes="AAA">
                                      <p:cBhvr>
                                        <p:cTn id="132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74" y="-4213"/>
                                    </p:animMotion>
                                  </p:childTnLst>
                                </p:cTn>
                              </p:par>
                              <p:par>
                                <p:cTn id="13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5469 -0.0963 C 0.02019 -0.12871 -0.0138 -0.15996 -0.01731 -0.19398 C -0.02083 -0.22709 0.03685 -0.30857 0.03334 -0.29884 C 0.02982 -0.28796 -0.03828 -0.13403 -0.03828 -0.1331 " pathEditMode="relative" rAng="0" ptsTypes="AAAA">
                                      <p:cBhvr>
                                        <p:cTn id="134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648" y="-10185"/>
                                    </p:animMotion>
                                  </p:childTnLst>
                                </p:cTn>
                              </p:par>
                              <p:par>
                                <p:cTn id="13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0.03611 C -0.00273 0.01782 -0.00534 0.07176 -0.01693 0.10949 C -0.02878 0.14722 -0.0487 0.17523 -0.0707 0.18912 C -0.09258 0.20324 -0.14818 0.19375 -0.14818 0.19398 C -0.17695 0.1956 -0.21836 0.20579 -0.24349 0.20069 C -0.26875 0.19514 -0.28542 0.1794 -0.29922 0.16181 C -0.31289 0.14444 -0.31224 0.11736 -0.32591 0.09583 C -0.33971 0.07431 -0.36576 0.07569 -0.38164 0.03194 C -0.39753 -0.01157 -0.42188 -0.12153 -0.42135 -0.16597 C -0.42083 -0.21065 -0.38893 -0.23009 -0.37865 -0.23426 C -0.36836 -0.23866 -0.36458 -0.20324 -0.35977 -0.1912 C -0.35495 -0.17894 -0.34974 -0.16134 -0.34974 -0.16111 " pathEditMode="relative" rAng="0" ptsTypes="AAAAAAAAAAAA">
                                      <p:cBhvr>
                                        <p:cTn id="136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081" y="1968"/>
                                    </p:animMotion>
                                  </p:childTnLst>
                                </p:cTn>
                              </p:par>
                              <p:par>
                                <p:cTn id="13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497 0.04884 C 0.00481 0.07732 -0.00508 0.10602 -0.03347 0.11736 C -0.06185 0.12871 -0.1142 0.10996 -0.15651 0.11621 C -0.19857 0.12246 -0.2405 0.14931 -0.28607 0.15486 C -0.33164 0.16042 -0.42904 0.15 -0.42904 0.15023 C -0.46368 0.14861 -0.47839 0.15579 -0.49284 0.14769 C -0.50729 0.13935 -0.51849 0.11528 -0.51628 0.10046 C -0.5142 0.08588 -0.48568 0.06713 -0.47956 0.05949 C -0.47344 0.05185 -0.47956 0.05463 -0.47956 0.05486 " pathEditMode="relative" rAng="0" ptsTypes="AAAAAAAAA">
                                      <p:cBhvr>
                                        <p:cTn id="138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589" y="5370"/>
                                    </p:animMotion>
                                  </p:childTnLst>
                                </p:cTn>
                              </p:par>
                              <p:par>
                                <p:cTn id="13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4.44444E-6 C 0.00678 0.04166 0.01355 0.08333 0.02058 0.10231 C 0.02761 0.12129 0.03633 0.11689 0.04232 0.11388 C 0.04831 0.11111 0.05157 0.1 0.05651 0.08495 C 0.06133 0.06967 0.05534 0.05439 0.07175 0.02314 C 0.08803 -0.00811 0.14089 -0.07778 0.1543 -0.10255 C 0.16771 -0.12732 0.15782 -0.1125 0.15209 -0.1257 C 0.14649 -0.13889 0.13607 -0.16852 0.12058 -0.18172 C 0.10521 -0.19491 0.07292 -0.21135 0.05977 -0.20487 C 0.04649 -0.19838 0.04128 -0.14306 0.04128 -0.14283 " pathEditMode="relative" rAng="0" ptsTypes="AAAAAAAAAA">
                                      <p:cBhvr>
                                        <p:cTn id="140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047" y="-4514"/>
                                    </p:animMotion>
                                  </p:childTnLst>
                                </p:cTn>
                              </p:par>
                              <p:par>
                                <p:cTn id="14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0.03264 C 0.00456 0.04467 0.00912 0.05694 0.01094 0.06736 C 0.01276 0.07778 0.01159 0.08472 0.01094 0.09444 C 0.01016 0.10416 0.01185 0.11944 0.00651 0.12546 C 0.0013 0.13171 -0.01224 0.13171 -0.02057 0.13125 C -0.0289 0.13102 -0.03424 0.13611 -0.04349 0.12361 C -0.0526 0.11088 -0.07057 0.06736 -0.07604 0.05578 C -0.08151 0.04421 -0.07604 0.05393 -0.07604 0.05416 " pathEditMode="relative" rAng="0" ptsTypes="AAAAAAAA">
                                      <p:cBhvr>
                                        <p:cTn id="142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33" y="4954"/>
                                    </p:animMotion>
                                  </p:childTnLst>
                                </p:cTn>
                              </p:par>
                              <p:par>
                                <p:cTn id="14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7.40741E-7 C -0.00013 0.0463 -0.00026 0.09259 -0.00768 0.13333 C -0.0151 0.17384 -0.02656 0.2044 -0.04466 0.24329 C -0.06276 0.28241 -0.09609 0.32963 -0.11641 0.36713 C -0.13659 0.4044 -0.15143 0.44144 -0.16628 0.46759 C -0.18125 0.49375 -0.19297 0.51366 -0.20547 0.52361 C -0.21797 0.53357 -0.23503 0.53611 -0.24128 0.52755 C -0.24766 0.51875 -0.2431 0.49074 -0.24349 0.47153 C -0.24388 0.45208 -0.24349 0.41157 -0.24349 0.41181 L -0.24349 0.41157 " pathEditMode="relative" rAng="0" ptsTypes="AAAAAAAAAA">
                                      <p:cBhvr>
                                        <p:cTn id="144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240" y="26620"/>
                                    </p:animMotion>
                                  </p:childTnLst>
                                </p:cTn>
                              </p:par>
                              <p:par>
                                <p:cTn id="14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755 0.02153 C 0.00547 0.03333 0.01758 0.02917 0.0013 0.05741 C -0.01485 0.08518 -0.06302 0.15324 -0.08932 0.18935 C -0.11537 0.22523 -0.13542 0.23981 -0.15612 0.27338 C -0.17695 0.30671 -0.19505 0.36111 -0.21393 0.38981 C -0.23268 0.41875 -0.2543 0.44213 -0.2694 0.44653 C -0.28477 0.45046 -0.30026 0.43079 -0.3056 0.41551 C -0.31081 0.4 -0.30209 0.37523 -0.3013 0.35393 C -0.30078 0.33241 -0.30169 0.30139 -0.3013 0.2868 C -0.30104 0.27222 -0.29935 0.26643 -0.29935 0.26667 " pathEditMode="relative" rAng="0" ptsTypes="AAAAAAAAAA">
                                      <p:cBhvr>
                                        <p:cTn id="146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25" y="21273"/>
                                    </p:animMotion>
                                  </p:childTnLst>
                                </p:cTn>
                              </p:par>
                              <p:par>
                                <p:cTn id="14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628 0.06065 C 0.00938 0.0875 0.00287 0.11436 -0.00911 0.14954 C -0.02135 0.18496 -0.04818 0.24051 -0.05703 0.27153 C -0.06588 0.30255 -0.0595 0.31852 -0.06224 0.33519 C -0.0651 0.35209 -0.06627 0.36436 -0.07422 0.37223 C -0.08216 0.37987 -0.10208 0.38473 -0.11002 0.38218 C -0.11797 0.3794 -0.12005 0.36598 -0.12187 0.3551 C -0.12396 0.34422 -0.12187 0.31713 -0.12187 0.31737 C -0.12187 0.30533 -0.12135 0.29538 -0.12187 0.28565 C -0.12265 0.27616 -0.12435 0.26737 -0.12578 0.2588 " pathEditMode="relative" rAng="0" ptsTypes="AAAAAAAAAA">
                                      <p:cBhvr>
                                        <p:cTn id="148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109" y="16088"/>
                                    </p:animMotion>
                                  </p:childTnLst>
                                </p:cTn>
                              </p:par>
                              <p:par>
                                <p:cTn id="14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7.40741E-7 C 0.01758 -0.00926 0.03542 -0.01829 0.05039 -0.0287 C 0.06549 -0.03866 0.07956 -0.05093 0.08945 -0.06111 C 0.09961 -0.07107 0.10521 -0.08056 0.11042 -0.08935 C 0.11536 -0.09815 0.12057 -0.10185 0.11953 -0.1132 C 0.11836 -0.12454 0.11172 -0.14792 0.10325 -0.15648 C 0.09492 -0.16528 0.0806 -0.16343 0.06875 -0.16528 C 0.0569 -0.1669 0.03906 -0.16458 0.0319 -0.16736 C 0.025 -0.17014 0.02852 -0.17801 0.02747 -0.18148 C 0.02643 -0.18495 0.025 -0.18773 0.025 -0.1875 " pathEditMode="relative" rAng="0" ptsTypes="AAAAAAAAAA">
                                      <p:cBhvr>
                                        <p:cTn id="150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977" y="-939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1" grpId="0"/>
      <p:bldP spid="12" grpId="0" animBg="1"/>
      <p:bldP spid="13" grpId="0" animBg="1"/>
      <p:bldP spid="14" grpId="0" animBg="1"/>
      <p:bldP spid="17" grpId="0"/>
      <p:bldP spid="18" grpId="0"/>
      <p:bldP spid="23" grpId="0"/>
      <p:bldP spid="24" grpId="0"/>
      <p:bldP spid="25" grpId="0"/>
      <p:bldP spid="26" grpId="0"/>
      <p:bldP spid="27" grpId="0"/>
      <p:bldP spid="28" grpId="0" animBg="1"/>
      <p:bldP spid="29" grpId="0" animBg="1"/>
      <p:bldP spid="30" grpId="0" animBg="1"/>
      <p:bldP spid="33" grpId="0"/>
      <p:bldP spid="34" grpId="0"/>
      <p:bldP spid="35" grpId="0"/>
      <p:bldP spid="38" grpId="0" animBg="1"/>
      <p:bldP spid="38" grpId="1" animBg="1"/>
      <p:bldP spid="38" grpId="2" build="allAtOnce" animBg="1"/>
      <p:bldP spid="39" grpId="0"/>
      <p:bldP spid="39" grpId="1"/>
      <p:bldP spid="40" grpId="0"/>
      <p:bldP spid="40" grpId="1"/>
      <p:bldP spid="41" grpId="0"/>
      <p:bldP spid="41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678105" y="867905"/>
            <a:ext cx="8605753" cy="806343"/>
          </a:xfrm>
        </p:spPr>
        <p:txBody>
          <a:bodyPr/>
          <a:lstStyle/>
          <a:p>
            <a:r>
              <a:rPr lang="fa-IR" smtClean="0"/>
              <a:t>سناریو فریب </a:t>
            </a:r>
            <a:r>
              <a:rPr lang="fa-IR" dirty="0" smtClean="0"/>
              <a:t>1(ادامه)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990" y="1722313"/>
            <a:ext cx="6731346" cy="4559534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8267700" y="1920671"/>
            <a:ext cx="3327399" cy="414506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 rtl="1"/>
            <a:r>
              <a:rPr lang="fa-IR" sz="3200" dirty="0" smtClean="0">
                <a:solidFill>
                  <a:schemeClr val="tx1"/>
                </a:solidFill>
                <a:latin typeface="B Zar" charset="0"/>
                <a:ea typeface="B Zar" charset="0"/>
                <a:cs typeface="B Zar" charset="0"/>
              </a:rPr>
              <a:t>تحلیل</a:t>
            </a:r>
          </a:p>
          <a:p>
            <a:pPr marL="914400" lvl="1" indent="-457200" algn="r" rtl="1">
              <a:buFont typeface="Arial" charset="0"/>
              <a:buChar char="•"/>
            </a:pPr>
            <a:r>
              <a:rPr lang="fa-IR" sz="3200" dirty="0" smtClean="0">
                <a:solidFill>
                  <a:schemeClr val="tx1"/>
                </a:solidFill>
                <a:latin typeface="B Zar" charset="0"/>
                <a:ea typeface="B Zar" charset="0"/>
                <a:cs typeface="B Zar" charset="0"/>
              </a:rPr>
              <a:t>استراتژی‌های بهینه</a:t>
            </a:r>
          </a:p>
          <a:p>
            <a:pPr marL="914400" lvl="1" indent="-457200" algn="r" rtl="1">
              <a:buFont typeface="Arial" charset="0"/>
              <a:buChar char="•"/>
            </a:pPr>
            <a:r>
              <a:rPr lang="fa-IR" sz="3200" dirty="0" smtClean="0">
                <a:solidFill>
                  <a:schemeClr val="tx1"/>
                </a:solidFill>
                <a:latin typeface="B Zar" charset="0"/>
                <a:ea typeface="B Zar" charset="0"/>
                <a:cs typeface="B Zar" charset="0"/>
              </a:rPr>
              <a:t>از جمله مدافع</a:t>
            </a:r>
            <a:endParaRPr lang="en-US" sz="3200" dirty="0">
              <a:solidFill>
                <a:schemeClr val="tx1"/>
              </a:solidFill>
              <a:latin typeface="B Zar" charset="0"/>
              <a:ea typeface="B Zar" charset="0"/>
              <a:cs typeface="B Zar" charset="0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9785445" y="65961"/>
            <a:ext cx="1678674" cy="555521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r>
              <a:rPr lang="fa-IR" dirty="0" smtClean="0">
                <a:latin typeface="B Zar" charset="0"/>
                <a:ea typeface="B Zar" charset="0"/>
                <a:cs typeface="B Zar" charset="0"/>
              </a:rPr>
              <a:t>مقدمه </a:t>
            </a:r>
            <a:endParaRPr lang="en-US" dirty="0">
              <a:latin typeface="B Zar" charset="0"/>
              <a:ea typeface="B Zar" charset="0"/>
              <a:cs typeface="B Zar" charset="0"/>
            </a:endParaRPr>
          </a:p>
        </p:txBody>
      </p:sp>
      <p:sp>
        <p:nvSpPr>
          <p:cNvPr id="11" name="Right Arrow 10"/>
          <p:cNvSpPr/>
          <p:nvPr/>
        </p:nvSpPr>
        <p:spPr>
          <a:xfrm rot="10800000">
            <a:off x="8993874" y="148984"/>
            <a:ext cx="620468" cy="328684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762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1509972" y="65959"/>
            <a:ext cx="1678674" cy="555521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r>
              <a:rPr lang="fa-IR" dirty="0" smtClean="0">
                <a:latin typeface="B Zar" charset="0"/>
                <a:ea typeface="B Zar" charset="0"/>
                <a:cs typeface="B Zar" charset="0"/>
              </a:rPr>
              <a:t>پژوهشهای پیشین و نتیجه گیری</a:t>
            </a:r>
            <a:endParaRPr lang="en-US" dirty="0">
              <a:latin typeface="B Zar" charset="0"/>
              <a:ea typeface="B Zar" charset="0"/>
              <a:cs typeface="B Zar" charset="0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4268463" y="65960"/>
            <a:ext cx="1678674" cy="555521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r>
              <a:rPr lang="fa-IR" dirty="0" smtClean="0">
                <a:latin typeface="B Zar" charset="0"/>
                <a:ea typeface="B Zar" charset="0"/>
                <a:cs typeface="B Zar" charset="0"/>
              </a:rPr>
              <a:t>مطالعه موردی</a:t>
            </a:r>
            <a:endParaRPr lang="en-US" dirty="0">
              <a:latin typeface="B Zar" charset="0"/>
              <a:ea typeface="B Zar" charset="0"/>
              <a:cs typeface="B Zar" charset="0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7103154" y="73297"/>
            <a:ext cx="1678674" cy="555521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r>
              <a:rPr lang="fa-IR" dirty="0" smtClean="0">
                <a:latin typeface="B Zar" charset="0"/>
                <a:ea typeface="B Zar" charset="0"/>
                <a:cs typeface="B Zar" charset="0"/>
              </a:rPr>
              <a:t>چارچوب پیشنهادی</a:t>
            </a:r>
            <a:endParaRPr lang="en-US" dirty="0">
              <a:latin typeface="B Zar" charset="0"/>
              <a:ea typeface="B Zar" charset="0"/>
              <a:cs typeface="B Zar" charset="0"/>
            </a:endParaRPr>
          </a:p>
        </p:txBody>
      </p:sp>
      <p:sp>
        <p:nvSpPr>
          <p:cNvPr id="15" name="Right Arrow 14"/>
          <p:cNvSpPr/>
          <p:nvPr/>
        </p:nvSpPr>
        <p:spPr>
          <a:xfrm rot="10800000">
            <a:off x="3383696" y="208153"/>
            <a:ext cx="620468" cy="328684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762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/>
          <p:cNvSpPr/>
          <p:nvPr/>
        </p:nvSpPr>
        <p:spPr>
          <a:xfrm rot="10800000">
            <a:off x="6176811" y="179377"/>
            <a:ext cx="620468" cy="328684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762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515522" y="6274509"/>
            <a:ext cx="1220681" cy="584616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r" defTabSz="914400" rtl="1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B Zar" charset="0"/>
                <a:ea typeface="B Zar" charset="0"/>
                <a:cs typeface="B Zar" charset="0"/>
              </a:defRPr>
            </a:lvl1pPr>
            <a:lvl2pPr marL="685800" indent="-228600" algn="r" defTabSz="914400" rtl="1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B Zar" charset="0"/>
                <a:ea typeface="B Zar" charset="0"/>
                <a:cs typeface="B Zar" charset="0"/>
              </a:defRPr>
            </a:lvl2pPr>
            <a:lvl3pPr marL="1143000" indent="-228600" algn="r" defTabSz="914400" rtl="1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B Zar" charset="0"/>
                <a:ea typeface="B Zar" charset="0"/>
                <a:cs typeface="B Zar" charset="0"/>
              </a:defRPr>
            </a:lvl3pPr>
            <a:lvl4pPr marL="1600200" indent="-228600" algn="r" defTabSz="914400" rtl="1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B Zar" charset="0"/>
                <a:ea typeface="B Zar" charset="0"/>
                <a:cs typeface="B Zar" charset="0"/>
              </a:defRPr>
            </a:lvl4pPr>
            <a:lvl5pPr marL="2057400" indent="-228600" algn="r" defTabSz="914400" rtl="1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B Zar" charset="0"/>
                <a:ea typeface="B Zar" charset="0"/>
                <a:cs typeface="B Zar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fa-IR" sz="2400" dirty="0" smtClean="0">
                <a:solidFill>
                  <a:schemeClr val="bg1"/>
                </a:solidFill>
              </a:rPr>
              <a:t>۸ از۴۴</a:t>
            </a:r>
            <a:endParaRPr lang="fa-IR" sz="24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4066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Arrow Connector 1"/>
          <p:cNvCxnSpPr/>
          <p:nvPr/>
        </p:nvCxnSpPr>
        <p:spPr>
          <a:xfrm flipH="1">
            <a:off x="2013096" y="5644522"/>
            <a:ext cx="789124" cy="115323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/>
          <p:cNvCxnSpPr/>
          <p:nvPr/>
        </p:nvCxnSpPr>
        <p:spPr>
          <a:xfrm>
            <a:off x="2882326" y="5644522"/>
            <a:ext cx="743160" cy="115323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/>
          <p:cNvCxnSpPr/>
          <p:nvPr/>
        </p:nvCxnSpPr>
        <p:spPr>
          <a:xfrm flipH="1">
            <a:off x="2874253" y="3878829"/>
            <a:ext cx="1353350" cy="156851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4329926" y="3902518"/>
            <a:ext cx="1418439" cy="158465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838640" y="3232208"/>
                <a:ext cx="2627313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 rtl="1"/>
                <a14:m>
                  <m:oMath xmlns:m="http://schemas.openxmlformats.org/officeDocument/2006/math">
                    <m:r>
                      <a:rPr lang="fa-IR" sz="32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" charset="0"/>
                      </a:rPr>
                      <m:t> </m:t>
                    </m:r>
                    <m:r>
                      <a:rPr lang="en-US" sz="32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" charset="0"/>
                      </a:rPr>
                      <m:t>:</m:t>
                    </m:r>
                    <m:r>
                      <a:rPr lang="en-US" sz="32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" charset="0"/>
                      </a:rPr>
                      <m:t>𝜒</m:t>
                    </m:r>
                    <m:r>
                      <a:rPr lang="fa-IR" sz="3200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" charset="0"/>
                      </a:rPr>
                      <m:t> </m:t>
                    </m:r>
                  </m:oMath>
                </a14:m>
                <a:r>
                  <a:rPr lang="fa-IR" sz="3200" dirty="0" smtClean="0">
                    <a:latin typeface="Times" charset="0"/>
                    <a:ea typeface="Times" charset="0"/>
                    <a:cs typeface="B Zar" panose="00000400000000000000" pitchFamily="2" charset="-78"/>
                  </a:rPr>
                  <a:t>شخص ثالث</a:t>
                </a:r>
                <a:endParaRPr lang="en-US" sz="3200" dirty="0">
                  <a:latin typeface="Times" charset="0"/>
                  <a:ea typeface="Times" charset="0"/>
                  <a:cs typeface="B Zar" panose="00000400000000000000" pitchFamily="2" charset="-78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8640" y="3232208"/>
                <a:ext cx="2627313" cy="584775"/>
              </a:xfrm>
              <a:prstGeom prst="rect">
                <a:avLst/>
              </a:prstGeom>
              <a:blipFill rotWithShape="0">
                <a:blip r:embed="rId2"/>
                <a:stretch>
                  <a:fillRect t="-121875" r="-4640" b="-131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3538417" y="5250271"/>
                <a:ext cx="150291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a-IR" sz="3200" dirty="0">
                    <a:latin typeface="Times" charset="0"/>
                    <a:ea typeface="Times" charset="0"/>
                    <a:cs typeface="B Zar" panose="00000400000000000000" pitchFamily="2" charset="-78"/>
                  </a:rPr>
                  <a:t>مدافع</a:t>
                </a:r>
                <a:r>
                  <a:rPr lang="en-US" sz="3200" dirty="0">
                    <a:latin typeface="Times" charset="0"/>
                    <a:ea typeface="Times" charset="0"/>
                    <a:cs typeface="Times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320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" charset="0"/>
                      </a:rPr>
                      <m:t>:</m:t>
                    </m:r>
                    <m:r>
                      <a:rPr lang="fa-IR" sz="32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" charset="0"/>
                      </a:rPr>
                      <m:t>𝒟</m:t>
                    </m:r>
                  </m:oMath>
                </a14:m>
                <a:endParaRPr lang="en-US" sz="3200" dirty="0">
                  <a:latin typeface="Times" charset="0"/>
                  <a:ea typeface="Times" charset="0"/>
                  <a:cs typeface="Times" charset="0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8417" y="5250271"/>
                <a:ext cx="1502912" cy="584775"/>
              </a:xfrm>
              <a:prstGeom prst="rect">
                <a:avLst/>
              </a:prstGeom>
              <a:blipFill rotWithShape="0">
                <a:blip r:embed="rId3"/>
                <a:stretch>
                  <a:fillRect l="-10526" t="-8333" r="-1619" b="-385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2779871" y="4170495"/>
                <a:ext cx="79335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200" b="0" i="1" smtClean="0">
                              <a:latin typeface="Cambria Math" charset="0"/>
                              <a:ea typeface="Times" charset="0"/>
                              <a:cs typeface="Times" charset="0"/>
                            </a:rPr>
                          </m:ctrlPr>
                        </m:sSub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Times" charset="0"/>
                              <a:cs typeface="Times" charset="0"/>
                            </a:rPr>
                            <m:t>𝑀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charset="0"/>
                              <a:ea typeface="Times" charset="0"/>
                              <a:cs typeface="Times" charset="0"/>
                            </a:rPr>
                            <m:t>1</m:t>
                          </m:r>
                        </m:sub>
                        <m:sup>
                          <m:r>
                            <a:rPr lang="en-US" sz="3200" b="0" i="1" smtClean="0">
                              <a:latin typeface="Cambria Math" charset="0"/>
                              <a:ea typeface="Times" charset="0"/>
                              <a:cs typeface="Times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sz="3200" dirty="0">
                  <a:latin typeface="Times" charset="0"/>
                  <a:ea typeface="Times" charset="0"/>
                  <a:cs typeface="Times" charset="0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9871" y="4170495"/>
                <a:ext cx="793358" cy="58477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4609473" y="4170494"/>
                <a:ext cx="130805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a-IR" sz="3200" b="0" i="1" smtClean="0">
                              <a:latin typeface="Cambria Math" charset="0"/>
                              <a:ea typeface="Times" charset="0"/>
                              <a:cs typeface="Times" charset="0"/>
                            </a:rPr>
                          </m:ctrlPr>
                        </m:sSub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Times" charset="0"/>
                              <a:cs typeface="Times" charset="0"/>
                            </a:rPr>
                            <m:t>𝑀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charset="0"/>
                              <a:ea typeface="Times" charset="0"/>
                              <a:cs typeface="Times" charset="0"/>
                            </a:rPr>
                            <m:t>2</m:t>
                          </m:r>
                        </m:sub>
                        <m:sup>
                          <m:r>
                            <a:rPr lang="en-US" sz="3200" b="0" i="1" smtClean="0">
                              <a:latin typeface="Cambria Math" charset="0"/>
                              <a:ea typeface="Times" charset="0"/>
                              <a:cs typeface="Times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sz="3200" dirty="0">
                  <a:latin typeface="Times" charset="0"/>
                  <a:ea typeface="Times" charset="0"/>
                  <a:cs typeface="Times" charset="0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9473" y="4170494"/>
                <a:ext cx="1308054" cy="584775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1680023" y="5697373"/>
                <a:ext cx="72763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200" b="0" i="1" smtClean="0">
                              <a:latin typeface="Cambria Math" charset="0"/>
                              <a:ea typeface="Times" charset="0"/>
                              <a:cs typeface="Times" charset="0"/>
                            </a:rPr>
                          </m:ctrlPr>
                        </m:sSub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Times" charset="0"/>
                              <a:cs typeface="Times" charset="0"/>
                            </a:rPr>
                            <m:t>𝐴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charset="0"/>
                              <a:ea typeface="Times" charset="0"/>
                              <a:cs typeface="Times" charset="0"/>
                            </a:rPr>
                            <m:t>1</m:t>
                          </m:r>
                        </m:sub>
                        <m:sup>
                          <m:r>
                            <a:rPr lang="en-US" sz="3200" b="0" i="1" smtClean="0">
                              <a:latin typeface="Cambria Math" charset="0"/>
                              <a:ea typeface="Times" charset="0"/>
                              <a:cs typeface="Times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sz="3200" dirty="0">
                  <a:latin typeface="Times" charset="0"/>
                  <a:ea typeface="Times" charset="0"/>
                  <a:cs typeface="Times" charset="0"/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0023" y="5697373"/>
                <a:ext cx="727635" cy="584775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3253906" y="5710328"/>
                <a:ext cx="73712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200" b="0" i="1" smtClean="0">
                              <a:latin typeface="Cambria Math" charset="0"/>
                              <a:ea typeface="Times" charset="0"/>
                              <a:cs typeface="Times" charset="0"/>
                            </a:rPr>
                          </m:ctrlPr>
                        </m:sSub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Times" charset="0"/>
                              <a:cs typeface="Times" charset="0"/>
                            </a:rPr>
                            <m:t>𝐴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charset="0"/>
                              <a:ea typeface="Times" charset="0"/>
                              <a:cs typeface="Times" charset="0"/>
                            </a:rPr>
                            <m:t>2</m:t>
                          </m:r>
                        </m:sub>
                        <m:sup>
                          <m:r>
                            <a:rPr lang="en-US" sz="3200" b="0" i="1" smtClean="0">
                              <a:latin typeface="Cambria Math" charset="0"/>
                              <a:ea typeface="Times" charset="0"/>
                              <a:cs typeface="Times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sz="3200" dirty="0">
                  <a:latin typeface="Times" charset="0"/>
                  <a:ea typeface="Times" charset="0"/>
                  <a:cs typeface="Times" charset="0"/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3906" y="5710328"/>
                <a:ext cx="737125" cy="584775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Oval 11"/>
          <p:cNvSpPr/>
          <p:nvPr/>
        </p:nvSpPr>
        <p:spPr>
          <a:xfrm>
            <a:off x="4124064" y="3753061"/>
            <a:ext cx="263994" cy="26304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2687294" y="5434326"/>
            <a:ext cx="263994" cy="26304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5552164" y="5368223"/>
            <a:ext cx="263994" cy="26304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/>
          <p:cNvCxnSpPr/>
          <p:nvPr/>
        </p:nvCxnSpPr>
        <p:spPr>
          <a:xfrm flipH="1">
            <a:off x="4868938" y="5598142"/>
            <a:ext cx="789124" cy="115323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5738168" y="5572862"/>
            <a:ext cx="743160" cy="115323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4535865" y="5650993"/>
                <a:ext cx="72763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200" b="0" i="1" smtClean="0">
                              <a:latin typeface="Cambria Math" charset="0"/>
                              <a:ea typeface="Times" charset="0"/>
                              <a:cs typeface="Times" charset="0"/>
                            </a:rPr>
                          </m:ctrlPr>
                        </m:sSub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Times" charset="0"/>
                              <a:cs typeface="Times" charset="0"/>
                            </a:rPr>
                            <m:t>𝐴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charset="0"/>
                              <a:ea typeface="Times" charset="0"/>
                              <a:cs typeface="Times" charset="0"/>
                            </a:rPr>
                            <m:t>1</m:t>
                          </m:r>
                        </m:sub>
                        <m:sup>
                          <m:r>
                            <a:rPr lang="en-US" sz="3200" b="0" i="1" smtClean="0">
                              <a:latin typeface="Cambria Math" charset="0"/>
                              <a:ea typeface="Times" charset="0"/>
                              <a:cs typeface="Times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sz="3200" dirty="0">
                  <a:latin typeface="Times" charset="0"/>
                  <a:ea typeface="Times" charset="0"/>
                  <a:cs typeface="Times" charset="0"/>
                </a:endParaRP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5865" y="5650993"/>
                <a:ext cx="727635" cy="584775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6109748" y="5663948"/>
                <a:ext cx="73712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charset="0"/>
                              <a:ea typeface="Times" charset="0"/>
                              <a:cs typeface="Times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Times" charset="0"/>
                              <a:cs typeface="Times" charset="0"/>
                            </a:rPr>
                            <m:t>𝐴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charset="0"/>
                              <a:ea typeface="Times" charset="0"/>
                              <a:cs typeface="Times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200" dirty="0">
                  <a:latin typeface="Times" charset="0"/>
                  <a:ea typeface="Times" charset="0"/>
                  <a:cs typeface="Times" charset="0"/>
                </a:endParaRP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9748" y="5663948"/>
                <a:ext cx="737125" cy="584775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/>
          <p:cNvCxnSpPr/>
          <p:nvPr/>
        </p:nvCxnSpPr>
        <p:spPr>
          <a:xfrm flipH="1">
            <a:off x="7227832" y="5571636"/>
            <a:ext cx="789124" cy="115323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8097062" y="5571636"/>
            <a:ext cx="743160" cy="115323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8088381" y="3845773"/>
            <a:ext cx="1353350" cy="156851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9544662" y="3829632"/>
            <a:ext cx="1418439" cy="158465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8898443" y="5147286"/>
                <a:ext cx="150291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a-IR" sz="3200" dirty="0">
                    <a:latin typeface="Times" charset="0"/>
                    <a:ea typeface="Times" charset="0"/>
                    <a:cs typeface="B Zar" panose="00000400000000000000" pitchFamily="2" charset="-78"/>
                  </a:rPr>
                  <a:t>مدافع</a:t>
                </a:r>
                <a:r>
                  <a:rPr lang="en-US" sz="3200" dirty="0">
                    <a:latin typeface="Times" charset="0"/>
                    <a:ea typeface="Times" charset="0"/>
                    <a:cs typeface="Times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320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" charset="0"/>
                      </a:rPr>
                      <m:t>:</m:t>
                    </m:r>
                    <m:r>
                      <a:rPr lang="fa-IR" sz="32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" charset="0"/>
                      </a:rPr>
                      <m:t>𝒟</m:t>
                    </m:r>
                  </m:oMath>
                </a14:m>
                <a:endParaRPr lang="en-US" sz="3200" dirty="0">
                  <a:latin typeface="Times" charset="0"/>
                  <a:ea typeface="Times" charset="0"/>
                  <a:cs typeface="Times" charset="0"/>
                </a:endParaRPr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8443" y="5147286"/>
                <a:ext cx="1502912" cy="584775"/>
              </a:xfrm>
              <a:prstGeom prst="rect">
                <a:avLst/>
              </a:prstGeom>
              <a:blipFill rotWithShape="0">
                <a:blip r:embed="rId10"/>
                <a:stretch>
                  <a:fillRect l="-10976" t="-8333" r="-2033" b="-385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>
                <a:spLocks/>
              </p:cNvSpPr>
              <p:nvPr/>
            </p:nvSpPr>
            <p:spPr>
              <a:xfrm>
                <a:off x="8090207" y="4082809"/>
                <a:ext cx="756869" cy="6024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200" b="0" i="1" smtClean="0">
                              <a:latin typeface="Cambria Math" charset="0"/>
                              <a:ea typeface="Times" charset="0"/>
                              <a:cs typeface="Times" charset="0"/>
                            </a:rPr>
                          </m:ctrlPr>
                        </m:sSub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Times" charset="0"/>
                              <a:cs typeface="Times" charset="0"/>
                            </a:rPr>
                            <m:t>𝑀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charset="0"/>
                              <a:ea typeface="Times" charset="0"/>
                              <a:cs typeface="Times" charset="0"/>
                            </a:rPr>
                            <m:t>1</m:t>
                          </m:r>
                        </m:sub>
                        <m:sup>
                          <m:r>
                            <a:rPr lang="en-US" sz="3200" b="0" i="1" smtClean="0">
                              <a:latin typeface="Cambria Math" charset="0"/>
                              <a:ea typeface="Times" charset="0"/>
                              <a:cs typeface="Times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sz="3200" dirty="0">
                  <a:latin typeface="Times" charset="0"/>
                  <a:ea typeface="Times" charset="0"/>
                  <a:cs typeface="Times" charset="0"/>
                </a:endParaRP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0207" y="4082809"/>
                <a:ext cx="756869" cy="602401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9824209" y="4097608"/>
                <a:ext cx="130805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a-IR" sz="3200" i="1">
                              <a:latin typeface="Cambria Math" charset="0"/>
                              <a:ea typeface="Times" charset="0"/>
                              <a:cs typeface="Times" charset="0"/>
                            </a:rPr>
                          </m:ctrlPr>
                        </m:sSubSup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  <a:ea typeface="Times" charset="0"/>
                              <a:cs typeface="Times" charset="0"/>
                            </a:rPr>
                            <m:t>𝑀</m:t>
                          </m:r>
                        </m:e>
                        <m:sub>
                          <m:r>
                            <a:rPr lang="en-US" sz="3200" i="1">
                              <a:latin typeface="Cambria Math" charset="0"/>
                              <a:ea typeface="Times" charset="0"/>
                              <a:cs typeface="Times" charset="0"/>
                            </a:rPr>
                            <m:t>2</m:t>
                          </m:r>
                        </m:sub>
                        <m:sup>
                          <m:r>
                            <a:rPr lang="en-US" sz="3200" i="1">
                              <a:latin typeface="Cambria Math" charset="0"/>
                              <a:ea typeface="Times" charset="0"/>
                              <a:cs typeface="Times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sz="3200" dirty="0">
                  <a:latin typeface="Times" charset="0"/>
                  <a:ea typeface="Times" charset="0"/>
                  <a:cs typeface="Times" charset="0"/>
                </a:endParaRPr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24209" y="4097608"/>
                <a:ext cx="1308054" cy="584775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6894759" y="5624487"/>
                <a:ext cx="72763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200" b="0" i="1" smtClean="0">
                              <a:latin typeface="Cambria Math" charset="0"/>
                              <a:ea typeface="Times" charset="0"/>
                              <a:cs typeface="Times" charset="0"/>
                            </a:rPr>
                          </m:ctrlPr>
                        </m:sSub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Times" charset="0"/>
                              <a:cs typeface="Times" charset="0"/>
                            </a:rPr>
                            <m:t>𝐴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charset="0"/>
                              <a:ea typeface="Times" charset="0"/>
                              <a:cs typeface="Times" charset="0"/>
                            </a:rPr>
                            <m:t>1</m:t>
                          </m:r>
                        </m:sub>
                        <m:sup>
                          <m:r>
                            <a:rPr lang="en-US" sz="3200" b="0" i="1" smtClean="0">
                              <a:latin typeface="Cambria Math" charset="0"/>
                              <a:ea typeface="Times" charset="0"/>
                              <a:cs typeface="Times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sz="3200" dirty="0">
                  <a:latin typeface="Times" charset="0"/>
                  <a:ea typeface="Times" charset="0"/>
                  <a:cs typeface="Times" charset="0"/>
                </a:endParaRPr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4759" y="5624487"/>
                <a:ext cx="727635" cy="584775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8468642" y="5637442"/>
                <a:ext cx="73712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200" b="0" i="1" smtClean="0">
                              <a:latin typeface="Cambria Math" charset="0"/>
                              <a:ea typeface="Times" charset="0"/>
                              <a:cs typeface="Times" charset="0"/>
                            </a:rPr>
                          </m:ctrlPr>
                        </m:sSub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Times" charset="0"/>
                              <a:cs typeface="Times" charset="0"/>
                            </a:rPr>
                            <m:t>𝐴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charset="0"/>
                              <a:ea typeface="Times" charset="0"/>
                              <a:cs typeface="Times" charset="0"/>
                            </a:rPr>
                            <m:t>2</m:t>
                          </m:r>
                        </m:sub>
                        <m:sup>
                          <m:r>
                            <a:rPr lang="en-US" sz="3200" b="0" i="1" smtClean="0">
                              <a:latin typeface="Cambria Math" charset="0"/>
                              <a:ea typeface="Times" charset="0"/>
                              <a:cs typeface="Times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sz="3200" dirty="0">
                  <a:latin typeface="Times" charset="0"/>
                  <a:ea typeface="Times" charset="0"/>
                  <a:cs typeface="Times" charset="0"/>
                </a:endParaRPr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8642" y="5637442"/>
                <a:ext cx="737125" cy="584775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Oval 27"/>
          <p:cNvSpPr/>
          <p:nvPr/>
        </p:nvSpPr>
        <p:spPr>
          <a:xfrm>
            <a:off x="9338800" y="3680175"/>
            <a:ext cx="263994" cy="26304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7902030" y="5361440"/>
            <a:ext cx="263994" cy="26304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10766900" y="5295337"/>
            <a:ext cx="263994" cy="26304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Arrow Connector 30"/>
          <p:cNvCxnSpPr/>
          <p:nvPr/>
        </p:nvCxnSpPr>
        <p:spPr>
          <a:xfrm flipH="1">
            <a:off x="10083674" y="5525256"/>
            <a:ext cx="789124" cy="115323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10952904" y="5499976"/>
            <a:ext cx="743160" cy="115323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9750601" y="5578107"/>
                <a:ext cx="72763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200" b="0" i="1" smtClean="0">
                              <a:latin typeface="Cambria Math" charset="0"/>
                              <a:ea typeface="Times" charset="0"/>
                              <a:cs typeface="Times" charset="0"/>
                            </a:rPr>
                          </m:ctrlPr>
                        </m:sSub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Times" charset="0"/>
                              <a:cs typeface="Times" charset="0"/>
                            </a:rPr>
                            <m:t>𝐴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charset="0"/>
                              <a:ea typeface="Times" charset="0"/>
                              <a:cs typeface="Times" charset="0"/>
                            </a:rPr>
                            <m:t>1</m:t>
                          </m:r>
                        </m:sub>
                        <m:sup>
                          <m:r>
                            <a:rPr lang="en-US" sz="3200" b="0" i="1" smtClean="0">
                              <a:latin typeface="Cambria Math" charset="0"/>
                              <a:ea typeface="Times" charset="0"/>
                              <a:cs typeface="Times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sz="3200" dirty="0">
                  <a:latin typeface="Times" charset="0"/>
                  <a:ea typeface="Times" charset="0"/>
                  <a:cs typeface="Times" charset="0"/>
                </a:endParaRPr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50601" y="5578107"/>
                <a:ext cx="727635" cy="584775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11324484" y="5591062"/>
                <a:ext cx="73712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200" b="0" i="1" smtClean="0">
                              <a:latin typeface="Cambria Math" charset="0"/>
                              <a:ea typeface="Times" charset="0"/>
                              <a:cs typeface="Times" charset="0"/>
                            </a:rPr>
                          </m:ctrlPr>
                        </m:sSub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Times" charset="0"/>
                              <a:cs typeface="Times" charset="0"/>
                            </a:rPr>
                            <m:t>𝐴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charset="0"/>
                              <a:ea typeface="Times" charset="0"/>
                              <a:cs typeface="Times" charset="0"/>
                            </a:rPr>
                            <m:t>2</m:t>
                          </m:r>
                        </m:sub>
                        <m:sup>
                          <m:r>
                            <a:rPr lang="en-US" sz="3200" b="0" i="1" smtClean="0">
                              <a:latin typeface="Cambria Math" charset="0"/>
                              <a:ea typeface="Times" charset="0"/>
                              <a:cs typeface="Times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sz="3200" dirty="0">
                  <a:latin typeface="Times" charset="0"/>
                  <a:ea typeface="Times" charset="0"/>
                  <a:cs typeface="Times" charset="0"/>
                </a:endParaRPr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24484" y="5591062"/>
                <a:ext cx="737125" cy="584775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8641321" y="3092314"/>
                <a:ext cx="1954574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a-IR" sz="3200" dirty="0">
                    <a:latin typeface="Times" charset="0"/>
                    <a:ea typeface="Times" charset="0"/>
                    <a:cs typeface="B Zar" panose="00000400000000000000" pitchFamily="2" charset="-78"/>
                  </a:rPr>
                  <a:t>مهاجم</a:t>
                </a:r>
                <a14:m>
                  <m:oMath xmlns:m="http://schemas.openxmlformats.org/officeDocument/2006/math">
                    <m:r>
                      <a:rPr lang="en-US" sz="320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" charset="0"/>
                      </a:rPr>
                      <m:t> </m:t>
                    </m:r>
                    <m:r>
                      <a:rPr lang="en-US" sz="32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" charset="0"/>
                      </a:rPr>
                      <m:t> :</m:t>
                    </m:r>
                    <m:r>
                      <a:rPr lang="fa-IR" sz="32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" charset="0"/>
                      </a:rPr>
                      <m:t>𝒜𝒯</m:t>
                    </m:r>
                  </m:oMath>
                </a14:m>
                <a:endParaRPr lang="en-US" sz="3200" dirty="0">
                  <a:latin typeface="Times" charset="0"/>
                  <a:ea typeface="Times" charset="0"/>
                  <a:cs typeface="B Zar" panose="00000400000000000000" pitchFamily="2" charset="-78"/>
                </a:endParaRPr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41321" y="3092314"/>
                <a:ext cx="1954574" cy="584775"/>
              </a:xfrm>
              <a:prstGeom prst="rect">
                <a:avLst/>
              </a:prstGeom>
              <a:blipFill rotWithShape="0">
                <a:blip r:embed="rId17"/>
                <a:stretch>
                  <a:fillRect l="-8438" t="-121875" r="-1250" b="-131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Straight Connector 35"/>
          <p:cNvCxnSpPr/>
          <p:nvPr/>
        </p:nvCxnSpPr>
        <p:spPr>
          <a:xfrm>
            <a:off x="7419646" y="1963423"/>
            <a:ext cx="1957815" cy="178709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18" idx="7"/>
          </p:cNvCxnSpPr>
          <p:nvPr/>
        </p:nvCxnSpPr>
        <p:spPr>
          <a:xfrm flipV="1">
            <a:off x="4349397" y="1973762"/>
            <a:ext cx="2020475" cy="181782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/>
          <p:cNvSpPr/>
          <p:nvPr/>
        </p:nvSpPr>
        <p:spPr>
          <a:xfrm>
            <a:off x="6369872" y="1405209"/>
            <a:ext cx="1049774" cy="105278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fa-IR" altLang="en-US" sz="2000" dirty="0" smtClean="0">
                <a:latin typeface="B Zar" charset="0"/>
                <a:ea typeface="B Zar" charset="0"/>
                <a:cs typeface="B Zar" charset="0"/>
              </a:rPr>
              <a:t>طبیعت</a:t>
            </a:r>
            <a:endParaRPr lang="en-US" altLang="en-US" sz="2000" dirty="0">
              <a:latin typeface="B Zar" charset="0"/>
              <a:ea typeface="B Zar" charset="0"/>
              <a:cs typeface="B Zar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/>
              <p:cNvSpPr txBox="1">
                <a:spLocks noChangeArrowheads="1"/>
              </p:cNvSpPr>
              <p:nvPr/>
            </p:nvSpPr>
            <p:spPr bwMode="auto">
              <a:xfrm>
                <a:off x="4542626" y="2379501"/>
                <a:ext cx="1160463" cy="5847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charset="0"/>
                  </a:defRPr>
                </a:lvl9pPr>
              </a:lstStyle>
              <a:p>
                <a:pPr algn="r"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3200" b="0" i="1" smtClean="0">
                          <a:latin typeface="Cambria Math" charset="0"/>
                          <a:ea typeface="B Zar" charset="0"/>
                          <a:cs typeface="B Zar" charset="0"/>
                        </a:rPr>
                        <m:t>𝜃</m:t>
                      </m:r>
                    </m:oMath>
                  </m:oMathPara>
                </a14:m>
                <a:endParaRPr lang="en-US" altLang="en-US" sz="3200" i="1" dirty="0">
                  <a:latin typeface="B Zar" charset="0"/>
                  <a:ea typeface="B Zar" charset="0"/>
                  <a:cs typeface="B Zar" charset="0"/>
                </a:endParaRPr>
              </a:p>
            </p:txBody>
          </p:sp>
        </mc:Choice>
        <mc:Fallback xmlns=""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542626" y="2379501"/>
                <a:ext cx="1160463" cy="584775"/>
              </a:xfrm>
              <a:prstGeom prst="rect">
                <a:avLst/>
              </a:prstGeom>
              <a:blipFill rotWithShape="0">
                <a:blip r:embed="rId18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>
                <a:spLocks noChangeArrowheads="1"/>
              </p:cNvSpPr>
              <p:nvPr/>
            </p:nvSpPr>
            <p:spPr bwMode="auto">
              <a:xfrm>
                <a:off x="8061090" y="2170747"/>
                <a:ext cx="1160463" cy="5847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charset="0"/>
                  </a:defRPr>
                </a:lvl9pPr>
              </a:lstStyle>
              <a:p>
                <a:pPr algn="r"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3200" b="0" i="1" smtClean="0">
                          <a:latin typeface="Cambria Math" charset="0"/>
                          <a:ea typeface="B Zar" charset="0"/>
                          <a:cs typeface="B Zar" charset="0"/>
                        </a:rPr>
                        <m:t>1−</m:t>
                      </m:r>
                      <m:r>
                        <a:rPr lang="en-US" altLang="en-US" sz="3200" b="0" i="1" smtClean="0">
                          <a:latin typeface="Cambria Math" charset="0"/>
                          <a:ea typeface="B Zar" charset="0"/>
                          <a:cs typeface="B Zar" charset="0"/>
                        </a:rPr>
                        <m:t>𝜃</m:t>
                      </m:r>
                    </m:oMath>
                  </m:oMathPara>
                </a14:m>
                <a:endParaRPr lang="en-US" altLang="en-US" sz="3200" i="1" dirty="0">
                  <a:latin typeface="B Zar" charset="0"/>
                  <a:ea typeface="B Zar" charset="0"/>
                  <a:cs typeface="B Zar" charset="0"/>
                </a:endParaRPr>
              </a:p>
            </p:txBody>
          </p:sp>
        </mc:Choice>
        <mc:Fallback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061090" y="2170747"/>
                <a:ext cx="1160463" cy="584775"/>
              </a:xfrm>
              <a:prstGeom prst="rect">
                <a:avLst/>
              </a:prstGeom>
              <a:blipFill rotWithShape="0">
                <a:blip r:embed="rId19"/>
                <a:stretch>
                  <a:fillRect l="-3141" r="-2618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/>
              <p:cNvSpPr txBox="1">
                <a:spLocks noChangeArrowheads="1"/>
              </p:cNvSpPr>
              <p:nvPr/>
            </p:nvSpPr>
            <p:spPr bwMode="auto">
              <a:xfrm>
                <a:off x="5337295" y="1393043"/>
                <a:ext cx="1160463" cy="5847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charset="0"/>
                  </a:defRPr>
                </a:lvl9pPr>
              </a:lstStyle>
              <a:p>
                <a:pPr algn="r"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𝒩</m:t>
                      </m:r>
                    </m:oMath>
                  </m:oMathPara>
                </a14:m>
                <a:endParaRPr lang="en-US" altLang="en-US" sz="3200" i="1" dirty="0">
                  <a:latin typeface="B Zar" charset="0"/>
                  <a:ea typeface="B Zar" charset="0"/>
                  <a:cs typeface="B Zar" charset="0"/>
                </a:endParaRPr>
              </a:p>
            </p:txBody>
          </p:sp>
        </mc:Choice>
        <mc:Fallback xmlns="">
          <p:sp>
            <p:nvSpPr>
              <p:cNvPr id="41" name="TextBox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337295" y="1393043"/>
                <a:ext cx="1160463" cy="584775"/>
              </a:xfrm>
              <a:prstGeom prst="rect">
                <a:avLst/>
              </a:prstGeom>
              <a:blipFill rotWithShape="0">
                <a:blip r:embed="rId20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Straight Connector 41"/>
          <p:cNvCxnSpPr/>
          <p:nvPr/>
        </p:nvCxnSpPr>
        <p:spPr>
          <a:xfrm flipH="1">
            <a:off x="3636810" y="2291817"/>
            <a:ext cx="596" cy="1509084"/>
          </a:xfrm>
          <a:prstGeom prst="line">
            <a:avLst/>
          </a:prstGeom>
          <a:ln w="38100" cap="rnd">
            <a:solidFill>
              <a:schemeClr val="tx1"/>
            </a:solidFill>
            <a:prstDash val="dash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H="1">
            <a:off x="3636810" y="4388150"/>
            <a:ext cx="9387" cy="1309223"/>
          </a:xfrm>
          <a:prstGeom prst="line">
            <a:avLst/>
          </a:prstGeom>
          <a:ln w="38100" cap="rnd">
            <a:solidFill>
              <a:schemeClr val="tx1"/>
            </a:solidFill>
            <a:prstDash val="dash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H="1">
            <a:off x="10044244" y="2218933"/>
            <a:ext cx="596" cy="1509084"/>
          </a:xfrm>
          <a:prstGeom prst="line">
            <a:avLst/>
          </a:prstGeom>
          <a:ln w="38100" cap="rnd">
            <a:solidFill>
              <a:schemeClr val="tx1"/>
            </a:solidFill>
            <a:prstDash val="dash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10053631" y="4315266"/>
            <a:ext cx="30043" cy="1395062"/>
          </a:xfrm>
          <a:prstGeom prst="line">
            <a:avLst/>
          </a:prstGeom>
          <a:ln w="38100" cap="rnd">
            <a:solidFill>
              <a:schemeClr val="tx1"/>
            </a:solidFill>
            <a:prstDash val="dash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ounded Rectangle 45"/>
          <p:cNvSpPr/>
          <p:nvPr/>
        </p:nvSpPr>
        <p:spPr>
          <a:xfrm>
            <a:off x="9785445" y="65961"/>
            <a:ext cx="1678674" cy="555521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r>
              <a:rPr lang="fa-IR" dirty="0" smtClean="0">
                <a:latin typeface="B Zar" charset="0"/>
                <a:ea typeface="B Zar" charset="0"/>
                <a:cs typeface="B Zar" charset="0"/>
              </a:rPr>
              <a:t>مقدمه </a:t>
            </a:r>
            <a:endParaRPr lang="en-US" dirty="0">
              <a:latin typeface="B Zar" charset="0"/>
              <a:ea typeface="B Zar" charset="0"/>
              <a:cs typeface="B Zar" charset="0"/>
            </a:endParaRPr>
          </a:p>
        </p:txBody>
      </p:sp>
      <p:sp>
        <p:nvSpPr>
          <p:cNvPr id="47" name="Right Arrow 46"/>
          <p:cNvSpPr/>
          <p:nvPr/>
        </p:nvSpPr>
        <p:spPr>
          <a:xfrm rot="10800000">
            <a:off x="8993874" y="148984"/>
            <a:ext cx="620468" cy="328684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762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ounded Rectangle 47"/>
          <p:cNvSpPr/>
          <p:nvPr/>
        </p:nvSpPr>
        <p:spPr>
          <a:xfrm>
            <a:off x="1509972" y="65959"/>
            <a:ext cx="1678674" cy="555521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r>
              <a:rPr lang="fa-IR" dirty="0" smtClean="0">
                <a:latin typeface="B Zar" charset="0"/>
                <a:ea typeface="B Zar" charset="0"/>
                <a:cs typeface="B Zar" charset="0"/>
              </a:rPr>
              <a:t>پژوهشهای پیشین و نتیجه گیری</a:t>
            </a:r>
            <a:endParaRPr lang="en-US" dirty="0">
              <a:latin typeface="B Zar" charset="0"/>
              <a:ea typeface="B Zar" charset="0"/>
              <a:cs typeface="B Zar" charset="0"/>
            </a:endParaRPr>
          </a:p>
        </p:txBody>
      </p:sp>
      <p:sp>
        <p:nvSpPr>
          <p:cNvPr id="49" name="Rounded Rectangle 48"/>
          <p:cNvSpPr/>
          <p:nvPr/>
        </p:nvSpPr>
        <p:spPr>
          <a:xfrm>
            <a:off x="4268463" y="65960"/>
            <a:ext cx="1678674" cy="555521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r>
              <a:rPr lang="fa-IR" dirty="0" smtClean="0">
                <a:latin typeface="B Zar" charset="0"/>
                <a:ea typeface="B Zar" charset="0"/>
                <a:cs typeface="B Zar" charset="0"/>
              </a:rPr>
              <a:t>مطالعه موردی</a:t>
            </a:r>
            <a:endParaRPr lang="en-US" dirty="0">
              <a:latin typeface="B Zar" charset="0"/>
              <a:ea typeface="B Zar" charset="0"/>
              <a:cs typeface="B Zar" charset="0"/>
            </a:endParaRPr>
          </a:p>
        </p:txBody>
      </p:sp>
      <p:sp>
        <p:nvSpPr>
          <p:cNvPr id="50" name="Rounded Rectangle 49"/>
          <p:cNvSpPr/>
          <p:nvPr/>
        </p:nvSpPr>
        <p:spPr>
          <a:xfrm>
            <a:off x="7103154" y="73297"/>
            <a:ext cx="1678674" cy="555521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r>
              <a:rPr lang="fa-IR" dirty="0" smtClean="0">
                <a:latin typeface="B Zar" charset="0"/>
                <a:ea typeface="B Zar" charset="0"/>
                <a:cs typeface="B Zar" charset="0"/>
              </a:rPr>
              <a:t>چارچوب پیشنهادی</a:t>
            </a:r>
            <a:endParaRPr lang="en-US" dirty="0">
              <a:latin typeface="B Zar" charset="0"/>
              <a:ea typeface="B Zar" charset="0"/>
              <a:cs typeface="B Zar" charset="0"/>
            </a:endParaRPr>
          </a:p>
        </p:txBody>
      </p:sp>
      <p:sp>
        <p:nvSpPr>
          <p:cNvPr id="51" name="Right Arrow 50"/>
          <p:cNvSpPr/>
          <p:nvPr/>
        </p:nvSpPr>
        <p:spPr>
          <a:xfrm rot="10800000">
            <a:off x="3383696" y="208153"/>
            <a:ext cx="620468" cy="328684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762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ight Arrow 51"/>
          <p:cNvSpPr/>
          <p:nvPr/>
        </p:nvSpPr>
        <p:spPr>
          <a:xfrm rot="10800000">
            <a:off x="6176811" y="179377"/>
            <a:ext cx="620468" cy="328684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762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Content Placeholder 2"/>
          <p:cNvSpPr txBox="1">
            <a:spLocks/>
          </p:cNvSpPr>
          <p:nvPr/>
        </p:nvSpPr>
        <p:spPr>
          <a:xfrm>
            <a:off x="515522" y="6274509"/>
            <a:ext cx="1220681" cy="584616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r" defTabSz="914400" rtl="1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B Zar" charset="0"/>
                <a:ea typeface="B Zar" charset="0"/>
                <a:cs typeface="B Zar" charset="0"/>
              </a:defRPr>
            </a:lvl1pPr>
            <a:lvl2pPr marL="685800" indent="-228600" algn="r" defTabSz="914400" rtl="1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B Zar" charset="0"/>
                <a:ea typeface="B Zar" charset="0"/>
                <a:cs typeface="B Zar" charset="0"/>
              </a:defRPr>
            </a:lvl2pPr>
            <a:lvl3pPr marL="1143000" indent="-228600" algn="r" defTabSz="914400" rtl="1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B Zar" charset="0"/>
                <a:ea typeface="B Zar" charset="0"/>
                <a:cs typeface="B Zar" charset="0"/>
              </a:defRPr>
            </a:lvl3pPr>
            <a:lvl4pPr marL="1600200" indent="-228600" algn="r" defTabSz="914400" rtl="1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B Zar" charset="0"/>
                <a:ea typeface="B Zar" charset="0"/>
                <a:cs typeface="B Zar" charset="0"/>
              </a:defRPr>
            </a:lvl4pPr>
            <a:lvl5pPr marL="2057400" indent="-228600" algn="r" defTabSz="914400" rtl="1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B Zar" charset="0"/>
                <a:ea typeface="B Zar" charset="0"/>
                <a:cs typeface="B Zar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fa-IR" sz="2400" dirty="0" smtClean="0">
                <a:solidFill>
                  <a:schemeClr val="bg1"/>
                </a:solidFill>
              </a:rPr>
              <a:t>۹ از۴۴</a:t>
            </a:r>
            <a:endParaRPr lang="fa-IR" sz="24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0280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4 -0.01458 L -0.00729 0.29259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8" y="15347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2000" fill="hold"/>
                                        <p:tgtEl>
                                          <p:spTgt spid="38"/>
                                        </p:tgtEl>
                                      </p:cBhvr>
                                      <p:by x="22000" y="22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20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7" presetID="5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2.22222E-6 L 0.02187 2.22222E-6 C 0.03151 2.22222E-6 0.04375 0.08981 0.04375 0.16296 L 0.04375 0.32639 " pathEditMode="relative" rAng="0" ptsTypes="AAAA">
                                      <p:cBhvr>
                                        <p:cTn id="28" dur="20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87" y="16319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7920000">
                                      <p:cBhvr>
                                        <p:cTn id="30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2" dur="2000" fill="hold"/>
                                        <p:tgtEl>
                                          <p:spTgt spid="37"/>
                                        </p:tgtEl>
                                      </p:cBhvr>
                                      <p:by x="60000" y="60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08 -0.03125 L 0.11888 0.02824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42" y="2963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820000">
                                      <p:cBhvr>
                                        <p:cTn id="36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8" dur="2000" fill="hold"/>
                                        <p:tgtEl>
                                          <p:spTgt spid="36"/>
                                        </p:tgtEl>
                                      </p:cBhvr>
                                      <p:by x="60000" y="60000"/>
                                    </p:animScale>
                                  </p:childTnLst>
                                </p:cTn>
                              </p:par>
                              <p:par>
                                <p:cTn id="3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3.33333E-6 C -0.0026 0.06828 -0.00469 0.13727 -0.01562 0.18194 C -0.02643 0.22592 -0.04687 0.24699 -0.06614 0.26458 C -0.08502 0.28287 -0.11966 0.2868 -0.13008 0.29004 C -0.14101 0.29143 -0.13008 0.27662 -0.13008 0.27754 L -0.13008 0.27662 " pathEditMode="relative" rAng="0" ptsTypes="AAAAAA">
                                      <p:cBhvr>
                                        <p:cTn id="40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758" y="14491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3.33333E-6 C -0.00039 0.01343 -0.00052 0.02686 -0.00013 0.04561 C 0.00039 0.06436 -0.00026 0.10116 0.00248 0.11227 C 0.00534 0.12338 0.01263 0.11898 0.01654 0.11227 C 0.02058 0.10579 0.02331 0.08311 0.0263 0.07269 C 0.02943 0.06227 0.03216 0.05371 0.03516 0.04977 C 0.03802 0.04607 0.04037 0.0463 0.04401 0.04977 C 0.04766 0.05324 0.05456 0.06713 0.05716 0.07061 C 0.0599 0.07408 0.05912 0.0676 0.0599 0.07061 C 0.06068 0.07385 0.05977 0.08635 0.06159 0.08936 C 0.06354 0.0926 0.06693 0.09468 0.07136 0.08936 C 0.07565 0.08426 0.0836 0.06713 0.08802 0.05811 C 0.09271 0.04908 0.09636 0.03936 0.0987 0.03519 C 0.10104 0.03102 0.10156 0.03218 0.10235 0.03311 " pathEditMode="relative" rAng="0" ptsTypes="AAAAAAAAAAAAAA">
                                      <p:cBhvr>
                                        <p:cTn id="42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104" y="5949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2.22222E-6 C 0.00274 0.03472 0.0056 0.06944 -0.00703 0.10694 C -0.01953 0.14514 -0.05325 0.21203 -0.07539 0.22662 C -0.09739 0.24143 -0.11836 0.19745 -0.13971 0.19491 C -0.1608 0.19259 -0.18593 0.20602 -0.20247 0.21203 C -0.21888 0.21828 -0.22955 0.22315 -0.2388 0.23148 C -0.24778 0.24028 -0.25247 0.24791 -0.2569 0.26342 C -0.26119 0.2787 -0.26393 0.30972 -0.26523 0.3243 C -0.26666 0.33912 -0.26992 0.34467 -0.26523 0.35116 C -0.26067 0.35764 -0.24479 0.36157 -0.23737 0.36342 C -0.22994 0.36551 -0.22057 0.36342 -0.22057 0.36366 L -0.19974 0.36342 " pathEditMode="relative" rAng="0" ptsTypes="AAAAAAAAAAAA">
                                      <p:cBhvr>
                                        <p:cTn id="44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268" y="18218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-3.33333E-6 C -0.00039 0.01667 -0.00091 0.03334 -0.00118 0.0625 C -0.00131 0.09167 0.00507 0.14537 -0.00118 0.175 C -0.00743 0.2044 -0.03321 0.21621 -0.03868 0.23936 C -0.04414 0.26273 -0.04219 0.29676 -0.03399 0.31436 C -0.02578 0.33218 0.00104 0.34051 0.01054 0.34584 C 0.02018 0.35093 0.02343 0.34584 0.02343 0.34607 C 0.02773 0.34584 0.03047 0.34815 0.03632 0.34584 C 0.04218 0.34329 0.05586 0.33496 0.05859 0.33102 C 0.06132 0.32732 0.05273 0.32269 0.05273 0.32292 " pathEditMode="relative" rAng="0" ptsTypes="AAAAAAAAAA">
                                      <p:cBhvr>
                                        <p:cTn id="46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59" y="1738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940000">
                                      <p:cBhvr>
                                        <p:cTn id="50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1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880000">
                                      <p:cBhvr>
                                        <p:cTn id="52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4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5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6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5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87 -1.11111E-6 C -0.03177 -0.08657 -0.06081 -0.17176 -0.05287 -0.23565 C -0.04558 -0.29907 0.01575 -0.35926 0.04388 -0.38333 C 0.07187 -0.40787 0.09895 -0.38287 0.11497 -0.38032 C 0.13151 -0.37778 0.14192 -0.36736 0.14192 -0.36713 " pathEditMode="relative" rAng="0" ptsTypes="AAAAA">
                                      <p:cBhvr>
                                        <p:cTn id="5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61" y="-19722"/>
                                    </p:animMotion>
                                  </p:childTnLst>
                                </p:cTn>
                              </p:par>
                              <p:par>
                                <p:cTn id="59" presetID="37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521 0.01273 L 0.07435 -0.01968 C 0.08828 -0.025 0.10833 -0.04329 0.12604 -0.06621 C 0.14648 -0.0926 0.16094 -0.11783 0.16836 -0.14144 L 0.2082 -0.24954 " pathEditMode="relative" rAng="19440000" ptsTypes="AAAAA">
                                      <p:cBhvr>
                                        <p:cTn id="60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172" y="-10579"/>
                                    </p:animMotion>
                                  </p:childTnLst>
                                </p:cTn>
                              </p:par>
                              <p:par>
                                <p:cTn id="6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227 0.10301 C 0.03073 0.07847 0.03933 0.05417 0.04375 0.02292 C 0.04831 -0.00857 0.04297 -0.04352 0.04883 -0.08565 C 0.05495 -0.12755 0.06159 -0.19375 0.07943 -0.22963 C 0.0974 -0.26528 0.1323 -0.28357 0.15612 -0.3 C 0.17995 -0.31644 0.20326 -0.32616 0.22253 -0.32824 C 0.24193 -0.33056 0.26133 -0.32222 0.2724 -0.31435 C 0.28334 -0.30625 0.28907 -0.28102 0.28907 -0.28079 L 0.28907 -0.28102 " pathEditMode="relative" rAng="0" ptsTypes="AAAAAAAAA">
                                      <p:cBhvr>
                                        <p:cTn id="6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333" y="-21597"/>
                                    </p:animMotion>
                                  </p:childTnLst>
                                </p:cTn>
                              </p:par>
                              <p:par>
                                <p:cTn id="6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-7.40741E-7 C 0.02175 0.00208 0.04362 0.0044 0.06836 -0.00208 C 0.09323 -0.00856 0.12149 -0.025 0.14883 -0.03866 C 0.17617 -0.05255 0.2086 -0.06065 0.23255 -0.08518 C 0.25638 -0.10949 0.28203 -0.13866 0.29232 -0.18565 C 0.30261 -0.23264 0.29688 -0.3368 0.29453 -0.36713 C 0.29219 -0.39745 0.28203 -0.36528 0.27813 -0.36713 C 0.27435 -0.36921 0.27331 -0.37755 0.27162 -0.3787 C 0.27005 -0.38009 0.26836 -0.375 0.26836 -0.37477 " pathEditMode="relative" rAng="0" ptsTypes="AAAAAAAAA">
                                      <p:cBhvr>
                                        <p:cTn id="64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909" y="-18912"/>
                                    </p:animMotion>
                                  </p:childTnLst>
                                </p:cTn>
                              </p:par>
                              <p:par>
                                <p:cTn id="6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6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6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52 -4.07407E-6 C -0.01198 -0.06203 -0.02721 -0.12314 -0.04427 -0.16805 C -0.06094 -0.21342 -0.09583 -0.22986 -0.09661 -0.27083 C -0.09831 -0.3118 -0.07812 -0.37662 -0.05091 -0.41365 C -0.02396 -0.45069 0.06615 -0.49282 0.06615 -0.49259 L 0.06615 -0.49282 " pathEditMode="relative" rAng="0" ptsTypes="AAAAAA">
                                      <p:cBhvr>
                                        <p:cTn id="70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88" y="-24653"/>
                                    </p:animMotion>
                                  </p:childTnLst>
                                </p:cTn>
                              </p:par>
                              <p:par>
                                <p:cTn id="7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058 -0.06088 C -0.03633 -0.08866 -0.05209 -0.11644 -0.06849 -0.15463 C -0.0849 -0.19283 -0.11081 -0.24746 -0.11941 -0.29121 C -0.12813 -0.33496 -0.12175 -0.37801 -0.12045 -0.41574 C -0.11901 -0.45255 -0.11485 -0.48797 -0.11133 -0.51412 C -0.10782 -0.54074 -0.10274 -0.55139 -0.09909 -0.57408 C -0.09532 -0.59653 -0.09362 -0.63149 -0.08881 -0.64954 C -0.08412 -0.66713 -0.07474 -0.67061 -0.07058 -0.67987 C -0.06654 -0.68936 -0.06615 -0.69885 -0.06446 -0.7051 C -0.06276 -0.71204 -0.06446 -0.71181 -0.06042 -0.71968 C -0.05638 -0.72755 -0.05118 -0.74699 -0.04011 -0.75371 C -0.02891 -0.76088 -0.00248 -0.76574 0.00677 -0.76088 C 0.01601 -0.75602 0.01289 -0.73125 0.01601 -0.72338 C 0.01888 -0.71505 0.0194 -0.72107 0.02408 -0.71227 C 0.02838 -0.70348 0.03854 -0.68125 0.04336 -0.67084 C 0.04804 -0.66065 0.05273 -0.64954 0.05273 -0.64931 " pathEditMode="relative" rAng="0" ptsTypes="AAAAAAAAAAAAAAAA">
                                      <p:cBhvr>
                                        <p:cTn id="72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10" y="-35116"/>
                                    </p:animMotion>
                                  </p:childTnLst>
                                </p:cTn>
                              </p:par>
                              <p:par>
                                <p:cTn id="7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78 0.00092 C -0.01237 0.00902 -0.02396 0.01689 -0.05065 0.00301 C -0.07748 -0.01088 -0.14167 -0.04769 -0.16159 -0.08218 C -0.18151 -0.11644 -0.1681 -0.15232 -0.17019 -0.20394 C -0.1724 -0.25533 -0.17383 -0.34468 -0.17461 -0.39121 C -0.17526 -0.43797 -0.18295 -0.4551 -0.17461 -0.48403 C -0.16628 -0.51297 -0.1418 -0.55116 -0.12461 -0.56528 C -0.10742 -0.5794 -0.08763 -0.57014 -0.07136 -0.56922 C -0.05508 -0.56806 -0.03568 -0.56297 -0.02683 -0.55949 C -0.01797 -0.55602 -0.01953 -0.5507 -0.0181 -0.54792 C -0.01667 -0.54491 -0.0181 -0.54213 -0.0181 -0.5419 " pathEditMode="relative" rAng="0" ptsTypes="AAAAAAAAAAA">
                                      <p:cBhvr>
                                        <p:cTn id="74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893" y="-28241"/>
                                    </p:animMotion>
                                  </p:childTnLst>
                                </p:cTn>
                              </p:par>
                              <p:par>
                                <p:cTn id="7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3.7037E-7 C -0.00456 0.01157 -0.00912 0.02315 -0.01406 -0.01759 C -0.01914 -0.05833 -0.02578 -0.1838 -0.03047 -0.2456 C -0.03516 -0.30764 -0.04232 -0.33681 -0.04232 -0.38866 C -0.04232 -0.44051 -0.03828 -0.51319 -0.03047 -0.55671 C -0.02266 -0.60023 -0.00964 -0.62199 0.0043 -0.64954 C 0.01823 -0.67685 0.03802 -0.71088 0.05325 -0.72107 C 0.06849 -0.73102 0.08997 -0.71505 0.09557 -0.70926 C 0.1013 -0.70347 0.08698 -0.68611 0.08698 -0.68588 " pathEditMode="relative" rAng="0" ptsTypes="AAAAAAAAA">
                                      <p:cBhvr>
                                        <p:cTn id="7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21" y="-35671"/>
                                    </p:animMotion>
                                  </p:childTnLst>
                                </p:cTn>
                              </p:par>
                              <p:par>
                                <p:cTn id="7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495 0.09468 C -0.06172 0.05139 -0.11797 0.00833 -0.14493 -0.04768 C -0.17214 -0.10417 -0.16511 -0.18449 -0.16784 -0.24213 C -0.17045 -0.29977 -0.16849 -0.34792 -0.16133 -0.39375 C -0.15404 -0.43935 -0.13972 -0.49537 -0.12461 -0.51574 C -0.10938 -0.53611 -0.0806 -0.51991 -0.07019 -0.51574 C -0.06003 -0.51157 -0.06511 -0.49699 -0.06263 -0.49097 C -0.06029 -0.48472 -0.05782 -0.48379 -0.05625 -0.4794 C -0.05456 -0.47546 -0.05404 -0.46921 -0.053 -0.4662 C -0.05183 -0.46296 -0.04974 -0.46157 -0.04974 -0.46134 " pathEditMode="relative" rAng="0" ptsTypes="AAAAAAAAAA">
                                      <p:cBhvr>
                                        <p:cTn id="7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203" y="-31042"/>
                                    </p:animMotion>
                                  </p:childTnLst>
                                </p:cTn>
                              </p:par>
                              <p:par>
                                <p:cTn id="7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847 -0.04791 C -0.01328 -0.0655 -0.01823 -0.08287 -0.02032 -0.11527 C -0.02253 -0.14768 -0.02032 -0.21064 -0.02149 -0.24305 C -0.02253 -0.27546 -0.03373 -0.28472 -0.02683 -0.31041 C -0.02006 -0.33588 -0.00026 -0.3743 0.01992 -0.39629 C 0.03997 -0.41851 0.072 -0.43611 0.09375 -0.44305 C 0.11549 -0.44976 0.14101 -0.44259 0.15026 -0.43796 C 0.1595 -0.43287 0.14961 -0.41759 0.14922 -0.41365 " pathEditMode="relative" rAng="0" ptsTypes="AAAAAAAA">
                                      <p:cBhvr>
                                        <p:cTn id="80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096" y="-19907"/>
                                    </p:animMotion>
                                  </p:childTnLst>
                                </p:cTn>
                              </p:par>
                              <p:par>
                                <p:cTn id="8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568 -0.0537 C 0.04766 -0.0868 0.05964 -0.11967 0.08451 -0.15023 C 0.10938 -0.18078 0.16836 -0.20856 0.18451 -0.23773 C 0.20052 -0.26689 0.1832 -0.29351 0.18125 -0.32523 C 0.17917 -0.35694 0.16901 -0.40601 0.17253 -0.42847 C 0.17591 -0.45092 0.19011 -0.453 0.20182 -0.46018 C 0.21367 -0.46713 0.23425 -0.46921 0.2431 -0.4706 C 0.25195 -0.47199 0.25078 -0.47361 0.25508 -0.46875 C 0.25938 -0.46412 0.26654 -0.45069 0.26927 -0.44259 C 0.27188 -0.43425 0.27096 -0.42407 0.27136 -0.4199 C 0.27175 -0.4155 0.27136 -0.41643 0.27136 -0.4162 L 0.27136 -0.41273 " pathEditMode="relative" rAng="0" ptsTypes="AAAAAAAAAAAA">
                                      <p:cBhvr>
                                        <p:cTn id="8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784" y="-20926"/>
                                    </p:animMotion>
                                  </p:childTnLst>
                                </p:cTn>
                              </p:par>
                              <p:par>
                                <p:cTn id="8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214 0.04861 C -0.00638 0.05324 0.0095 0.05764 0.03815 0.05116 C 0.06692 0.04421 0.10625 0.0463 0.15 0.00857 C 0.19401 -0.03009 0.26484 -0.13009 0.30182 -0.17778 C 0.33867 -0.22454 0.35625 -0.24028 0.37187 -0.27569 C 0.38763 -0.31111 0.38984 -0.35856 0.39596 -0.38889 C 0.40195 -0.41944 0.40898 -0.44352 0.40872 -0.45764 C 0.40794 -0.47176 0.39921 -0.47014 0.3927 -0.47268 C 0.38619 -0.47477 0.37617 -0.47014 0.36966 -0.47268 C 0.36328 -0.47477 0.35403 -0.48657 0.35403 -0.48634 L 0.35403 -0.48657 " pathEditMode="relative" rAng="0" ptsTypes="AAAAAAAAAAA">
                                      <p:cBhvr>
                                        <p:cTn id="84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536" y="-26481"/>
                                    </p:animMotion>
                                  </p:childTnLst>
                                </p:cTn>
                              </p:par>
                              <p:par>
                                <p:cTn id="8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5400000">
                                      <p:cBhvr>
                                        <p:cTn id="86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5400000">
                                      <p:cBhvr>
                                        <p:cTn id="88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0.00093 C 0.14779 0.01644 0.29583 0.03148 0.36107 0.01621 C 0.42617 0.0007 0.36576 -0.0419 0.39037 -0.09213 C 0.4155 -0.14213 0.49232 -0.24768 0.51068 -0.28518 C 0.52891 -0.32268 0.5043 -0.29884 0.50052 -0.31736 C 0.49675 -0.33634 0.49701 -0.37106 0.48789 -0.39722 C 0.47917 -0.42292 0.4543 -0.45185 0.44714 -0.47292 C 0.4401 -0.49398 0.44492 -0.52361 0.44492 -0.52338 " pathEditMode="relative" rAng="0" ptsTypes="AAAAAAAA">
                                      <p:cBhvr>
                                        <p:cTn id="90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859" y="-25162"/>
                                    </p:animMotion>
                                  </p:childTnLst>
                                </p:cTn>
                              </p:par>
                              <p:par>
                                <p:cTn id="9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0.00023 C 0.15899 -0.10394 0.31849 -0.20718 0.39414 -0.27894 C 0.46992 -0.35116 0.44505 -0.3831 0.45378 -0.43241 C 0.46263 -0.48172 0.45729 -0.52037 0.44649 -0.57755 C 0.43529 -0.6331 0.40169 -0.7588 0.38776 -0.77014 C 0.37409 -0.78148 0.3638 -0.64676 0.3638 -0.64653 " pathEditMode="relative" rAng="0" ptsTypes="AAAAAA">
                                      <p:cBhvr>
                                        <p:cTn id="92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904" y="-38542"/>
                                    </p:animMotion>
                                  </p:childTnLst>
                                </p:cTn>
                              </p:par>
                              <p:par>
                                <p:cTn id="9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77 -0.05903 C 0.01367 -0.13125 0.03112 -0.20348 0.0668 -0.25787 C 0.10248 -0.31227 0.17292 -0.33519 0.21029 -0.38542 C 0.24766 -0.43635 0.26628 -0.51343 0.29076 -0.56135 C 0.31524 -0.60926 0.33985 -0.65301 0.35703 -0.67338 C 0.37422 -0.69352 0.39401 -0.68311 0.39401 -0.68287 C 0.40847 -0.68658 0.43334 -0.69815 0.44401 -0.69468 C 0.45469 -0.69098 0.45573 -0.66783 0.45808 -0.66181 C 0.46055 -0.65556 0.45808 -0.65787 0.45808 -0.65764 " pathEditMode="relative" rAng="0" ptsTypes="AAAAAAAAA">
                                      <p:cBhvr>
                                        <p:cTn id="94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138" y="-31829"/>
                                    </p:animMotion>
                                  </p:childTnLst>
                                </p:cTn>
                              </p:par>
                              <p:par>
                                <p:cTn id="9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781 -0.04746 C 0.02734 -0.06435 0.04688 -0.08102 0.06862 -0.09769 C 0.09036 -0.11458 0.10326 -0.11551 0.13815 -0.14792 C 0.17318 -0.18056 0.24609 -0.25324 0.27839 -0.29283 C 0.31068 -0.33241 0.32253 -0.35833 0.33164 -0.38565 C 0.34076 -0.41296 0.33242 -0.44491 0.33268 -0.45718 C 0.33307 -0.46921 0.33385 -0.45903 0.33385 -0.4588 " pathEditMode="relative" rAng="0" ptsTypes="AAAAAAA">
                                      <p:cBhvr>
                                        <p:cTn id="96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393" y="-20787"/>
                                    </p:animMotion>
                                  </p:childTnLst>
                                </p:cTn>
                              </p:par>
                              <p:par>
                                <p:cTn id="9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732 0.02269 C 0.02123 0.01783 0.025 0.0132 0.03308 -0.00671 C 0.04115 -0.02662 0.06185 -0.06597 0.06563 -0.09768 C 0.0694 -0.1294 0.06003 -0.17454 0.05573 -0.19699 C 0.05144 -0.21991 0.04571 -0.22685 0.03972 -0.23379 C 0.03399 -0.24051 0.02722 -0.23704 0.02058 -0.23819 C 0.01407 -0.23935 0.00795 -0.2412 0.00052 -0.2412 C -0.0069 -0.24074 -0.01354 -0.24491 -0.02369 -0.2368 C -0.03385 -0.22824 -0.06028 -0.1912 -0.06028 -0.19097 " pathEditMode="relative" rAng="0" ptsTypes="AAAAAAAAA">
                                      <p:cBhvr>
                                        <p:cTn id="9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32" y="-1324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102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3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104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5400000">
                                      <p:cBhvr>
                                        <p:cTn id="106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5400000">
                                      <p:cBhvr>
                                        <p:cTn id="108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9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940000">
                                      <p:cBhvr>
                                        <p:cTn id="110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2" dur="2000" fill="hold"/>
                                        <p:tgtEl>
                                          <p:spTgt spid="2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13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880000">
                                      <p:cBhvr>
                                        <p:cTn id="114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6" dur="2000" fill="hold"/>
                                        <p:tgtEl>
                                          <p:spTgt spid="2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1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26 2.96296E-6 C -0.0138 0.03773 -0.0306 0.07569 -0.04388 0.10532 C -0.05729 0.13449 -0.06484 0.16273 -0.07734 0.17569 C -0.08997 0.18889 -0.10781 0.17453 -0.11914 0.18356 C -0.13086 0.19282 -0.13021 0.21666 -0.14635 0.23032 C -0.16263 0.24421 -0.21614 0.26574 -0.21614 0.2662 " pathEditMode="relative" rAng="0" ptsTypes="AAAAAA">
                                      <p:cBhvr>
                                        <p:cTn id="118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977" y="13310"/>
                                    </p:animMotion>
                                  </p:childTnLst>
                                </p:cTn>
                              </p:par>
                              <p:par>
                                <p:cTn id="11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651 0.05463 C -0.0112 0.07361 -0.01575 0.09329 -0.04401 0.10625 C -0.07253 0.11945 -0.14453 0.10787 -0.17656 0.13241 C -0.20885 0.15671 -0.21732 0.25046 -0.23685 0.25301 C -0.25664 0.25463 -0.29362 0.1456 -0.29362 0.14583 " pathEditMode="relative" rAng="0" ptsTypes="AAAAA">
                                      <p:cBhvr>
                                        <p:cTn id="120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362" y="9907"/>
                                    </p:animMotion>
                                  </p:childTnLst>
                                </p:cTn>
                              </p:par>
                              <p:par>
                                <p:cTn id="12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86 0.01898 C -0.01862 0.03334 -0.02839 0.04769 -0.03138 0.06042 C -0.03438 0.07292 -0.02566 0.06204 -0.02657 0.09375 C -0.02735 0.12547 -0.02435 0.21736 -0.03633 0.2507 C -0.04779 0.2838 -0.08008 0.3088 -0.09701 0.2926 C -0.11381 0.27616 -0.12969 0.17662 -0.13711 0.15301 C -0.14414 0.12917 -0.14037 0.14954 -0.14037 0.14977 " pathEditMode="relative" rAng="0" ptsTypes="AAAAAAA">
                                      <p:cBhvr>
                                        <p:cTn id="122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641" y="13912"/>
                                    </p:animMotion>
                                  </p:childTnLst>
                                </p:cTn>
                              </p:par>
                              <p:par>
                                <p:cTn id="12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21 -0.04352 C -0.00833 -0.01667 -0.01875 0.01018 -0.03437 0.03194 C -0.05 0.05416 -0.07161 0.07824 -0.0918 0.08819 C -0.11211 0.09791 -0.13646 0.08842 -0.15638 0.09074 C -0.17643 0.09259 -0.19036 0.10116 -0.21159 0.10046 C -0.23255 0.09953 -0.26693 0.09583 -0.28307 0.08541 C -0.29935 0.07546 -0.29779 0.06875 -0.30885 0.03912 C -0.31979 0.01018 -0.33724 -0.06019 -0.3487 -0.08959 C -0.36029 -0.11922 -0.37786 -0.13797 -0.37786 -0.13773 " pathEditMode="relative" rAng="0" ptsTypes="AAAAAAAAA">
                                      <p:cBhvr>
                                        <p:cTn id="124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010" y="2477"/>
                                    </p:animMotion>
                                  </p:childTnLst>
                                </p:cTn>
                              </p:par>
                              <p:par>
                                <p:cTn id="12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872 0.01041 C -0.02226 0.05902 -0.03554 0.10763 -0.06067 0.14097 C -0.08554 0.17453 -0.12786 0.20486 -0.15898 0.21018 C -0.1901 0.21597 -0.24726 0.17476 -0.24726 0.175 C -0.27851 0.1618 -0.32447 0.14606 -0.347 0.13287 C -0.36927 0.12013 -0.37903 0.11597 -0.38216 0.09745 C -0.38528 0.07893 -0.36588 0.02222 -0.36588 0.02245 " pathEditMode="relative" rAng="0" ptsTypes="AAAAAAA">
                                      <p:cBhvr>
                                        <p:cTn id="126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698" y="10000"/>
                                    </p:animMotion>
                                  </p:childTnLst>
                                </p:cTn>
                              </p:par>
                              <p:par>
                                <p:cTn id="12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04 -0.01759 C -0.01328 0.01898 -0.02539 0.05532 -0.04778 0.07893 C -0.07031 0.10254 -0.09765 0.1125 -0.13594 0.12338 C -0.17409 0.13426 -0.23932 0.14143 -0.27721 0.14467 C -0.3151 0.14791 -0.34101 0.14861 -0.36302 0.14282 C -0.38515 0.13703 -0.39531 0.12893 -0.40976 0.10995 C -0.42435 0.09097 -0.44271 0.05092 -0.45 0.0287 C -0.45729 0.00648 -0.45325 -0.02338 -0.45325 -0.02315 " pathEditMode="relative" rAng="0" ptsTypes="AAAAAAAA">
                                      <p:cBhvr>
                                        <p:cTn id="128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669" y="7940"/>
                                    </p:animMotion>
                                  </p:childTnLst>
                                </p:cTn>
                              </p:par>
                              <p:par>
                                <p:cTn id="12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755 -3.7037E-6 C -0.00625 0.02732 -0.02005 0.05463 -0.03385 0.06574 C -0.04766 0.07662 -0.07096 0.07084 -0.07513 0.06574 C -0.0793 0.06042 -0.05885 0.03473 -0.05885 0.03496 " pathEditMode="relative" rAng="0" ptsTypes="AAAA">
                                      <p:cBhvr>
                                        <p:cTn id="130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167" y="3588"/>
                                    </p:animMotion>
                                  </p:childTnLst>
                                </p:cTn>
                              </p:par>
                              <p:par>
                                <p:cTn id="13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7071 0.07315 C 0.06836 0.05093 0.06654 0.02894 0.05938 0.01482 C 0.05196 0.00093 0.02735 -0.01111 0.02735 -0.01088 " pathEditMode="relative" rAng="0" ptsTypes="AAA">
                                      <p:cBhvr>
                                        <p:cTn id="132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74" y="-4213"/>
                                    </p:animMotion>
                                  </p:childTnLst>
                                </p:cTn>
                              </p:par>
                              <p:par>
                                <p:cTn id="13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5468 -0.0963 C 0.02018 -0.1287 -0.01381 -0.15995 -0.01732 -0.19398 C -0.02084 -0.22708 0.03685 -0.30856 0.03333 -0.29884 C 0.02981 -0.28796 -0.03829 -0.13403 -0.03829 -0.1331 " pathEditMode="relative" rAng="0" ptsTypes="AAAA">
                                      <p:cBhvr>
                                        <p:cTn id="134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648" y="-10185"/>
                                    </p:animMotion>
                                  </p:childTnLst>
                                </p:cTn>
                              </p:par>
                              <p:par>
                                <p:cTn id="13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0.03611 C -0.00273 0.01783 -0.00534 0.07176 -0.01692 0.10949 C -0.02877 0.14722 -0.0487 0.17523 -0.0707 0.18912 C -0.09258 0.20324 -0.14817 0.19375 -0.14817 0.19398 C -0.17695 0.1956 -0.21836 0.20579 -0.24349 0.2007 C -0.26875 0.19514 -0.28541 0.1794 -0.29922 0.16181 C -0.31289 0.14445 -0.31224 0.11736 -0.32591 0.09583 C -0.33971 0.07431 -0.36575 0.0757 -0.38164 0.03195 C -0.39752 -0.01157 -0.42187 -0.12153 -0.42135 -0.16597 C -0.42083 -0.21065 -0.38893 -0.23009 -0.37864 -0.23426 C -0.36836 -0.23866 -0.36458 -0.20324 -0.35976 -0.1912 C -0.35495 -0.17893 -0.34974 -0.16134 -0.34974 -0.16111 " pathEditMode="relative" rAng="0" ptsTypes="AAAAAAAAAAAA">
                                      <p:cBhvr>
                                        <p:cTn id="136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081" y="1968"/>
                                    </p:animMotion>
                                  </p:childTnLst>
                                </p:cTn>
                              </p:par>
                              <p:par>
                                <p:cTn id="13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497 0.04885 C 0.00482 0.07732 -0.00508 0.10602 -0.03346 0.11736 C -0.06185 0.12871 -0.11419 0.10996 -0.15651 0.11621 C -0.19857 0.12246 -0.24049 0.14931 -0.28607 0.15486 C -0.33164 0.16042 -0.42904 0.15 -0.42904 0.15023 C -0.46367 0.14861 -0.47839 0.15579 -0.49284 0.14769 C -0.50729 0.13936 -0.51849 0.11528 -0.51628 0.10047 C -0.51419 0.08588 -0.48568 0.06713 -0.47956 0.05949 C -0.47344 0.05186 -0.47956 0.05463 -0.47956 0.05486 " pathEditMode="relative" rAng="0" ptsTypes="AAAAAAAAA">
                                      <p:cBhvr>
                                        <p:cTn id="138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589" y="5370"/>
                                    </p:animMotion>
                                  </p:childTnLst>
                                </p:cTn>
                              </p:par>
                              <p:par>
                                <p:cTn id="13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1.48148E-6 C 0.00677 0.04167 0.01354 0.08333 0.02057 0.10231 C 0.0276 0.12129 0.03633 0.1169 0.04232 0.11389 C 0.0483 0.11111 0.05156 0.1 0.05651 0.08495 C 0.06133 0.06967 0.05534 0.0544 0.07174 0.02315 C 0.08802 -0.0081 0.14088 -0.07778 0.15429 -0.10255 C 0.16771 -0.12732 0.15781 -0.1125 0.15208 -0.1257 C 0.14648 -0.13889 0.13607 -0.16852 0.12057 -0.18171 C 0.10521 -0.19491 0.07291 -0.21134 0.05976 -0.20486 C 0.04648 -0.19838 0.04127 -0.14306 0.04127 -0.14283 " pathEditMode="relative" rAng="0" ptsTypes="AAAAAAAAAA">
                                      <p:cBhvr>
                                        <p:cTn id="140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047" y="-4514"/>
                                    </p:animMotion>
                                  </p:childTnLst>
                                </p:cTn>
                              </p:par>
                              <p:par>
                                <p:cTn id="14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0.03264 C 0.00456 0.04468 0.00912 0.05694 0.01094 0.06736 C 0.01277 0.07778 0.01159 0.08472 0.01094 0.09444 C 0.01016 0.10417 0.01185 0.11944 0.00652 0.12546 C 0.00131 0.13171 -0.01223 0.13171 -0.02057 0.13125 C -0.0289 0.13102 -0.03424 0.13611 -0.04348 0.12361 C -0.0526 0.11088 -0.07057 0.06736 -0.07604 0.05579 C -0.08151 0.04421 -0.07604 0.05394 -0.07604 0.05417 " pathEditMode="relative" rAng="0" ptsTypes="AAAAAAAA">
                                      <p:cBhvr>
                                        <p:cTn id="142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33" y="4954"/>
                                    </p:animMotion>
                                  </p:childTnLst>
                                </p:cTn>
                              </p:par>
                              <p:par>
                                <p:cTn id="14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1.48148E-6 C -0.00013 0.04629 -0.00026 0.09259 -0.00768 0.13333 C -0.0151 0.17384 -0.02656 0.2044 -0.04466 0.24329 C -0.06276 0.28241 -0.09609 0.32963 -0.1164 0.36713 C -0.13659 0.4044 -0.15143 0.44143 -0.16627 0.46759 C -0.18125 0.49375 -0.19297 0.51366 -0.20547 0.52361 C -0.21797 0.53356 -0.23502 0.53611 -0.24127 0.52754 C -0.24765 0.51875 -0.2431 0.49074 -0.24349 0.47153 C -0.24388 0.45208 -0.24349 0.41157 -0.24349 0.4118 L -0.24349 0.41157 " pathEditMode="relative" rAng="0" ptsTypes="AAAAAAAAAA">
                                      <p:cBhvr>
                                        <p:cTn id="144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240" y="26620"/>
                                    </p:animMotion>
                                  </p:childTnLst>
                                </p:cTn>
                              </p:par>
                              <p:par>
                                <p:cTn id="14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755 0.02153 C 0.00547 0.03333 0.01758 0.02917 0.0013 0.05741 C -0.01484 0.08519 -0.06302 0.15324 -0.08932 0.18935 C -0.11536 0.22523 -0.13542 0.23982 -0.15612 0.27338 C -0.17695 0.30671 -0.19505 0.36111 -0.21393 0.38982 C -0.23268 0.41875 -0.2543 0.44213 -0.2694 0.44653 C -0.28476 0.45046 -0.30026 0.43079 -0.3056 0.41551 C -0.31081 0.4 -0.30208 0.37523 -0.3013 0.35394 C -0.30078 0.33241 -0.30169 0.30139 -0.3013 0.28681 C -0.30104 0.27222 -0.29935 0.26644 -0.29935 0.26667 " pathEditMode="relative" rAng="0" ptsTypes="AAAAAAAAAA">
                                      <p:cBhvr>
                                        <p:cTn id="146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25" y="21273"/>
                                    </p:animMotion>
                                  </p:childTnLst>
                                </p:cTn>
                              </p:par>
                              <p:par>
                                <p:cTn id="14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628 0.06064 C 0.00938 0.0875 0.00287 0.11435 -0.00911 0.14953 C -0.02135 0.18495 -0.04818 0.24051 -0.05703 0.27152 C -0.06589 0.30254 -0.0595 0.31851 -0.06223 0.33518 C -0.06511 0.35208 -0.06628 0.36435 -0.07422 0.37222 C -0.08217 0.37986 -0.10209 0.38472 -0.11003 0.38217 C -0.11797 0.37939 -0.12006 0.36597 -0.12188 0.35509 C -0.12396 0.34421 -0.12188 0.31713 -0.12188 0.31736 C -0.12188 0.30532 -0.12136 0.29537 -0.12188 0.28564 C -0.12266 0.27615 -0.12435 0.26736 -0.12579 0.25879 " pathEditMode="relative" rAng="0" ptsTypes="AAAAAAAAAA">
                                      <p:cBhvr>
                                        <p:cTn id="148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109" y="16088"/>
                                    </p:animMotion>
                                  </p:childTnLst>
                                </p:cTn>
                              </p:par>
                              <p:par>
                                <p:cTn id="14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4.44444E-6 C 0.01757 -0.00926 0.03541 -0.01829 0.05039 -0.02871 C 0.06549 -0.03866 0.07955 -0.05093 0.08945 -0.06112 C 0.09961 -0.07107 0.1052 -0.08056 0.11041 -0.08936 C 0.11536 -0.09815 0.12057 -0.10186 0.11953 -0.1132 C 0.11836 -0.12454 0.11172 -0.14792 0.10325 -0.15649 C 0.09492 -0.16528 0.0806 -0.16343 0.06875 -0.16528 C 0.0569 -0.1669 0.03906 -0.16459 0.0319 -0.16737 C 0.025 -0.17014 0.02851 -0.17801 0.02747 -0.18149 C 0.02643 -0.18496 0.025 -0.18774 0.025 -0.1875 " pathEditMode="relative" rAng="0" ptsTypes="AAAAAAAAAA">
                                      <p:cBhvr>
                                        <p:cTn id="150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977" y="-939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1" grpId="0"/>
      <p:bldP spid="12" grpId="0" animBg="1"/>
      <p:bldP spid="13" grpId="0" animBg="1"/>
      <p:bldP spid="14" grpId="0" animBg="1"/>
      <p:bldP spid="17" grpId="0"/>
      <p:bldP spid="18" grpId="0"/>
      <p:bldP spid="23" grpId="0"/>
      <p:bldP spid="24" grpId="0"/>
      <p:bldP spid="25" grpId="0"/>
      <p:bldP spid="26" grpId="0"/>
      <p:bldP spid="27" grpId="0"/>
      <p:bldP spid="28" grpId="0" animBg="1"/>
      <p:bldP spid="29" grpId="0" animBg="1"/>
      <p:bldP spid="30" grpId="0" animBg="1"/>
      <p:bldP spid="33" grpId="0"/>
      <p:bldP spid="34" grpId="0"/>
      <p:bldP spid="35" grpId="0"/>
      <p:bldP spid="38" grpId="0" animBg="1"/>
      <p:bldP spid="38" grpId="1" animBg="1"/>
      <p:bldP spid="38" grpId="2" build="allAtOnce" animBg="1"/>
      <p:bldP spid="39" grpId="0"/>
      <p:bldP spid="39" grpId="1"/>
      <p:bldP spid="40" grpId="0"/>
      <p:bldP spid="40" grpId="1"/>
      <p:bldP spid="41" grpId="0"/>
      <p:bldP spid="41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678105" y="759417"/>
            <a:ext cx="8605753" cy="914831"/>
          </a:xfrm>
        </p:spPr>
        <p:txBody>
          <a:bodyPr/>
          <a:lstStyle/>
          <a:p>
            <a:r>
              <a:rPr lang="fa-IR" dirty="0" smtClean="0"/>
              <a:t>سناریو فریب ۲(ادامه)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546" y="1713435"/>
            <a:ext cx="6705945" cy="4559534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9785445" y="65961"/>
            <a:ext cx="1678674" cy="555521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r>
              <a:rPr lang="fa-IR" dirty="0" smtClean="0">
                <a:latin typeface="B Zar" charset="0"/>
                <a:ea typeface="B Zar" charset="0"/>
                <a:cs typeface="B Zar" charset="0"/>
              </a:rPr>
              <a:t>مقدمه </a:t>
            </a:r>
            <a:endParaRPr lang="en-US" dirty="0">
              <a:latin typeface="B Zar" charset="0"/>
              <a:ea typeface="B Zar" charset="0"/>
              <a:cs typeface="B Zar" charset="0"/>
            </a:endParaRPr>
          </a:p>
        </p:txBody>
      </p:sp>
      <p:sp>
        <p:nvSpPr>
          <p:cNvPr id="10" name="Right Arrow 9"/>
          <p:cNvSpPr/>
          <p:nvPr/>
        </p:nvSpPr>
        <p:spPr>
          <a:xfrm rot="10800000">
            <a:off x="8993874" y="148984"/>
            <a:ext cx="620468" cy="328684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762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1509972" y="65959"/>
            <a:ext cx="1678674" cy="555521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r>
              <a:rPr lang="fa-IR" dirty="0" smtClean="0">
                <a:latin typeface="B Zar" charset="0"/>
                <a:ea typeface="B Zar" charset="0"/>
                <a:cs typeface="B Zar" charset="0"/>
              </a:rPr>
              <a:t>پژوهشهای پیشین و نتیجه گیری</a:t>
            </a:r>
            <a:endParaRPr lang="en-US" dirty="0">
              <a:latin typeface="B Zar" charset="0"/>
              <a:ea typeface="B Zar" charset="0"/>
              <a:cs typeface="B Zar" charset="0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4268463" y="65960"/>
            <a:ext cx="1678674" cy="555521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r>
              <a:rPr lang="fa-IR" dirty="0" smtClean="0">
                <a:latin typeface="B Zar" charset="0"/>
                <a:ea typeface="B Zar" charset="0"/>
                <a:cs typeface="B Zar" charset="0"/>
              </a:rPr>
              <a:t>مطالعه موردی</a:t>
            </a:r>
            <a:endParaRPr lang="en-US" dirty="0">
              <a:latin typeface="B Zar" charset="0"/>
              <a:ea typeface="B Zar" charset="0"/>
              <a:cs typeface="B Zar" charset="0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7103154" y="73297"/>
            <a:ext cx="1678674" cy="555521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r>
              <a:rPr lang="fa-IR" dirty="0" smtClean="0">
                <a:latin typeface="B Zar" charset="0"/>
                <a:ea typeface="B Zar" charset="0"/>
                <a:cs typeface="B Zar" charset="0"/>
              </a:rPr>
              <a:t>چارچوب پیشنهادی</a:t>
            </a:r>
            <a:endParaRPr lang="en-US" dirty="0">
              <a:latin typeface="B Zar" charset="0"/>
              <a:ea typeface="B Zar" charset="0"/>
              <a:cs typeface="B Zar" charset="0"/>
            </a:endParaRPr>
          </a:p>
        </p:txBody>
      </p:sp>
      <p:sp>
        <p:nvSpPr>
          <p:cNvPr id="14" name="Right Arrow 13"/>
          <p:cNvSpPr/>
          <p:nvPr/>
        </p:nvSpPr>
        <p:spPr>
          <a:xfrm rot="10800000">
            <a:off x="3383696" y="208153"/>
            <a:ext cx="620468" cy="328684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762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/>
          <p:cNvSpPr/>
          <p:nvPr/>
        </p:nvSpPr>
        <p:spPr>
          <a:xfrm rot="10800000">
            <a:off x="6176811" y="179377"/>
            <a:ext cx="620468" cy="328684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762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ontent Placeholder 2"/>
          <p:cNvSpPr txBox="1">
            <a:spLocks/>
          </p:cNvSpPr>
          <p:nvPr/>
        </p:nvSpPr>
        <p:spPr>
          <a:xfrm>
            <a:off x="515522" y="6274509"/>
            <a:ext cx="1220681" cy="584616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r" defTabSz="914400" rtl="1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B Zar" charset="0"/>
                <a:ea typeface="B Zar" charset="0"/>
                <a:cs typeface="B Zar" charset="0"/>
              </a:defRPr>
            </a:lvl1pPr>
            <a:lvl2pPr marL="685800" indent="-228600" algn="r" defTabSz="914400" rtl="1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B Zar" charset="0"/>
                <a:ea typeface="B Zar" charset="0"/>
                <a:cs typeface="B Zar" charset="0"/>
              </a:defRPr>
            </a:lvl2pPr>
            <a:lvl3pPr marL="1143000" indent="-228600" algn="r" defTabSz="914400" rtl="1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B Zar" charset="0"/>
                <a:ea typeface="B Zar" charset="0"/>
                <a:cs typeface="B Zar" charset="0"/>
              </a:defRPr>
            </a:lvl3pPr>
            <a:lvl4pPr marL="1600200" indent="-228600" algn="r" defTabSz="914400" rtl="1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B Zar" charset="0"/>
                <a:ea typeface="B Zar" charset="0"/>
                <a:cs typeface="B Zar" charset="0"/>
              </a:defRPr>
            </a:lvl4pPr>
            <a:lvl5pPr marL="2057400" indent="-228600" algn="r" defTabSz="914400" rtl="1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B Zar" charset="0"/>
                <a:ea typeface="B Zar" charset="0"/>
                <a:cs typeface="B Zar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fa-IR" sz="2400" dirty="0" smtClean="0">
                <a:solidFill>
                  <a:schemeClr val="bg1"/>
                </a:solidFill>
              </a:rPr>
              <a:t>۱۰ از۴۴</a:t>
            </a:r>
            <a:endParaRPr lang="fa-IR" sz="2400" dirty="0" smtClean="0">
              <a:solidFill>
                <a:schemeClr val="bg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8267700" y="1920671"/>
            <a:ext cx="3327399" cy="414506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 rtl="1"/>
            <a:r>
              <a:rPr lang="fa-IR" sz="3200" dirty="0" smtClean="0">
                <a:solidFill>
                  <a:schemeClr val="tx1"/>
                </a:solidFill>
                <a:latin typeface="B Zar" charset="0"/>
                <a:ea typeface="B Zar" charset="0"/>
                <a:cs typeface="B Zar" charset="0"/>
              </a:rPr>
              <a:t>تحلیل</a:t>
            </a:r>
          </a:p>
          <a:p>
            <a:pPr marL="914400" lvl="1" indent="-457200" algn="r" rtl="1">
              <a:buFont typeface="Arial" charset="0"/>
              <a:buChar char="•"/>
            </a:pPr>
            <a:r>
              <a:rPr lang="fa-IR" sz="3200" dirty="0" smtClean="0">
                <a:solidFill>
                  <a:schemeClr val="tx1"/>
                </a:solidFill>
                <a:latin typeface="B Zar" charset="0"/>
                <a:ea typeface="B Zar" charset="0"/>
                <a:cs typeface="B Zar" charset="0"/>
              </a:rPr>
              <a:t>استراتژی‌های بهینه</a:t>
            </a:r>
          </a:p>
          <a:p>
            <a:pPr marL="914400" lvl="1" indent="-457200" algn="r" rtl="1">
              <a:buFont typeface="Arial" charset="0"/>
              <a:buChar char="•"/>
            </a:pPr>
            <a:r>
              <a:rPr lang="fa-IR" sz="3200" dirty="0" smtClean="0">
                <a:solidFill>
                  <a:schemeClr val="tx1"/>
                </a:solidFill>
                <a:latin typeface="B Zar" charset="0"/>
                <a:ea typeface="B Zar" charset="0"/>
                <a:cs typeface="B Zar" charset="0"/>
              </a:rPr>
              <a:t>از جمله مدافع</a:t>
            </a:r>
            <a:endParaRPr lang="en-US" sz="3200" dirty="0">
              <a:solidFill>
                <a:schemeClr val="tx1"/>
              </a:solidFill>
              <a:latin typeface="B Zar" charset="0"/>
              <a:ea typeface="B Zar" charset="0"/>
              <a:cs typeface="B Z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3721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1" indent="0">
              <a:buClr>
                <a:schemeClr val="accent5">
                  <a:lumMod val="50000"/>
                </a:schemeClr>
              </a:buClr>
              <a:buNone/>
            </a:pPr>
            <a:r>
              <a:rPr lang="fa-IR" sz="2800" dirty="0">
                <a:latin typeface="IranNastaliq" panose="02000503000000020003" pitchFamily="2" charset="0"/>
              </a:rPr>
              <a:t>تهدید  نا معتبر:</a:t>
            </a:r>
          </a:p>
          <a:p>
            <a:pPr marL="914400" lvl="1" indent="-457200">
              <a:buClr>
                <a:schemeClr val="accent5">
                  <a:lumMod val="50000"/>
                </a:schemeClr>
              </a:buClr>
              <a:buFont typeface="Wingdings" panose="05000000000000000000" pitchFamily="2" charset="2"/>
              <a:buChar char="ü"/>
            </a:pPr>
            <a:r>
              <a:rPr lang="fa-IR" sz="2800" dirty="0">
                <a:latin typeface="IranNastaliq" panose="02000503000000020003" pitchFamily="2" charset="0"/>
              </a:rPr>
              <a:t>تهدید مدیر یک شرکت به اخراج کارمند با تخصص ولی بی انضباط </a:t>
            </a:r>
          </a:p>
          <a:p>
            <a:pPr marL="914400" lvl="1" indent="-457200">
              <a:buClr>
                <a:schemeClr val="accent5">
                  <a:lumMod val="50000"/>
                </a:schemeClr>
              </a:buClr>
              <a:buFont typeface="Wingdings" panose="05000000000000000000" pitchFamily="2" charset="2"/>
              <a:buChar char="ü"/>
            </a:pPr>
            <a:r>
              <a:rPr lang="fa-IR" sz="2800" dirty="0">
                <a:latin typeface="IranNastaliq" panose="02000503000000020003" pitchFamily="2" charset="0"/>
              </a:rPr>
              <a:t>دولت و </a:t>
            </a:r>
            <a:r>
              <a:rPr lang="fa-IR" sz="2800" dirty="0" err="1">
                <a:latin typeface="IranNastaliq" panose="02000503000000020003" pitchFamily="2" charset="0"/>
              </a:rPr>
              <a:t>گروگان‏</a:t>
            </a:r>
            <a:r>
              <a:rPr lang="fa-IR" sz="2800" dirty="0" err="1" smtClean="0">
                <a:latin typeface="IranNastaliq" panose="02000503000000020003" pitchFamily="2" charset="0"/>
              </a:rPr>
              <a:t>گیرها</a:t>
            </a:r>
            <a:endParaRPr lang="fa-IR" sz="2800" dirty="0">
              <a:latin typeface="IranNastaliq" panose="02000503000000020003" pitchFamily="2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تهدید </a:t>
            </a:r>
            <a:r>
              <a:rPr lang="fa-IR" dirty="0" err="1"/>
              <a:t>نامعتبر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9785445" y="65961"/>
            <a:ext cx="1678674" cy="555521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r>
              <a:rPr lang="fa-IR" dirty="0" smtClean="0">
                <a:latin typeface="B Zar" charset="0"/>
                <a:ea typeface="B Zar" charset="0"/>
                <a:cs typeface="B Zar" charset="0"/>
              </a:rPr>
              <a:t>مقدمه </a:t>
            </a:r>
            <a:endParaRPr lang="en-US" dirty="0">
              <a:latin typeface="B Zar" charset="0"/>
              <a:ea typeface="B Zar" charset="0"/>
              <a:cs typeface="B Zar" charset="0"/>
            </a:endParaRPr>
          </a:p>
        </p:txBody>
      </p:sp>
      <p:sp>
        <p:nvSpPr>
          <p:cNvPr id="5" name="Right Arrow 4"/>
          <p:cNvSpPr/>
          <p:nvPr/>
        </p:nvSpPr>
        <p:spPr>
          <a:xfrm rot="10800000">
            <a:off x="8993874" y="148984"/>
            <a:ext cx="620468" cy="328684"/>
          </a:xfrm>
          <a:prstGeom prst="rightArrow">
            <a:avLst/>
          </a:prstGeom>
          <a:solidFill>
            <a:schemeClr val="accent6">
              <a:lumMod val="75000"/>
            </a:schemeClr>
          </a:solidFill>
          <a:effectLst>
            <a:outerShdw blurRad="50800" dist="762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1509972" y="65959"/>
            <a:ext cx="1678674" cy="555521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r>
              <a:rPr lang="fa-IR" dirty="0" smtClean="0">
                <a:latin typeface="B Zar" charset="0"/>
                <a:ea typeface="B Zar" charset="0"/>
                <a:cs typeface="B Zar" charset="0"/>
              </a:rPr>
              <a:t>پژوهشهای پیشین و نتیجه گیری</a:t>
            </a:r>
            <a:endParaRPr lang="en-US" dirty="0">
              <a:latin typeface="B Zar" charset="0"/>
              <a:ea typeface="B Zar" charset="0"/>
              <a:cs typeface="B Zar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4268463" y="65960"/>
            <a:ext cx="1678674" cy="555521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r>
              <a:rPr lang="fa-IR" dirty="0" smtClean="0">
                <a:latin typeface="B Zar" charset="0"/>
                <a:ea typeface="B Zar" charset="0"/>
                <a:cs typeface="B Zar" charset="0"/>
              </a:rPr>
              <a:t>مطالعه موردی</a:t>
            </a:r>
            <a:endParaRPr lang="en-US" dirty="0">
              <a:latin typeface="B Zar" charset="0"/>
              <a:ea typeface="B Zar" charset="0"/>
              <a:cs typeface="B Zar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7103154" y="73297"/>
            <a:ext cx="1678674" cy="555521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r>
              <a:rPr lang="fa-IR" dirty="0" smtClean="0">
                <a:latin typeface="B Zar" charset="0"/>
                <a:ea typeface="B Zar" charset="0"/>
                <a:cs typeface="B Zar" charset="0"/>
              </a:rPr>
              <a:t>چارچوب پیشنهادی</a:t>
            </a:r>
            <a:endParaRPr lang="en-US" dirty="0">
              <a:latin typeface="B Zar" charset="0"/>
              <a:ea typeface="B Zar" charset="0"/>
              <a:cs typeface="B Zar" charset="0"/>
            </a:endParaRPr>
          </a:p>
        </p:txBody>
      </p:sp>
      <p:sp>
        <p:nvSpPr>
          <p:cNvPr id="9" name="Right Arrow 8"/>
          <p:cNvSpPr/>
          <p:nvPr/>
        </p:nvSpPr>
        <p:spPr>
          <a:xfrm rot="10800000">
            <a:off x="3383696" y="208153"/>
            <a:ext cx="620468" cy="328684"/>
          </a:xfrm>
          <a:prstGeom prst="rightArrow">
            <a:avLst/>
          </a:prstGeom>
          <a:solidFill>
            <a:schemeClr val="accent6">
              <a:lumMod val="75000"/>
            </a:schemeClr>
          </a:solidFill>
          <a:effectLst>
            <a:outerShdw blurRad="50800" dist="762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 rot="10800000">
            <a:off x="6176811" y="179377"/>
            <a:ext cx="620468" cy="328684"/>
          </a:xfrm>
          <a:prstGeom prst="rightArrow">
            <a:avLst/>
          </a:prstGeom>
          <a:solidFill>
            <a:schemeClr val="accent6">
              <a:lumMod val="75000"/>
            </a:schemeClr>
          </a:solidFill>
          <a:effectLst>
            <a:outerShdw blurRad="50800" dist="762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4231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322131" y="674558"/>
            <a:ext cx="9980454" cy="1023144"/>
          </a:xfrm>
        </p:spPr>
        <p:txBody>
          <a:bodyPr/>
          <a:lstStyle/>
          <a:p>
            <a:r>
              <a:rPr lang="fa-IR" dirty="0" smtClean="0"/>
              <a:t>بازی سیگنالینگ</a:t>
            </a:r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1202689" y="1850317"/>
            <a:ext cx="8255447" cy="4023360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r" defTabSz="914400" rtl="1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+mn-lt"/>
                <a:ea typeface="+mn-ea"/>
                <a:cs typeface="B Zar" panose="00000400000000000000" pitchFamily="2" charset="-78"/>
              </a:defRPr>
            </a:lvl1pPr>
            <a:lvl2pPr marL="384048" indent="-182880" algn="r" defTabSz="914400" rtl="1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+mn-lt"/>
                <a:ea typeface="+mn-ea"/>
                <a:cs typeface="B Zar" panose="00000400000000000000" pitchFamily="2" charset="-78"/>
              </a:defRPr>
            </a:lvl2pPr>
            <a:lvl3pPr marL="566928" indent="-182880" algn="r" defTabSz="914400" rtl="1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B Zar" panose="00000400000000000000" pitchFamily="2" charset="-78"/>
              </a:defRPr>
            </a:lvl3pPr>
            <a:lvl4pPr marL="749808" indent="-182880" algn="r" defTabSz="914400" rtl="1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B Zar" panose="00000400000000000000" pitchFamily="2" charset="-78"/>
              </a:defRPr>
            </a:lvl4pPr>
            <a:lvl5pPr marL="932688" indent="-182880" algn="r" defTabSz="914400" rtl="1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B Zar" panose="00000400000000000000" pitchFamily="2" charset="-78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Clr>
                <a:schemeClr val="accent5">
                  <a:lumMod val="50000"/>
                </a:schemeClr>
              </a:buClr>
              <a:buNone/>
            </a:pPr>
            <a:endParaRPr lang="fa-IR" sz="2800" dirty="0">
              <a:latin typeface="IranNastaliq" panose="02000503000000020003" pitchFamily="2" charset="0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097279" y="2002933"/>
            <a:ext cx="8255447" cy="4023360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r" defTabSz="914400" rtl="1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+mn-lt"/>
                <a:ea typeface="+mn-ea"/>
                <a:cs typeface="B Zar" panose="00000400000000000000" pitchFamily="2" charset="-78"/>
              </a:defRPr>
            </a:lvl1pPr>
            <a:lvl2pPr marL="384048" indent="-182880" algn="r" defTabSz="914400" rtl="1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+mn-lt"/>
                <a:ea typeface="+mn-ea"/>
                <a:cs typeface="B Zar" panose="00000400000000000000" pitchFamily="2" charset="-78"/>
              </a:defRPr>
            </a:lvl2pPr>
            <a:lvl3pPr marL="566928" indent="-182880" algn="r" defTabSz="914400" rtl="1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B Zar" panose="00000400000000000000" pitchFamily="2" charset="-78"/>
              </a:defRPr>
            </a:lvl3pPr>
            <a:lvl4pPr marL="749808" indent="-182880" algn="r" defTabSz="914400" rtl="1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B Zar" panose="00000400000000000000" pitchFamily="2" charset="-78"/>
              </a:defRPr>
            </a:lvl4pPr>
            <a:lvl5pPr marL="932688" indent="-182880" algn="r" defTabSz="914400" rtl="1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B Zar" panose="00000400000000000000" pitchFamily="2" charset="-78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Clr>
                <a:schemeClr val="accent5">
                  <a:lumMod val="50000"/>
                </a:schemeClr>
              </a:buClr>
              <a:buNone/>
            </a:pPr>
            <a:endParaRPr lang="fa-IR" sz="2800" dirty="0" smtClean="0">
              <a:latin typeface="IranNastaliq" panose="02000503000000020003" pitchFamily="2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5030787" y="5703147"/>
            <a:ext cx="1066800" cy="6040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9785445" y="65961"/>
            <a:ext cx="1678674" cy="555521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r>
              <a:rPr lang="fa-IR" dirty="0" smtClean="0">
                <a:latin typeface="B Zar" charset="0"/>
                <a:ea typeface="B Zar" charset="0"/>
                <a:cs typeface="B Zar" charset="0"/>
              </a:rPr>
              <a:t>مقدمه </a:t>
            </a:r>
            <a:endParaRPr lang="en-US" dirty="0">
              <a:latin typeface="B Zar" charset="0"/>
              <a:ea typeface="B Zar" charset="0"/>
              <a:cs typeface="B Zar" charset="0"/>
            </a:endParaRPr>
          </a:p>
        </p:txBody>
      </p:sp>
      <p:sp>
        <p:nvSpPr>
          <p:cNvPr id="14" name="Right Arrow 13"/>
          <p:cNvSpPr/>
          <p:nvPr/>
        </p:nvSpPr>
        <p:spPr>
          <a:xfrm rot="10800000">
            <a:off x="8993874" y="148984"/>
            <a:ext cx="620468" cy="328684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762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1509972" y="65959"/>
            <a:ext cx="1678674" cy="555521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r>
              <a:rPr lang="fa-IR" dirty="0" smtClean="0">
                <a:latin typeface="B Zar" charset="0"/>
                <a:ea typeface="B Zar" charset="0"/>
                <a:cs typeface="B Zar" charset="0"/>
              </a:rPr>
              <a:t>پژوهشهای پیشین و نتیجه گیری</a:t>
            </a:r>
            <a:endParaRPr lang="en-US" dirty="0">
              <a:latin typeface="B Zar" charset="0"/>
              <a:ea typeface="B Zar" charset="0"/>
              <a:cs typeface="B Zar" charset="0"/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4268463" y="65960"/>
            <a:ext cx="1678674" cy="555521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r>
              <a:rPr lang="fa-IR" dirty="0" smtClean="0">
                <a:latin typeface="B Zar" charset="0"/>
                <a:ea typeface="B Zar" charset="0"/>
                <a:cs typeface="B Zar" charset="0"/>
              </a:rPr>
              <a:t>مطالعه موردی</a:t>
            </a:r>
            <a:endParaRPr lang="en-US" dirty="0">
              <a:latin typeface="B Zar" charset="0"/>
              <a:ea typeface="B Zar" charset="0"/>
              <a:cs typeface="B Zar" charset="0"/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7103154" y="73297"/>
            <a:ext cx="1678674" cy="555521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r>
              <a:rPr lang="fa-IR" dirty="0" smtClean="0">
                <a:latin typeface="B Zar" charset="0"/>
                <a:ea typeface="B Zar" charset="0"/>
                <a:cs typeface="B Zar" charset="0"/>
              </a:rPr>
              <a:t>چارچوب پیشنهادی</a:t>
            </a:r>
            <a:endParaRPr lang="en-US" dirty="0">
              <a:latin typeface="B Zar" charset="0"/>
              <a:ea typeface="B Zar" charset="0"/>
              <a:cs typeface="B Zar" charset="0"/>
            </a:endParaRPr>
          </a:p>
        </p:txBody>
      </p:sp>
      <p:sp>
        <p:nvSpPr>
          <p:cNvPr id="23" name="Right Arrow 22"/>
          <p:cNvSpPr/>
          <p:nvPr/>
        </p:nvSpPr>
        <p:spPr>
          <a:xfrm rot="10800000">
            <a:off x="3383696" y="208153"/>
            <a:ext cx="620468" cy="328684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762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Arrow 23"/>
          <p:cNvSpPr/>
          <p:nvPr/>
        </p:nvSpPr>
        <p:spPr>
          <a:xfrm rot="10800000">
            <a:off x="6176811" y="179377"/>
            <a:ext cx="620468" cy="328684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762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4388" y="2119443"/>
            <a:ext cx="8804962" cy="4861999"/>
          </a:xfrm>
          <a:prstGeom prst="rect">
            <a:avLst/>
          </a:prstGeom>
        </p:spPr>
      </p:pic>
      <p:sp>
        <p:nvSpPr>
          <p:cNvPr id="25" name="Oval 24"/>
          <p:cNvSpPr/>
          <p:nvPr/>
        </p:nvSpPr>
        <p:spPr>
          <a:xfrm>
            <a:off x="6013293" y="2437134"/>
            <a:ext cx="927153" cy="86070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5962127" y="5865069"/>
            <a:ext cx="927153" cy="86070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8318251" y="4120093"/>
            <a:ext cx="927153" cy="86070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3540587" y="4120093"/>
            <a:ext cx="927153" cy="86070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7028927" y="5793065"/>
            <a:ext cx="927153" cy="86070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4911047" y="5865068"/>
            <a:ext cx="927153" cy="86070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8858292" y="5028019"/>
            <a:ext cx="927153" cy="86070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7103154" y="2643647"/>
            <a:ext cx="927153" cy="86070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4621386" y="2596442"/>
            <a:ext cx="927153" cy="86070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8941855" y="5920902"/>
            <a:ext cx="927153" cy="86070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9515434" y="1966830"/>
            <a:ext cx="765622" cy="75807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10234601" y="1966830"/>
            <a:ext cx="765622" cy="75807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5549716" y="4066460"/>
            <a:ext cx="927153" cy="86070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Content Placeholder 2"/>
          <p:cNvSpPr txBox="1">
            <a:spLocks/>
          </p:cNvSpPr>
          <p:nvPr/>
        </p:nvSpPr>
        <p:spPr>
          <a:xfrm>
            <a:off x="515522" y="6274509"/>
            <a:ext cx="1220681" cy="584616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r" defTabSz="914400" rtl="1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B Zar" charset="0"/>
                <a:ea typeface="B Zar" charset="0"/>
                <a:cs typeface="B Zar" charset="0"/>
              </a:defRPr>
            </a:lvl1pPr>
            <a:lvl2pPr marL="685800" indent="-228600" algn="r" defTabSz="914400" rtl="1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B Zar" charset="0"/>
                <a:ea typeface="B Zar" charset="0"/>
                <a:cs typeface="B Zar" charset="0"/>
              </a:defRPr>
            </a:lvl2pPr>
            <a:lvl3pPr marL="1143000" indent="-228600" algn="r" defTabSz="914400" rtl="1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B Zar" charset="0"/>
                <a:ea typeface="B Zar" charset="0"/>
                <a:cs typeface="B Zar" charset="0"/>
              </a:defRPr>
            </a:lvl3pPr>
            <a:lvl4pPr marL="1600200" indent="-228600" algn="r" defTabSz="914400" rtl="1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B Zar" charset="0"/>
                <a:ea typeface="B Zar" charset="0"/>
                <a:cs typeface="B Zar" charset="0"/>
              </a:defRPr>
            </a:lvl4pPr>
            <a:lvl5pPr marL="2057400" indent="-228600" algn="r" defTabSz="914400" rtl="1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B Zar" charset="0"/>
                <a:ea typeface="B Zar" charset="0"/>
                <a:cs typeface="B Zar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fa-IR" sz="2400" dirty="0" smtClean="0">
                <a:solidFill>
                  <a:schemeClr val="bg1"/>
                </a:solidFill>
              </a:rPr>
              <a:t>۱۱ از۴۴</a:t>
            </a:r>
            <a:endParaRPr lang="fa-IR" sz="2400" dirty="0" smtClean="0">
              <a:solidFill>
                <a:schemeClr val="bg1"/>
              </a:solidFill>
            </a:endParaRPr>
          </a:p>
        </p:txBody>
      </p:sp>
      <p:sp>
        <p:nvSpPr>
          <p:cNvPr id="36" name="Oval 35"/>
          <p:cNvSpPr/>
          <p:nvPr/>
        </p:nvSpPr>
        <p:spPr>
          <a:xfrm>
            <a:off x="9724717" y="4725542"/>
            <a:ext cx="765622" cy="75807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8264730" y="2896437"/>
            <a:ext cx="765622" cy="75807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3850646" y="2968199"/>
            <a:ext cx="765622" cy="75807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280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7" grpId="0" animBg="1"/>
      <p:bldP spid="38" grpId="0" animBg="1"/>
      <p:bldP spid="36" grpId="0" animBg="1"/>
      <p:bldP spid="41" grpId="0" animBg="1"/>
      <p:bldP spid="4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fa-IR" dirty="0">
                <a:latin typeface="B Zar" charset="0"/>
                <a:ea typeface="B Zar" charset="0"/>
                <a:cs typeface="B Zar" charset="0"/>
              </a:rPr>
              <a:t>امین محمدی</a:t>
            </a:r>
          </a:p>
          <a:p>
            <a:pPr algn="r"/>
            <a:r>
              <a:rPr lang="fa-IR" dirty="0">
                <a:latin typeface="B Zar" charset="0"/>
                <a:ea typeface="B Zar" charset="0"/>
                <a:cs typeface="B Zar" charset="0"/>
              </a:rPr>
              <a:t>استاد راهنما: دکتر محمد حسین </a:t>
            </a:r>
            <a:r>
              <a:rPr lang="fa-IR" dirty="0" smtClean="0">
                <a:latin typeface="B Zar" charset="0"/>
                <a:ea typeface="B Zar" charset="0"/>
                <a:cs typeface="B Zar" charset="0"/>
              </a:rPr>
              <a:t>منشئی</a:t>
            </a: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fa-IR" dirty="0">
                <a:latin typeface="B Zar" charset="0"/>
                <a:ea typeface="B Zar" charset="0"/>
                <a:cs typeface="B Zar" charset="0"/>
              </a:rPr>
              <a:t>مدل‏سازی فریب در امنیت شبکه:</a:t>
            </a:r>
            <a:r>
              <a:rPr lang="fa-IR" sz="7200" dirty="0">
                <a:latin typeface="B Zar" charset="0"/>
                <a:ea typeface="B Zar" charset="0"/>
                <a:cs typeface="B Zar" charset="0"/>
              </a:rPr>
              <a:t/>
            </a:r>
            <a:br>
              <a:rPr lang="fa-IR" sz="7200" dirty="0">
                <a:latin typeface="B Zar" charset="0"/>
                <a:ea typeface="B Zar" charset="0"/>
                <a:cs typeface="B Zar" charset="0"/>
              </a:rPr>
            </a:br>
            <a:r>
              <a:rPr lang="fa-IR" sz="4800" dirty="0">
                <a:latin typeface="B Zar" charset="0"/>
                <a:ea typeface="B Zar" charset="0"/>
                <a:cs typeface="B Zar" charset="0"/>
              </a:rPr>
              <a:t>راه‏کارهایی مبتنی بر نظریه بازی‏ها </a:t>
            </a:r>
            <a:endParaRPr lang="en-US" sz="4800" dirty="0">
              <a:latin typeface="B Zar" charset="0"/>
              <a:ea typeface="B Zar" charset="0"/>
              <a:cs typeface="B Zar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813" y="4820337"/>
            <a:ext cx="1783080" cy="178308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577123" y="156705"/>
            <a:ext cx="503775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4800" dirty="0">
                <a:latin typeface="IranNastaliq" panose="02000503000000020003" pitchFamily="2" charset="0"/>
                <a:cs typeface="IranNastaliq" panose="02000503000000020003" pitchFamily="2" charset="0"/>
              </a:rPr>
              <a:t>به نام خداوند جان و خرد</a:t>
            </a:r>
            <a:r>
              <a:rPr lang="fa-IR" sz="3200" dirty="0">
                <a:latin typeface="IranNastaliq" panose="02000503000000020003" pitchFamily="2" charset="0"/>
                <a:cs typeface="IranNastaliq" panose="02000503000000020003" pitchFamily="2" charset="0"/>
              </a:rPr>
              <a:t/>
            </a:r>
            <a:br>
              <a:rPr lang="fa-IR" sz="3200" dirty="0">
                <a:latin typeface="IranNastaliq" panose="02000503000000020003" pitchFamily="2" charset="0"/>
                <a:cs typeface="IranNastaliq" panose="02000503000000020003" pitchFamily="2" charset="0"/>
              </a:rPr>
            </a:br>
            <a:r>
              <a:rPr lang="fa-IR" sz="3200">
                <a:latin typeface="IranNastaliq" panose="02000503000000020003" pitchFamily="2" charset="0"/>
                <a:cs typeface="IranNastaliq" panose="02000503000000020003" pitchFamily="2" charset="0"/>
              </a:rPr>
              <a:t/>
            </a:r>
            <a:br>
              <a:rPr lang="fa-IR" sz="3200">
                <a:latin typeface="IranNastaliq" panose="02000503000000020003" pitchFamily="2" charset="0"/>
                <a:cs typeface="IranNastaliq" panose="02000503000000020003" pitchFamily="2" charset="0"/>
              </a:rPr>
            </a:b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821985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097278" y="764498"/>
            <a:ext cx="10235285" cy="933203"/>
          </a:xfrm>
        </p:spPr>
        <p:txBody>
          <a:bodyPr/>
          <a:lstStyle/>
          <a:p>
            <a:r>
              <a:rPr lang="fa-IR" dirty="0" smtClean="0"/>
              <a:t>استراتژی‏ها در بازی سیگنالینگ</a:t>
            </a:r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1202689" y="1850317"/>
            <a:ext cx="8255447" cy="4023360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r" defTabSz="914400" rtl="1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+mn-lt"/>
                <a:ea typeface="+mn-ea"/>
                <a:cs typeface="B Zar" panose="00000400000000000000" pitchFamily="2" charset="-78"/>
              </a:defRPr>
            </a:lvl1pPr>
            <a:lvl2pPr marL="384048" indent="-182880" algn="r" defTabSz="914400" rtl="1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+mn-lt"/>
                <a:ea typeface="+mn-ea"/>
                <a:cs typeface="B Zar" panose="00000400000000000000" pitchFamily="2" charset="-78"/>
              </a:defRPr>
            </a:lvl2pPr>
            <a:lvl3pPr marL="566928" indent="-182880" algn="r" defTabSz="914400" rtl="1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B Zar" panose="00000400000000000000" pitchFamily="2" charset="-78"/>
              </a:defRPr>
            </a:lvl3pPr>
            <a:lvl4pPr marL="749808" indent="-182880" algn="r" defTabSz="914400" rtl="1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B Zar" panose="00000400000000000000" pitchFamily="2" charset="-78"/>
              </a:defRPr>
            </a:lvl4pPr>
            <a:lvl5pPr marL="932688" indent="-182880" algn="r" defTabSz="914400" rtl="1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B Zar" panose="00000400000000000000" pitchFamily="2" charset="-78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Clr>
                <a:schemeClr val="accent5">
                  <a:lumMod val="50000"/>
                </a:schemeClr>
              </a:buClr>
              <a:buNone/>
            </a:pPr>
            <a:endParaRPr lang="fa-IR" sz="2800" dirty="0">
              <a:latin typeface="IranNastaliq" panose="02000503000000020003" pitchFamily="2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Content Placeholder 2"/>
              <p:cNvSpPr txBox="1">
                <a:spLocks/>
              </p:cNvSpPr>
              <p:nvPr/>
            </p:nvSpPr>
            <p:spPr>
              <a:xfrm>
                <a:off x="1097279" y="1850317"/>
                <a:ext cx="10235285" cy="4175976"/>
              </a:xfrm>
              <a:prstGeom prst="rect">
                <a:avLst/>
              </a:prstGeom>
            </p:spPr>
            <p:txBody>
              <a:bodyPr vert="horz" lIns="0" tIns="45720" rIns="0" bIns="45720" rtlCol="0">
                <a:noAutofit/>
              </a:bodyPr>
              <a:lstStyle>
                <a:lvl1pPr marL="91440" indent="-91440" algn="r" defTabSz="914400" rtl="1" eaLnBrk="1" latinLnBrk="0" hangingPunct="1">
                  <a:lnSpc>
                    <a:spcPct val="9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 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B Zar" panose="00000400000000000000" pitchFamily="2" charset="-78"/>
                  </a:defRPr>
                </a:lvl1pPr>
                <a:lvl2pPr marL="384048" indent="-182880" algn="r" defTabSz="914400" rtl="1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B Zar" panose="00000400000000000000" pitchFamily="2" charset="-78"/>
                  </a:defRPr>
                </a:lvl2pPr>
                <a:lvl3pPr marL="566928" indent="-182880" algn="r" defTabSz="914400" rtl="1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B Zar" panose="00000400000000000000" pitchFamily="2" charset="-78"/>
                  </a:defRPr>
                </a:lvl3pPr>
                <a:lvl4pPr marL="749808" indent="-182880" algn="r" defTabSz="914400" rtl="1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B Zar" panose="00000400000000000000" pitchFamily="2" charset="-78"/>
                  </a:defRPr>
                </a:lvl4pPr>
                <a:lvl5pPr marL="932688" indent="-182880" algn="r" defTabSz="914400" rtl="1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B Zar" panose="00000400000000000000" pitchFamily="2" charset="-78"/>
                  </a:defRPr>
                </a:lvl5pPr>
                <a:lvl6pPr marL="11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3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15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17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914400" lvl="1" indent="-457200">
                  <a:buClr>
                    <a:schemeClr val="accent5">
                      <a:lumMod val="50000"/>
                    </a:schemeClr>
                  </a:buClr>
                  <a:buFont typeface="Arial" charset="0"/>
                  <a:buChar char="•"/>
                </a:pPr>
                <a:r>
                  <a:rPr lang="fa-IR" sz="2800" b="1" dirty="0" smtClean="0">
                    <a:latin typeface="IranNastaliq" panose="02000503000000020003" pitchFamily="2" charset="0"/>
                  </a:rPr>
                  <a:t>استراتژی فرستنده: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800" b="1" i="1" smtClean="0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b="1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𝒎</m:t>
                            </m:r>
                          </m:e>
                          <m:sub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800" b="1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𝒎</m:t>
                            </m:r>
                          </m:e>
                          <m:sub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endParaRPr lang="en-US" sz="2800" b="1" dirty="0" smtClean="0">
                  <a:latin typeface="IranNastaliq" panose="02000503000000020003" pitchFamily="2" charset="0"/>
                </a:endParaRPr>
              </a:p>
              <a:p>
                <a:pPr marL="1005840" lvl="4" indent="0">
                  <a:buClr>
                    <a:schemeClr val="accent5">
                      <a:lumMod val="50000"/>
                    </a:schemeClr>
                  </a:buClr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fa-IR" sz="2400" dirty="0" smtClean="0">
                    <a:latin typeface="IranNastaliq" panose="02000503000000020003" pitchFamily="2" charset="0"/>
                  </a:rPr>
                  <a:t>: استراتژی فرستنده نوع اول</a:t>
                </a:r>
                <a:endParaRPr lang="en-US" sz="2400" dirty="0">
                  <a:latin typeface="IranNastaliq" panose="02000503000000020003" pitchFamily="2" charset="0"/>
                </a:endParaRPr>
              </a:p>
              <a:p>
                <a:pPr marL="1005840" lvl="4" indent="0">
                  <a:buClr>
                    <a:schemeClr val="accent5">
                      <a:lumMod val="50000"/>
                    </a:schemeClr>
                  </a:buClr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fa-IR" sz="2400" dirty="0">
                    <a:latin typeface="IranNastaliq" panose="02000503000000020003" pitchFamily="2" charset="0"/>
                  </a:rPr>
                  <a:t>: استراتژی فرستنده </a:t>
                </a:r>
                <a:r>
                  <a:rPr lang="fa-IR" sz="2400" dirty="0" smtClean="0">
                    <a:latin typeface="IranNastaliq" panose="02000503000000020003" pitchFamily="2" charset="0"/>
                  </a:rPr>
                  <a:t>نوع دوم</a:t>
                </a:r>
                <a:endParaRPr lang="fa-IR" sz="2400" dirty="0">
                  <a:latin typeface="IranNastaliq" panose="02000503000000020003" pitchFamily="2" charset="0"/>
                </a:endParaRPr>
              </a:p>
              <a:p>
                <a:pPr marL="457200" lvl="1" indent="0">
                  <a:buClr>
                    <a:schemeClr val="accent5">
                      <a:lumMod val="50000"/>
                    </a:schemeClr>
                  </a:buClr>
                  <a:buNone/>
                </a:pPr>
                <a:endParaRPr lang="fa-IR" sz="2800" dirty="0">
                  <a:latin typeface="IranNastaliq" panose="02000503000000020003" pitchFamily="2" charset="0"/>
                </a:endParaRPr>
              </a:p>
              <a:p>
                <a:pPr marL="914400" lvl="1" indent="-457200">
                  <a:buClr>
                    <a:schemeClr val="accent5">
                      <a:lumMod val="50000"/>
                    </a:schemeClr>
                  </a:buClr>
                  <a:buFont typeface="Arial" charset="0"/>
                  <a:buChar char="•"/>
                </a:pPr>
                <a:r>
                  <a:rPr lang="fa-IR" sz="2800" b="1" dirty="0" smtClean="0">
                    <a:latin typeface="IranNastaliq" panose="02000503000000020003" pitchFamily="2" charset="0"/>
                  </a:rPr>
                  <a:t>استراتژی گیرنده</a:t>
                </a:r>
                <a:r>
                  <a:rPr lang="fa-IR" sz="2800" b="1" dirty="0" smtClean="0">
                    <a:latin typeface="IranNastaliq" panose="02000503000000020003" pitchFamily="2" charset="0"/>
                  </a:rPr>
                  <a:t>: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800" b="1" i="1" smtClean="0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b="1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800" b="1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endParaRPr lang="fa-IR" sz="2800" b="1" dirty="0" smtClean="0">
                  <a:latin typeface="IranNastaliq" panose="02000503000000020003" pitchFamily="2" charset="0"/>
                </a:endParaRPr>
              </a:p>
              <a:p>
                <a:pPr marL="1005840" lvl="4" indent="0">
                  <a:buClr>
                    <a:schemeClr val="accent5">
                      <a:lumMod val="50000"/>
                    </a:schemeClr>
                  </a:buClr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fa-IR" sz="2400" dirty="0">
                    <a:latin typeface="IranNastaliq" panose="02000503000000020003" pitchFamily="2" charset="0"/>
                  </a:rPr>
                  <a:t>: استراتژی </a:t>
                </a:r>
                <a:r>
                  <a:rPr lang="fa-IR" sz="2400" dirty="0" smtClean="0">
                    <a:latin typeface="IranNastaliq" panose="02000503000000020003" pitchFamily="2" charset="0"/>
                  </a:rPr>
                  <a:t>گیرنده در پاسخ به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2400" dirty="0">
                  <a:latin typeface="IranNastaliq" panose="02000503000000020003" pitchFamily="2" charset="0"/>
                </a:endParaRPr>
              </a:p>
              <a:p>
                <a:pPr marL="1005840" lvl="4" indent="0">
                  <a:buClr>
                    <a:schemeClr val="accent5">
                      <a:lumMod val="50000"/>
                    </a:schemeClr>
                  </a:buClr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fa-IR" sz="2400" dirty="0" smtClean="0">
                    <a:latin typeface="IranNastaliq" panose="02000503000000020003" pitchFamily="2" charset="0"/>
                  </a:rPr>
                  <a:t>: </a:t>
                </a:r>
                <a:r>
                  <a:rPr lang="fa-IR" sz="2400" dirty="0">
                    <a:latin typeface="IranNastaliq" panose="02000503000000020003" pitchFamily="2" charset="0"/>
                  </a:rPr>
                  <a:t>استراتژی گیرنده در پاسخ به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fa-IR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fa-IR" sz="2400" dirty="0" smtClean="0">
                  <a:latin typeface="IranNastaliq" panose="02000503000000020003" pitchFamily="2" charset="0"/>
                </a:endParaRPr>
              </a:p>
              <a:p>
                <a:pPr marL="457200" lvl="1" indent="0">
                  <a:buClr>
                    <a:schemeClr val="accent5">
                      <a:lumMod val="50000"/>
                    </a:schemeClr>
                  </a:buClr>
                  <a:buNone/>
                </a:pPr>
                <a:endParaRPr lang="fa-IR" sz="2800" dirty="0" smtClean="0">
                  <a:latin typeface="IranNastaliq" panose="02000503000000020003" pitchFamily="2" charset="0"/>
                </a:endParaRPr>
              </a:p>
            </p:txBody>
          </p:sp>
        </mc:Choice>
        <mc:Fallback>
          <p:sp>
            <p:nvSpPr>
              <p:cNvPr id="8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279" y="1850317"/>
                <a:ext cx="10235285" cy="4175976"/>
              </a:xfrm>
              <a:prstGeom prst="rect">
                <a:avLst/>
              </a:prstGeom>
              <a:blipFill rotWithShape="0">
                <a:blip r:embed="rId2"/>
                <a:stretch>
                  <a:fillRect t="-157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ontent Placeholder 2"/>
          <p:cNvSpPr txBox="1">
            <a:spLocks/>
          </p:cNvSpPr>
          <p:nvPr/>
        </p:nvSpPr>
        <p:spPr>
          <a:xfrm>
            <a:off x="515522" y="6274509"/>
            <a:ext cx="1220681" cy="584616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r" defTabSz="914400" rtl="1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B Zar" charset="0"/>
                <a:ea typeface="B Zar" charset="0"/>
                <a:cs typeface="B Zar" charset="0"/>
              </a:defRPr>
            </a:lvl1pPr>
            <a:lvl2pPr marL="685800" indent="-228600" algn="r" defTabSz="914400" rtl="1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B Zar" charset="0"/>
                <a:ea typeface="B Zar" charset="0"/>
                <a:cs typeface="B Zar" charset="0"/>
              </a:defRPr>
            </a:lvl2pPr>
            <a:lvl3pPr marL="1143000" indent="-228600" algn="r" defTabSz="914400" rtl="1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B Zar" charset="0"/>
                <a:ea typeface="B Zar" charset="0"/>
                <a:cs typeface="B Zar" charset="0"/>
              </a:defRPr>
            </a:lvl3pPr>
            <a:lvl4pPr marL="1600200" indent="-228600" algn="r" defTabSz="914400" rtl="1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B Zar" charset="0"/>
                <a:ea typeface="B Zar" charset="0"/>
                <a:cs typeface="B Zar" charset="0"/>
              </a:defRPr>
            </a:lvl4pPr>
            <a:lvl5pPr marL="2057400" indent="-228600" algn="r" defTabSz="914400" rtl="1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B Zar" charset="0"/>
                <a:ea typeface="B Zar" charset="0"/>
                <a:cs typeface="B Zar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fa-IR" sz="2400" dirty="0" smtClean="0">
                <a:solidFill>
                  <a:schemeClr val="bg1"/>
                </a:solidFill>
              </a:rPr>
              <a:t>۱۲ از۴۴</a:t>
            </a:r>
            <a:endParaRPr lang="fa-IR" sz="2400" dirty="0" smtClean="0">
              <a:solidFill>
                <a:schemeClr val="bg1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9785445" y="65961"/>
            <a:ext cx="1678674" cy="555521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r>
              <a:rPr lang="fa-IR" dirty="0" smtClean="0">
                <a:latin typeface="B Zar" charset="0"/>
                <a:ea typeface="B Zar" charset="0"/>
                <a:cs typeface="B Zar" charset="0"/>
              </a:rPr>
              <a:t>مقدمه </a:t>
            </a:r>
            <a:endParaRPr lang="en-US" dirty="0">
              <a:latin typeface="B Zar" charset="0"/>
              <a:ea typeface="B Zar" charset="0"/>
              <a:cs typeface="B Zar" charset="0"/>
            </a:endParaRPr>
          </a:p>
        </p:txBody>
      </p:sp>
      <p:sp>
        <p:nvSpPr>
          <p:cNvPr id="11" name="Right Arrow 10"/>
          <p:cNvSpPr/>
          <p:nvPr/>
        </p:nvSpPr>
        <p:spPr>
          <a:xfrm rot="10800000">
            <a:off x="8993874" y="148984"/>
            <a:ext cx="620468" cy="328684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762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1509972" y="65959"/>
            <a:ext cx="1678674" cy="555521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r>
              <a:rPr lang="fa-IR" dirty="0" smtClean="0">
                <a:latin typeface="B Zar" charset="0"/>
                <a:ea typeface="B Zar" charset="0"/>
                <a:cs typeface="B Zar" charset="0"/>
              </a:rPr>
              <a:t>پژوهشهای پیشین و نتیجه گیری</a:t>
            </a:r>
            <a:endParaRPr lang="en-US" dirty="0">
              <a:latin typeface="B Zar" charset="0"/>
              <a:ea typeface="B Zar" charset="0"/>
              <a:cs typeface="B Zar" charset="0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4268463" y="65960"/>
            <a:ext cx="1678674" cy="555521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r>
              <a:rPr lang="fa-IR" dirty="0" smtClean="0">
                <a:latin typeface="B Zar" charset="0"/>
                <a:ea typeface="B Zar" charset="0"/>
                <a:cs typeface="B Zar" charset="0"/>
              </a:rPr>
              <a:t>مطالعه موردی</a:t>
            </a:r>
            <a:endParaRPr lang="en-US" dirty="0">
              <a:latin typeface="B Zar" charset="0"/>
              <a:ea typeface="B Zar" charset="0"/>
              <a:cs typeface="B Zar" charset="0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7103154" y="73297"/>
            <a:ext cx="1678674" cy="555521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r>
              <a:rPr lang="fa-IR" dirty="0" smtClean="0">
                <a:latin typeface="B Zar" charset="0"/>
                <a:ea typeface="B Zar" charset="0"/>
                <a:cs typeface="B Zar" charset="0"/>
              </a:rPr>
              <a:t>چارچوب پیشنهادی</a:t>
            </a:r>
            <a:endParaRPr lang="en-US" dirty="0">
              <a:latin typeface="B Zar" charset="0"/>
              <a:ea typeface="B Zar" charset="0"/>
              <a:cs typeface="B Zar" charset="0"/>
            </a:endParaRPr>
          </a:p>
        </p:txBody>
      </p:sp>
      <p:sp>
        <p:nvSpPr>
          <p:cNvPr id="15" name="Right Arrow 14"/>
          <p:cNvSpPr/>
          <p:nvPr/>
        </p:nvSpPr>
        <p:spPr>
          <a:xfrm rot="10800000">
            <a:off x="3383696" y="208153"/>
            <a:ext cx="620468" cy="328684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762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/>
          <p:cNvSpPr/>
          <p:nvPr/>
        </p:nvSpPr>
        <p:spPr>
          <a:xfrm rot="10800000">
            <a:off x="6176811" y="179377"/>
            <a:ext cx="620468" cy="328684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762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588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buClr>
                <a:schemeClr val="accent1"/>
              </a:buClr>
              <a:buFont typeface="Arial" charset="0"/>
              <a:buChar char="•"/>
            </a:pPr>
            <a:r>
              <a:rPr lang="fa-IR" dirty="0" smtClean="0">
                <a:latin typeface="IranNastaliq" panose="02000503000000020003" pitchFamily="2" charset="0"/>
              </a:rPr>
              <a:t>نقطه تعادل  معتبر</a:t>
            </a:r>
          </a:p>
          <a:p>
            <a:pPr lvl="1">
              <a:buClr>
                <a:schemeClr val="accent1"/>
              </a:buClr>
              <a:buFont typeface="Arial" charset="0"/>
              <a:buChar char="•"/>
            </a:pPr>
            <a:r>
              <a:rPr lang="fa-IR" dirty="0">
                <a:latin typeface="IranNastaliq" panose="02000503000000020003" pitchFamily="2" charset="0"/>
              </a:rPr>
              <a:t>تعادل جامع </a:t>
            </a:r>
            <a:r>
              <a:rPr lang="fa-IR" dirty="0" smtClean="0">
                <a:latin typeface="IranNastaliq" panose="02000503000000020003" pitchFamily="2" charset="0"/>
              </a:rPr>
              <a:t>بیزینی:</a:t>
            </a:r>
          </a:p>
          <a:p>
            <a:pPr marL="914400" lvl="2" indent="0">
              <a:buClr>
                <a:schemeClr val="accent5">
                  <a:lumMod val="50000"/>
                </a:schemeClr>
              </a:buClr>
              <a:buNone/>
            </a:pPr>
            <a:r>
              <a:rPr lang="fa-IR" sz="2400" dirty="0" smtClean="0">
                <a:latin typeface="IranNastaliq" panose="02000503000000020003" pitchFamily="2" charset="0"/>
              </a:rPr>
              <a:t>۱- </a:t>
            </a:r>
            <a:r>
              <a:rPr lang="fa-IR" sz="2400" dirty="0" smtClean="0">
                <a:latin typeface="IranNastaliq" panose="02000503000000020003" pitchFamily="2" charset="0"/>
              </a:rPr>
              <a:t>بازیکنان  </a:t>
            </a:r>
            <a:r>
              <a:rPr lang="fa-IR" sz="2400" dirty="0">
                <a:latin typeface="IranNastaliq" panose="02000503000000020003" pitchFamily="2" charset="0"/>
              </a:rPr>
              <a:t>روی </a:t>
            </a:r>
            <a:r>
              <a:rPr lang="fa-IR" sz="2400" dirty="0" smtClean="0">
                <a:latin typeface="IranNastaliq" panose="02000503000000020003" pitchFamily="2" charset="0"/>
              </a:rPr>
              <a:t>هر جزء </a:t>
            </a:r>
            <a:r>
              <a:rPr lang="fa-IR" sz="2400" dirty="0">
                <a:latin typeface="IranNastaliq" panose="02000503000000020003" pitchFamily="2" charset="0"/>
              </a:rPr>
              <a:t>از مجموعه اطلاعات باور دارند.</a:t>
            </a:r>
          </a:p>
          <a:p>
            <a:pPr marL="914400" lvl="2" indent="0">
              <a:buClr>
                <a:schemeClr val="accent5">
                  <a:lumMod val="50000"/>
                </a:schemeClr>
              </a:buClr>
              <a:buNone/>
            </a:pPr>
            <a:r>
              <a:rPr lang="fa-IR" sz="2400" dirty="0" smtClean="0">
                <a:latin typeface="IranNastaliq" panose="02000503000000020003" pitchFamily="2" charset="0"/>
              </a:rPr>
              <a:t>۲- استراتژی بازیکنان- </a:t>
            </a:r>
            <a:r>
              <a:rPr lang="fa-IR" sz="2400" dirty="0">
                <a:latin typeface="IranNastaliq" panose="02000503000000020003" pitchFamily="2" charset="0"/>
              </a:rPr>
              <a:t>با توجه  به باور باید </a:t>
            </a:r>
            <a:r>
              <a:rPr lang="fa-IR" sz="2400" dirty="0" smtClean="0">
                <a:latin typeface="IranNastaliq" panose="02000503000000020003" pitchFamily="2" charset="0"/>
              </a:rPr>
              <a:t>ترتیباً </a:t>
            </a:r>
            <a:r>
              <a:rPr lang="fa-IR" sz="2400" dirty="0" smtClean="0">
                <a:latin typeface="IranNastaliq" panose="02000503000000020003" pitchFamily="2" charset="0"/>
              </a:rPr>
              <a:t>بخردانه باشد.</a:t>
            </a:r>
            <a:endParaRPr lang="fa-IR" sz="2400" dirty="0">
              <a:latin typeface="IranNastaliq" panose="02000503000000020003" pitchFamily="2" charset="0"/>
            </a:endParaRPr>
          </a:p>
          <a:p>
            <a:pPr marL="914400" lvl="2" indent="0">
              <a:buClr>
                <a:schemeClr val="accent5">
                  <a:lumMod val="50000"/>
                </a:schemeClr>
              </a:buClr>
              <a:buNone/>
            </a:pPr>
            <a:r>
              <a:rPr lang="fa-IR" sz="2400" dirty="0" smtClean="0">
                <a:latin typeface="IranNastaliq" panose="02000503000000020003" pitchFamily="2" charset="0"/>
              </a:rPr>
              <a:t>۳- باور </a:t>
            </a:r>
            <a:r>
              <a:rPr lang="fa-IR" sz="2400" dirty="0">
                <a:latin typeface="IranNastaliq" panose="02000503000000020003" pitchFamily="2" charset="0"/>
              </a:rPr>
              <a:t>بازیکنان روی مسیر تعادل- قانون بیز و استراتژی دیگر بازیکنان</a:t>
            </a:r>
          </a:p>
          <a:p>
            <a:pPr marL="914400" lvl="2" indent="0">
              <a:buClr>
                <a:schemeClr val="accent5">
                  <a:lumMod val="50000"/>
                </a:schemeClr>
              </a:buClr>
              <a:buNone/>
            </a:pPr>
            <a:r>
              <a:rPr lang="fa-IR" sz="2400" dirty="0" smtClean="0">
                <a:latin typeface="IranNastaliq" panose="02000503000000020003" pitchFamily="2" charset="0"/>
              </a:rPr>
              <a:t>۴- باور </a:t>
            </a:r>
            <a:r>
              <a:rPr lang="fa-IR" sz="2400" dirty="0">
                <a:latin typeface="IranNastaliq" panose="02000503000000020003" pitchFamily="2" charset="0"/>
              </a:rPr>
              <a:t>بازیکنان خارج از مسیر تعادل- قانون بیز و استراتژی دیگر </a:t>
            </a:r>
            <a:r>
              <a:rPr lang="fa-IR" sz="2400" dirty="0" smtClean="0">
                <a:latin typeface="IranNastaliq" panose="02000503000000020003" pitchFamily="2" charset="0"/>
              </a:rPr>
              <a:t>بازیکنان</a:t>
            </a:r>
            <a:endParaRPr lang="fa-IR" sz="2400" dirty="0">
              <a:latin typeface="IranNastaliq" panose="02000503000000020003" pitchFamily="2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38200" y="1094282"/>
            <a:ext cx="10515600" cy="596406"/>
          </a:xfrm>
        </p:spPr>
        <p:txBody>
          <a:bodyPr>
            <a:normAutofit fontScale="90000"/>
          </a:bodyPr>
          <a:lstStyle/>
          <a:p>
            <a:r>
              <a:rPr lang="fa-IR" dirty="0" smtClean="0"/>
              <a:t>نقاط تعادل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9785445" y="65961"/>
            <a:ext cx="1678674" cy="555521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r>
              <a:rPr lang="fa-IR" dirty="0" smtClean="0">
                <a:latin typeface="B Zar" charset="0"/>
                <a:ea typeface="B Zar" charset="0"/>
                <a:cs typeface="B Zar" charset="0"/>
              </a:rPr>
              <a:t>مقدمه </a:t>
            </a:r>
            <a:endParaRPr lang="en-US" dirty="0">
              <a:latin typeface="B Zar" charset="0"/>
              <a:ea typeface="B Zar" charset="0"/>
              <a:cs typeface="B Zar" charset="0"/>
            </a:endParaRPr>
          </a:p>
        </p:txBody>
      </p:sp>
      <p:sp>
        <p:nvSpPr>
          <p:cNvPr id="5" name="Right Arrow 4"/>
          <p:cNvSpPr/>
          <p:nvPr/>
        </p:nvSpPr>
        <p:spPr>
          <a:xfrm rot="10800000">
            <a:off x="8993874" y="148984"/>
            <a:ext cx="620468" cy="328684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762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1509972" y="65959"/>
            <a:ext cx="1678674" cy="555521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r>
              <a:rPr lang="fa-IR" dirty="0" smtClean="0">
                <a:latin typeface="B Zar" charset="0"/>
                <a:ea typeface="B Zar" charset="0"/>
                <a:cs typeface="B Zar" charset="0"/>
              </a:rPr>
              <a:t>پژوهشهای پیشین و نتیجه گیری</a:t>
            </a:r>
            <a:endParaRPr lang="en-US" dirty="0">
              <a:latin typeface="B Zar" charset="0"/>
              <a:ea typeface="B Zar" charset="0"/>
              <a:cs typeface="B Zar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4268463" y="65960"/>
            <a:ext cx="1678674" cy="555521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r>
              <a:rPr lang="fa-IR" dirty="0" smtClean="0">
                <a:latin typeface="B Zar" charset="0"/>
                <a:ea typeface="B Zar" charset="0"/>
                <a:cs typeface="B Zar" charset="0"/>
              </a:rPr>
              <a:t>مطالعه موردی</a:t>
            </a:r>
            <a:endParaRPr lang="en-US" dirty="0">
              <a:latin typeface="B Zar" charset="0"/>
              <a:ea typeface="B Zar" charset="0"/>
              <a:cs typeface="B Zar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7103154" y="73297"/>
            <a:ext cx="1678674" cy="555521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r>
              <a:rPr lang="fa-IR" dirty="0" smtClean="0">
                <a:latin typeface="B Zar" charset="0"/>
                <a:ea typeface="B Zar" charset="0"/>
                <a:cs typeface="B Zar" charset="0"/>
              </a:rPr>
              <a:t>چارچوب پیشنهادی</a:t>
            </a:r>
            <a:endParaRPr lang="en-US" dirty="0">
              <a:latin typeface="B Zar" charset="0"/>
              <a:ea typeface="B Zar" charset="0"/>
              <a:cs typeface="B Zar" charset="0"/>
            </a:endParaRPr>
          </a:p>
        </p:txBody>
      </p:sp>
      <p:sp>
        <p:nvSpPr>
          <p:cNvPr id="9" name="Right Arrow 8"/>
          <p:cNvSpPr/>
          <p:nvPr/>
        </p:nvSpPr>
        <p:spPr>
          <a:xfrm rot="10800000">
            <a:off x="3383696" y="208153"/>
            <a:ext cx="620468" cy="328684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762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 rot="10800000">
            <a:off x="6176811" y="179377"/>
            <a:ext cx="620468" cy="328684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762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515522" y="6274509"/>
            <a:ext cx="1220681" cy="584616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r" defTabSz="914400" rtl="1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B Zar" charset="0"/>
                <a:ea typeface="B Zar" charset="0"/>
                <a:cs typeface="B Zar" charset="0"/>
              </a:defRPr>
            </a:lvl1pPr>
            <a:lvl2pPr marL="685800" indent="-228600" algn="r" defTabSz="914400" rtl="1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B Zar" charset="0"/>
                <a:ea typeface="B Zar" charset="0"/>
                <a:cs typeface="B Zar" charset="0"/>
              </a:defRPr>
            </a:lvl2pPr>
            <a:lvl3pPr marL="1143000" indent="-228600" algn="r" defTabSz="914400" rtl="1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B Zar" charset="0"/>
                <a:ea typeface="B Zar" charset="0"/>
                <a:cs typeface="B Zar" charset="0"/>
              </a:defRPr>
            </a:lvl3pPr>
            <a:lvl4pPr marL="1600200" indent="-228600" algn="r" defTabSz="914400" rtl="1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B Zar" charset="0"/>
                <a:ea typeface="B Zar" charset="0"/>
                <a:cs typeface="B Zar" charset="0"/>
              </a:defRPr>
            </a:lvl4pPr>
            <a:lvl5pPr marL="2057400" indent="-228600" algn="r" defTabSz="914400" rtl="1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B Zar" charset="0"/>
                <a:ea typeface="B Zar" charset="0"/>
                <a:cs typeface="B Zar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fa-IR" sz="2400" dirty="0" smtClean="0">
                <a:solidFill>
                  <a:schemeClr val="bg1"/>
                </a:solidFill>
              </a:rPr>
              <a:t>۱۳ از۴۴</a:t>
            </a:r>
            <a:endParaRPr lang="fa-IR" sz="24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0655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097278" y="974361"/>
            <a:ext cx="10220295" cy="723340"/>
          </a:xfrm>
        </p:spPr>
        <p:txBody>
          <a:bodyPr>
            <a:normAutofit fontScale="90000"/>
          </a:bodyPr>
          <a:lstStyle/>
          <a:p>
            <a:r>
              <a:rPr lang="fa-IR" dirty="0" smtClean="0"/>
              <a:t>تقسیم بندی نقاط تعادل</a:t>
            </a:r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1202689" y="1850317"/>
            <a:ext cx="8255447" cy="4023360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r" defTabSz="914400" rtl="1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+mn-lt"/>
                <a:ea typeface="+mn-ea"/>
                <a:cs typeface="B Zar" panose="00000400000000000000" pitchFamily="2" charset="-78"/>
              </a:defRPr>
            </a:lvl1pPr>
            <a:lvl2pPr marL="384048" indent="-182880" algn="r" defTabSz="914400" rtl="1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+mn-lt"/>
                <a:ea typeface="+mn-ea"/>
                <a:cs typeface="B Zar" panose="00000400000000000000" pitchFamily="2" charset="-78"/>
              </a:defRPr>
            </a:lvl2pPr>
            <a:lvl3pPr marL="566928" indent="-182880" algn="r" defTabSz="914400" rtl="1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B Zar" panose="00000400000000000000" pitchFamily="2" charset="-78"/>
              </a:defRPr>
            </a:lvl3pPr>
            <a:lvl4pPr marL="749808" indent="-182880" algn="r" defTabSz="914400" rtl="1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B Zar" panose="00000400000000000000" pitchFamily="2" charset="-78"/>
              </a:defRPr>
            </a:lvl4pPr>
            <a:lvl5pPr marL="932688" indent="-182880" algn="r" defTabSz="914400" rtl="1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B Zar" panose="00000400000000000000" pitchFamily="2" charset="-78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Clr>
                <a:schemeClr val="accent5">
                  <a:lumMod val="50000"/>
                </a:schemeClr>
              </a:buClr>
              <a:buNone/>
            </a:pPr>
            <a:endParaRPr lang="fa-IR" sz="2800" dirty="0">
              <a:latin typeface="IranNastaliq" panose="02000503000000020003" pitchFamily="2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Content Placeholder 2"/>
              <p:cNvSpPr txBox="1">
                <a:spLocks/>
              </p:cNvSpPr>
              <p:nvPr/>
            </p:nvSpPr>
            <p:spPr>
              <a:xfrm>
                <a:off x="899410" y="1841853"/>
                <a:ext cx="10418164" cy="4603917"/>
              </a:xfrm>
              <a:prstGeom prst="rect">
                <a:avLst/>
              </a:prstGeom>
            </p:spPr>
            <p:txBody>
              <a:bodyPr vert="horz" lIns="0" tIns="45720" rIns="0" bIns="45720" rtlCol="0">
                <a:noAutofit/>
              </a:bodyPr>
              <a:lstStyle>
                <a:lvl1pPr marL="91440" indent="-91440" algn="r" defTabSz="914400" rtl="1" eaLnBrk="1" latinLnBrk="0" hangingPunct="1">
                  <a:lnSpc>
                    <a:spcPct val="9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 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B Zar" panose="00000400000000000000" pitchFamily="2" charset="-78"/>
                  </a:defRPr>
                </a:lvl1pPr>
                <a:lvl2pPr marL="384048" indent="-182880" algn="r" defTabSz="914400" rtl="1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B Zar" panose="00000400000000000000" pitchFamily="2" charset="-78"/>
                  </a:defRPr>
                </a:lvl2pPr>
                <a:lvl3pPr marL="566928" indent="-182880" algn="r" defTabSz="914400" rtl="1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B Zar" panose="00000400000000000000" pitchFamily="2" charset="-78"/>
                  </a:defRPr>
                </a:lvl3pPr>
                <a:lvl4pPr marL="749808" indent="-182880" algn="r" defTabSz="914400" rtl="1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B Zar" panose="00000400000000000000" pitchFamily="2" charset="-78"/>
                  </a:defRPr>
                </a:lvl4pPr>
                <a:lvl5pPr marL="932688" indent="-182880" algn="r" defTabSz="914400" rtl="1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B Zar" panose="00000400000000000000" pitchFamily="2" charset="-78"/>
                  </a:defRPr>
                </a:lvl5pPr>
                <a:lvl6pPr marL="11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3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15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17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914400" lvl="1" indent="-457200">
                  <a:buClr>
                    <a:schemeClr val="accent5">
                      <a:lumMod val="50000"/>
                    </a:schemeClr>
                  </a:buClr>
                  <a:buFont typeface="Arial" charset="0"/>
                  <a:buChar char="•"/>
                </a:pPr>
                <a:r>
                  <a:rPr lang="fa-IR" sz="2800" dirty="0" smtClean="0">
                    <a:latin typeface="IranNastaliq" panose="02000503000000020003" pitchFamily="2" charset="0"/>
                  </a:rPr>
                  <a:t>خالص</a:t>
                </a:r>
              </a:p>
              <a:p>
                <a:pPr marL="640080" lvl="2" indent="0">
                  <a:buClr>
                    <a:schemeClr val="accent5">
                      <a:lumMod val="50000"/>
                    </a:schemeClr>
                  </a:buClr>
                  <a:buNone/>
                </a:pPr>
                <a:r>
                  <a:rPr lang="fa-IR" sz="2800" dirty="0" smtClean="0">
                    <a:latin typeface="IranNastaliq" panose="02000503000000020003" pitchFamily="2" charset="0"/>
                  </a:rPr>
                  <a:t>تجمع روی استراتژی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800" dirty="0" smtClean="0">
                    <a:latin typeface="IranNastaliq" panose="02000503000000020003" pitchFamily="2" charset="0"/>
                  </a:rPr>
                  <a:t> </a:t>
                </a:r>
                <a:r>
                  <a:rPr lang="fa-IR" sz="2800" dirty="0" smtClean="0">
                    <a:latin typeface="IranNastaliq" panose="02000503000000020003" pitchFamily="2" charset="0"/>
                  </a:rPr>
                  <a:t>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8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800" dirty="0" smtClean="0">
                    <a:latin typeface="IranNastaliq" panose="02000503000000020003" pitchFamily="2" charset="0"/>
                  </a:rPr>
                  <a:t> </a:t>
                </a:r>
                <a:endParaRPr lang="fa-IR" sz="2800" dirty="0" smtClean="0">
                  <a:latin typeface="IranNastaliq" panose="02000503000000020003" pitchFamily="2" charset="0"/>
                </a:endParaRPr>
              </a:p>
              <a:p>
                <a:pPr marL="640080" lvl="2" indent="0">
                  <a:buClr>
                    <a:schemeClr val="accent5">
                      <a:lumMod val="50000"/>
                    </a:schemeClr>
                  </a:buClr>
                  <a:buNone/>
                </a:pPr>
                <a:r>
                  <a:rPr lang="fa-IR" sz="2800" dirty="0" smtClean="0">
                    <a:solidFill>
                      <a:schemeClr val="bg1">
                        <a:lumMod val="85000"/>
                      </a:schemeClr>
                    </a:solidFill>
                    <a:latin typeface="IranNastaliq" panose="02000503000000020003" pitchFamily="2" charset="0"/>
                  </a:rPr>
                  <a:t>تجمع </a:t>
                </a:r>
                <a:r>
                  <a:rPr lang="fa-IR" sz="2800" dirty="0">
                    <a:solidFill>
                      <a:schemeClr val="bg1">
                        <a:lumMod val="85000"/>
                      </a:schemeClr>
                    </a:solidFill>
                    <a:latin typeface="IranNastaliq" panose="02000503000000020003" pitchFamily="2" charset="0"/>
                  </a:rPr>
                  <a:t>روی استراتژی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chemeClr val="bg1">
                        <a:lumMod val="85000"/>
                      </a:schemeClr>
                    </a:solidFill>
                    <a:latin typeface="IranNastaliq" panose="02000503000000020003" pitchFamily="2" charset="0"/>
                  </a:rPr>
                  <a:t> </a:t>
                </a:r>
                <a:r>
                  <a:rPr lang="fa-IR" sz="2800" dirty="0">
                    <a:solidFill>
                      <a:schemeClr val="bg1">
                        <a:lumMod val="85000"/>
                      </a:schemeClr>
                    </a:solidFill>
                    <a:latin typeface="IranNastaliq" panose="02000503000000020003" pitchFamily="2" charset="0"/>
                  </a:rPr>
                  <a:t>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i="1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800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800" i="1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fa-IR" sz="2800" dirty="0">
                  <a:solidFill>
                    <a:schemeClr val="bg1">
                      <a:lumMod val="85000"/>
                    </a:schemeClr>
                  </a:solidFill>
                  <a:latin typeface="IranNastaliq" panose="02000503000000020003" pitchFamily="2" charset="0"/>
                </a:endParaRPr>
              </a:p>
              <a:p>
                <a:pPr marL="640080" lvl="2" indent="0">
                  <a:buClr>
                    <a:schemeClr val="accent5">
                      <a:lumMod val="50000"/>
                    </a:schemeClr>
                  </a:buClr>
                  <a:buNone/>
                </a:pPr>
                <a:r>
                  <a:rPr lang="fa-IR" sz="2800" dirty="0">
                    <a:solidFill>
                      <a:schemeClr val="bg1">
                        <a:lumMod val="85000"/>
                      </a:schemeClr>
                    </a:solidFill>
                    <a:latin typeface="IranNastaliq" panose="02000503000000020003" pitchFamily="2" charset="0"/>
                  </a:rPr>
                  <a:t>غیر تجمع روی استراتژی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chemeClr val="bg1">
                        <a:lumMod val="85000"/>
                      </a:schemeClr>
                    </a:solidFill>
                    <a:latin typeface="IranNastaliq" panose="02000503000000020003" pitchFamily="2" charset="0"/>
                  </a:rPr>
                  <a:t> </a:t>
                </a:r>
                <a:r>
                  <a:rPr lang="fa-IR" sz="2800" dirty="0">
                    <a:solidFill>
                      <a:schemeClr val="bg1">
                        <a:lumMod val="85000"/>
                      </a:schemeClr>
                    </a:solidFill>
                    <a:latin typeface="IranNastaliq" panose="02000503000000020003" pitchFamily="2" charset="0"/>
                  </a:rPr>
                  <a:t>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i="1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fa-IR" sz="2800" i="1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fa-IR" sz="2800" i="1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و</m:t>
                    </m:r>
                    <m:r>
                      <a:rPr lang="fa-IR" sz="2800" i="1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800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800" i="1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fa-IR" sz="2800" i="1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fa-IR" sz="2800" dirty="0">
                  <a:solidFill>
                    <a:schemeClr val="bg1">
                      <a:lumMod val="85000"/>
                    </a:schemeClr>
                  </a:solidFill>
                  <a:latin typeface="IranNastaliq" panose="02000503000000020003" pitchFamily="2" charset="0"/>
                </a:endParaRPr>
              </a:p>
              <a:p>
                <a:pPr marL="640080" lvl="2" indent="0">
                  <a:buClr>
                    <a:schemeClr val="accent5">
                      <a:lumMod val="50000"/>
                    </a:schemeClr>
                  </a:buClr>
                  <a:buNone/>
                </a:pPr>
                <a:r>
                  <a:rPr lang="fa-IR" sz="2800" dirty="0" smtClean="0">
                    <a:solidFill>
                      <a:schemeClr val="bg1">
                        <a:lumMod val="85000"/>
                      </a:schemeClr>
                    </a:solidFill>
                    <a:latin typeface="IranNastaliq" panose="02000503000000020003" pitchFamily="2" charset="0"/>
                  </a:rPr>
                  <a:t>غیر تجمع </a:t>
                </a:r>
                <a:r>
                  <a:rPr lang="fa-IR" sz="2800" dirty="0">
                    <a:solidFill>
                      <a:schemeClr val="bg1">
                        <a:lumMod val="85000"/>
                      </a:schemeClr>
                    </a:solidFill>
                    <a:latin typeface="IranNastaliq" panose="02000503000000020003" pitchFamily="2" charset="0"/>
                  </a:rPr>
                  <a:t>روی استراتژی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fa-IR" sz="28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chemeClr val="bg1">
                        <a:lumMod val="85000"/>
                      </a:schemeClr>
                    </a:solidFill>
                    <a:latin typeface="IranNastaliq" panose="02000503000000020003" pitchFamily="2" charset="0"/>
                  </a:rPr>
                  <a:t> </a:t>
                </a:r>
                <a:r>
                  <a:rPr lang="fa-IR" sz="2800" dirty="0">
                    <a:solidFill>
                      <a:schemeClr val="bg1">
                        <a:lumMod val="85000"/>
                      </a:schemeClr>
                    </a:solidFill>
                    <a:latin typeface="IranNastaliq" panose="02000503000000020003" pitchFamily="2" charset="0"/>
                  </a:rPr>
                  <a:t>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i="1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fa-IR" sz="2800" b="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fa-IR" sz="2800" b="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800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800" i="1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fa-IR" sz="2800" b="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fa-IR" sz="2800" dirty="0">
                  <a:solidFill>
                    <a:schemeClr val="bg1">
                      <a:lumMod val="85000"/>
                    </a:schemeClr>
                  </a:solidFill>
                  <a:latin typeface="IranNastaliq" panose="02000503000000020003" pitchFamily="2" charset="0"/>
                </a:endParaRPr>
              </a:p>
              <a:p>
                <a:pPr marL="914400" lvl="1" indent="-457200">
                  <a:buClr>
                    <a:schemeClr val="accent5">
                      <a:lumMod val="50000"/>
                    </a:schemeClr>
                  </a:buClr>
                  <a:buFont typeface="Arial" charset="0"/>
                  <a:buChar char="•"/>
                </a:pPr>
                <a:r>
                  <a:rPr lang="fa-IR" sz="2800" dirty="0" smtClean="0">
                    <a:solidFill>
                      <a:schemeClr val="bg1">
                        <a:lumMod val="85000"/>
                      </a:schemeClr>
                    </a:solidFill>
                    <a:latin typeface="IranNastaliq" panose="02000503000000020003" pitchFamily="2" charset="0"/>
                  </a:rPr>
                  <a:t>آمیخته:</a:t>
                </a:r>
              </a:p>
              <a:p>
                <a:pPr marL="457200" lvl="1" indent="0">
                  <a:buClr>
                    <a:schemeClr val="accent5">
                      <a:lumMod val="50000"/>
                    </a:scheme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∈(0,1)</m:t>
                      </m:r>
                    </m:oMath>
                  </m:oMathPara>
                </a14:m>
                <a:endParaRPr lang="en-US" sz="2800" dirty="0" smtClean="0">
                  <a:solidFill>
                    <a:schemeClr val="bg1">
                      <a:lumMod val="85000"/>
                    </a:schemeClr>
                  </a:solidFill>
                  <a:latin typeface="IranNastaliq" panose="02000503000000020003" pitchFamily="2" charset="0"/>
                </a:endParaRPr>
              </a:p>
              <a:p>
                <a:pPr marL="914400" lvl="1" indent="-457200">
                  <a:buClr>
                    <a:schemeClr val="accent5">
                      <a:lumMod val="50000"/>
                    </a:schemeClr>
                  </a:buClr>
                  <a:buFont typeface="Arial" charset="0"/>
                  <a:buChar char="•"/>
                </a:pPr>
                <a:r>
                  <a:rPr lang="fa-IR" sz="2800" dirty="0" smtClean="0">
                    <a:solidFill>
                      <a:schemeClr val="bg1">
                        <a:lumMod val="85000"/>
                      </a:schemeClr>
                    </a:solidFill>
                    <a:latin typeface="IranNastaliq" panose="02000503000000020003" pitchFamily="2" charset="0"/>
                  </a:rPr>
                  <a:t>نیمه آمیخته:</a:t>
                </a:r>
              </a:p>
              <a:p>
                <a:pPr marL="457200" lvl="1" indent="0">
                  <a:buClr>
                    <a:schemeClr val="accent5">
                      <a:lumMod val="50000"/>
                    </a:scheme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i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d>
                        <m:dPr>
                          <m:ctrlPr>
                            <a:rPr lang="en-US" sz="28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0,1</m:t>
                          </m:r>
                        </m:e>
                      </m:d>
                      <m:r>
                        <a:rPr lang="en-US" sz="28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=0 </m:t>
                      </m:r>
                      <m:r>
                        <a:rPr lang="en-US" sz="28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𝑜𝑟</m:t>
                      </m:r>
                      <m:r>
                        <a:rPr lang="en-US" sz="28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 1</m:t>
                      </m:r>
                    </m:oMath>
                  </m:oMathPara>
                </a14:m>
                <a:endParaRPr lang="en-US" sz="2800" dirty="0">
                  <a:solidFill>
                    <a:schemeClr val="bg1">
                      <a:lumMod val="85000"/>
                    </a:schemeClr>
                  </a:solidFill>
                  <a:latin typeface="IranNastaliq" panose="02000503000000020003" pitchFamily="2" charset="0"/>
                </a:endParaRPr>
              </a:p>
              <a:p>
                <a:pPr marL="457200" lvl="1" indent="0">
                  <a:buClr>
                    <a:schemeClr val="accent5">
                      <a:lumMod val="50000"/>
                    </a:schemeClr>
                  </a:buClr>
                  <a:buNone/>
                </a:pPr>
                <a:endParaRPr lang="fa-IR" sz="2800" dirty="0" smtClean="0">
                  <a:latin typeface="IranNastaliq" panose="02000503000000020003" pitchFamily="2" charset="0"/>
                </a:endParaRPr>
              </a:p>
              <a:p>
                <a:pPr marL="457200" lvl="1" indent="0">
                  <a:buClr>
                    <a:schemeClr val="accent5">
                      <a:lumMod val="50000"/>
                    </a:schemeClr>
                  </a:buClr>
                  <a:buNone/>
                </a:pPr>
                <a:endParaRPr lang="fa-IR" sz="2800" dirty="0" smtClean="0">
                  <a:latin typeface="IranNastaliq" panose="02000503000000020003" pitchFamily="2" charset="0"/>
                </a:endParaRPr>
              </a:p>
            </p:txBody>
          </p:sp>
        </mc:Choice>
        <mc:Fallback>
          <p:sp>
            <p:nvSpPr>
              <p:cNvPr id="8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410" y="1841853"/>
                <a:ext cx="10418164" cy="4603917"/>
              </a:xfrm>
              <a:prstGeom prst="rect">
                <a:avLst/>
              </a:prstGeom>
              <a:blipFill rotWithShape="0">
                <a:blip r:embed="rId3"/>
                <a:stretch>
                  <a:fillRect t="-3444" b="-5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ontent Placeholder 2"/>
          <p:cNvSpPr txBox="1">
            <a:spLocks/>
          </p:cNvSpPr>
          <p:nvPr/>
        </p:nvSpPr>
        <p:spPr>
          <a:xfrm>
            <a:off x="515522" y="6274509"/>
            <a:ext cx="1220681" cy="584616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r" defTabSz="914400" rtl="1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B Zar" charset="0"/>
                <a:ea typeface="B Zar" charset="0"/>
                <a:cs typeface="B Zar" charset="0"/>
              </a:defRPr>
            </a:lvl1pPr>
            <a:lvl2pPr marL="685800" indent="-228600" algn="r" defTabSz="914400" rtl="1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B Zar" charset="0"/>
                <a:ea typeface="B Zar" charset="0"/>
                <a:cs typeface="B Zar" charset="0"/>
              </a:defRPr>
            </a:lvl2pPr>
            <a:lvl3pPr marL="1143000" indent="-228600" algn="r" defTabSz="914400" rtl="1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B Zar" charset="0"/>
                <a:ea typeface="B Zar" charset="0"/>
                <a:cs typeface="B Zar" charset="0"/>
              </a:defRPr>
            </a:lvl3pPr>
            <a:lvl4pPr marL="1600200" indent="-228600" algn="r" defTabSz="914400" rtl="1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B Zar" charset="0"/>
                <a:ea typeface="B Zar" charset="0"/>
                <a:cs typeface="B Zar" charset="0"/>
              </a:defRPr>
            </a:lvl4pPr>
            <a:lvl5pPr marL="2057400" indent="-228600" algn="r" defTabSz="914400" rtl="1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B Zar" charset="0"/>
                <a:ea typeface="B Zar" charset="0"/>
                <a:cs typeface="B Zar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fa-IR" sz="2400" dirty="0" smtClean="0">
                <a:solidFill>
                  <a:schemeClr val="bg1"/>
                </a:solidFill>
              </a:rPr>
              <a:t>۱۴ از۴۴</a:t>
            </a:r>
            <a:endParaRPr lang="fa-IR" sz="2400" dirty="0" smtClean="0">
              <a:solidFill>
                <a:schemeClr val="bg1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9785445" y="65961"/>
            <a:ext cx="1678674" cy="555521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r>
              <a:rPr lang="fa-IR" dirty="0" smtClean="0">
                <a:latin typeface="B Zar" charset="0"/>
                <a:ea typeface="B Zar" charset="0"/>
                <a:cs typeface="B Zar" charset="0"/>
              </a:rPr>
              <a:t>مقدمه </a:t>
            </a:r>
            <a:endParaRPr lang="en-US" dirty="0">
              <a:latin typeface="B Zar" charset="0"/>
              <a:ea typeface="B Zar" charset="0"/>
              <a:cs typeface="B Zar" charset="0"/>
            </a:endParaRPr>
          </a:p>
        </p:txBody>
      </p:sp>
      <p:sp>
        <p:nvSpPr>
          <p:cNvPr id="11" name="Right Arrow 10"/>
          <p:cNvSpPr/>
          <p:nvPr/>
        </p:nvSpPr>
        <p:spPr>
          <a:xfrm rot="10800000">
            <a:off x="8993874" y="148984"/>
            <a:ext cx="620468" cy="328684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762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1509972" y="65959"/>
            <a:ext cx="1678674" cy="555521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r>
              <a:rPr lang="fa-IR" dirty="0" smtClean="0">
                <a:latin typeface="B Zar" charset="0"/>
                <a:ea typeface="B Zar" charset="0"/>
                <a:cs typeface="B Zar" charset="0"/>
              </a:rPr>
              <a:t>پژوهشهای پیشین و نتیجه گیری</a:t>
            </a:r>
            <a:endParaRPr lang="en-US" dirty="0">
              <a:latin typeface="B Zar" charset="0"/>
              <a:ea typeface="B Zar" charset="0"/>
              <a:cs typeface="B Zar" charset="0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4268463" y="65960"/>
            <a:ext cx="1678674" cy="555521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r>
              <a:rPr lang="fa-IR" dirty="0" smtClean="0">
                <a:latin typeface="B Zar" charset="0"/>
                <a:ea typeface="B Zar" charset="0"/>
                <a:cs typeface="B Zar" charset="0"/>
              </a:rPr>
              <a:t>مطالعه موردی</a:t>
            </a:r>
            <a:endParaRPr lang="en-US" dirty="0">
              <a:latin typeface="B Zar" charset="0"/>
              <a:ea typeface="B Zar" charset="0"/>
              <a:cs typeface="B Zar" charset="0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7103154" y="73297"/>
            <a:ext cx="1678674" cy="555521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r>
              <a:rPr lang="fa-IR" dirty="0" smtClean="0">
                <a:latin typeface="B Zar" charset="0"/>
                <a:ea typeface="B Zar" charset="0"/>
                <a:cs typeface="B Zar" charset="0"/>
              </a:rPr>
              <a:t>چارچوب پیشنهادی</a:t>
            </a:r>
            <a:endParaRPr lang="en-US" dirty="0">
              <a:latin typeface="B Zar" charset="0"/>
              <a:ea typeface="B Zar" charset="0"/>
              <a:cs typeface="B Zar" charset="0"/>
            </a:endParaRPr>
          </a:p>
        </p:txBody>
      </p:sp>
      <p:sp>
        <p:nvSpPr>
          <p:cNvPr id="15" name="Right Arrow 14"/>
          <p:cNvSpPr/>
          <p:nvPr/>
        </p:nvSpPr>
        <p:spPr>
          <a:xfrm rot="10800000">
            <a:off x="3383696" y="208153"/>
            <a:ext cx="620468" cy="328684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762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/>
          <p:cNvSpPr/>
          <p:nvPr/>
        </p:nvSpPr>
        <p:spPr>
          <a:xfrm rot="10800000">
            <a:off x="6176811" y="179377"/>
            <a:ext cx="620468" cy="328684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762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440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 txBox="1">
            <a:spLocks/>
          </p:cNvSpPr>
          <p:nvPr/>
        </p:nvSpPr>
        <p:spPr>
          <a:xfrm>
            <a:off x="1202689" y="1850317"/>
            <a:ext cx="8255447" cy="4023360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r" defTabSz="914400" rtl="1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+mn-lt"/>
                <a:ea typeface="+mn-ea"/>
                <a:cs typeface="B Zar" panose="00000400000000000000" pitchFamily="2" charset="-78"/>
              </a:defRPr>
            </a:lvl1pPr>
            <a:lvl2pPr marL="384048" indent="-182880" algn="r" defTabSz="914400" rtl="1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+mn-lt"/>
                <a:ea typeface="+mn-ea"/>
                <a:cs typeface="B Zar" panose="00000400000000000000" pitchFamily="2" charset="-78"/>
              </a:defRPr>
            </a:lvl2pPr>
            <a:lvl3pPr marL="566928" indent="-182880" algn="r" defTabSz="914400" rtl="1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B Zar" panose="00000400000000000000" pitchFamily="2" charset="-78"/>
              </a:defRPr>
            </a:lvl3pPr>
            <a:lvl4pPr marL="749808" indent="-182880" algn="r" defTabSz="914400" rtl="1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B Zar" panose="00000400000000000000" pitchFamily="2" charset="-78"/>
              </a:defRPr>
            </a:lvl4pPr>
            <a:lvl5pPr marL="932688" indent="-182880" algn="r" defTabSz="914400" rtl="1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B Zar" panose="00000400000000000000" pitchFamily="2" charset="-78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Clr>
                <a:schemeClr val="accent5">
                  <a:lumMod val="50000"/>
                </a:schemeClr>
              </a:buClr>
              <a:buNone/>
            </a:pPr>
            <a:endParaRPr lang="fa-IR" sz="2800" dirty="0">
              <a:latin typeface="IranNastaliq" panose="02000503000000020003" pitchFamily="2" charset="0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097279" y="2002933"/>
            <a:ext cx="8255447" cy="4023360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r" defTabSz="914400" rtl="1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+mn-lt"/>
                <a:ea typeface="+mn-ea"/>
                <a:cs typeface="B Zar" panose="00000400000000000000" pitchFamily="2" charset="-78"/>
              </a:defRPr>
            </a:lvl1pPr>
            <a:lvl2pPr marL="384048" indent="-182880" algn="r" defTabSz="914400" rtl="1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+mn-lt"/>
                <a:ea typeface="+mn-ea"/>
                <a:cs typeface="B Zar" panose="00000400000000000000" pitchFamily="2" charset="-78"/>
              </a:defRPr>
            </a:lvl2pPr>
            <a:lvl3pPr marL="566928" indent="-182880" algn="r" defTabSz="914400" rtl="1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B Zar" panose="00000400000000000000" pitchFamily="2" charset="-78"/>
              </a:defRPr>
            </a:lvl3pPr>
            <a:lvl4pPr marL="749808" indent="-182880" algn="r" defTabSz="914400" rtl="1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B Zar" panose="00000400000000000000" pitchFamily="2" charset="-78"/>
              </a:defRPr>
            </a:lvl4pPr>
            <a:lvl5pPr marL="932688" indent="-182880" algn="r" defTabSz="914400" rtl="1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B Zar" panose="00000400000000000000" pitchFamily="2" charset="-78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Clr>
                <a:schemeClr val="accent5">
                  <a:lumMod val="50000"/>
                </a:schemeClr>
              </a:buClr>
              <a:buNone/>
            </a:pPr>
            <a:endParaRPr lang="fa-IR" sz="2800" dirty="0" smtClean="0">
              <a:latin typeface="IranNastaliq" panose="02000503000000020003" pitchFamily="2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5030787" y="5703147"/>
            <a:ext cx="1066800" cy="6040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9785445" y="65961"/>
            <a:ext cx="1678674" cy="555521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r>
              <a:rPr lang="fa-IR" dirty="0" smtClean="0">
                <a:latin typeface="B Zar" charset="0"/>
                <a:ea typeface="B Zar" charset="0"/>
                <a:cs typeface="B Zar" charset="0"/>
              </a:rPr>
              <a:t>مقدمه </a:t>
            </a:r>
            <a:endParaRPr lang="en-US" dirty="0">
              <a:latin typeface="B Zar" charset="0"/>
              <a:ea typeface="B Zar" charset="0"/>
              <a:cs typeface="B Zar" charset="0"/>
            </a:endParaRPr>
          </a:p>
        </p:txBody>
      </p:sp>
      <p:sp>
        <p:nvSpPr>
          <p:cNvPr id="14" name="Right Arrow 13"/>
          <p:cNvSpPr/>
          <p:nvPr/>
        </p:nvSpPr>
        <p:spPr>
          <a:xfrm rot="10800000">
            <a:off x="8993874" y="148984"/>
            <a:ext cx="620468" cy="328684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762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1509972" y="65959"/>
            <a:ext cx="1678674" cy="555521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r>
              <a:rPr lang="fa-IR" dirty="0" smtClean="0">
                <a:latin typeface="B Zar" charset="0"/>
                <a:ea typeface="B Zar" charset="0"/>
                <a:cs typeface="B Zar" charset="0"/>
              </a:rPr>
              <a:t>پژوهشهای پیشین و نتیجه گیری</a:t>
            </a:r>
            <a:endParaRPr lang="en-US" dirty="0">
              <a:latin typeface="B Zar" charset="0"/>
              <a:ea typeface="B Zar" charset="0"/>
              <a:cs typeface="B Zar" charset="0"/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4268463" y="65960"/>
            <a:ext cx="1678674" cy="555521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r>
              <a:rPr lang="fa-IR" dirty="0" smtClean="0">
                <a:latin typeface="B Zar" charset="0"/>
                <a:ea typeface="B Zar" charset="0"/>
                <a:cs typeface="B Zar" charset="0"/>
              </a:rPr>
              <a:t>مطالعه موردی</a:t>
            </a:r>
            <a:endParaRPr lang="en-US" dirty="0">
              <a:latin typeface="B Zar" charset="0"/>
              <a:ea typeface="B Zar" charset="0"/>
              <a:cs typeface="B Zar" charset="0"/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7103154" y="73297"/>
            <a:ext cx="1678674" cy="555521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r>
              <a:rPr lang="fa-IR" dirty="0" smtClean="0">
                <a:latin typeface="B Zar" charset="0"/>
                <a:ea typeface="B Zar" charset="0"/>
                <a:cs typeface="B Zar" charset="0"/>
              </a:rPr>
              <a:t>چارچوب پیشنهادی</a:t>
            </a:r>
            <a:endParaRPr lang="en-US" dirty="0">
              <a:latin typeface="B Zar" charset="0"/>
              <a:ea typeface="B Zar" charset="0"/>
              <a:cs typeface="B Zar" charset="0"/>
            </a:endParaRPr>
          </a:p>
        </p:txBody>
      </p:sp>
      <p:sp>
        <p:nvSpPr>
          <p:cNvPr id="23" name="Right Arrow 22"/>
          <p:cNvSpPr/>
          <p:nvPr/>
        </p:nvSpPr>
        <p:spPr>
          <a:xfrm rot="10800000">
            <a:off x="3383696" y="208153"/>
            <a:ext cx="620468" cy="328684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762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Arrow 23"/>
          <p:cNvSpPr/>
          <p:nvPr/>
        </p:nvSpPr>
        <p:spPr>
          <a:xfrm rot="10800000">
            <a:off x="6176811" y="179377"/>
            <a:ext cx="620468" cy="328684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762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4564" y="1864199"/>
            <a:ext cx="8804962" cy="4861999"/>
          </a:xfrm>
          <a:prstGeom prst="rect">
            <a:avLst/>
          </a:prstGeom>
        </p:spPr>
      </p:pic>
      <p:cxnSp>
        <p:nvCxnSpPr>
          <p:cNvPr id="17" name="Straight Arrow Connector 16"/>
          <p:cNvCxnSpPr/>
          <p:nvPr/>
        </p:nvCxnSpPr>
        <p:spPr>
          <a:xfrm flipH="1">
            <a:off x="4664020" y="2992862"/>
            <a:ext cx="142875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4664020" y="5632602"/>
            <a:ext cx="142875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1097278" y="974361"/>
            <a:ext cx="10220295" cy="723340"/>
          </a:xfrm>
        </p:spPr>
        <p:txBody>
          <a:bodyPr>
            <a:normAutofit fontScale="90000"/>
          </a:bodyPr>
          <a:lstStyle/>
          <a:p>
            <a:r>
              <a:rPr lang="fa-IR" dirty="0" smtClean="0"/>
              <a:t>تقسیم بندی نقاط تعادل</a:t>
            </a:r>
            <a:endParaRPr lang="en-US" dirty="0"/>
          </a:p>
        </p:txBody>
      </p:sp>
      <p:sp>
        <p:nvSpPr>
          <p:cNvPr id="20" name="Content Placeholder 2"/>
          <p:cNvSpPr txBox="1">
            <a:spLocks/>
          </p:cNvSpPr>
          <p:nvPr/>
        </p:nvSpPr>
        <p:spPr>
          <a:xfrm>
            <a:off x="515522" y="6274509"/>
            <a:ext cx="1220681" cy="584616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r" defTabSz="914400" rtl="1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B Zar" charset="0"/>
                <a:ea typeface="B Zar" charset="0"/>
                <a:cs typeface="B Zar" charset="0"/>
              </a:defRPr>
            </a:lvl1pPr>
            <a:lvl2pPr marL="685800" indent="-228600" algn="r" defTabSz="914400" rtl="1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B Zar" charset="0"/>
                <a:ea typeface="B Zar" charset="0"/>
                <a:cs typeface="B Zar" charset="0"/>
              </a:defRPr>
            </a:lvl2pPr>
            <a:lvl3pPr marL="1143000" indent="-228600" algn="r" defTabSz="914400" rtl="1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B Zar" charset="0"/>
                <a:ea typeface="B Zar" charset="0"/>
                <a:cs typeface="B Zar" charset="0"/>
              </a:defRPr>
            </a:lvl3pPr>
            <a:lvl4pPr marL="1600200" indent="-228600" algn="r" defTabSz="914400" rtl="1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B Zar" charset="0"/>
                <a:ea typeface="B Zar" charset="0"/>
                <a:cs typeface="B Zar" charset="0"/>
              </a:defRPr>
            </a:lvl4pPr>
            <a:lvl5pPr marL="2057400" indent="-228600" algn="r" defTabSz="914400" rtl="1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B Zar" charset="0"/>
                <a:ea typeface="B Zar" charset="0"/>
                <a:cs typeface="B Zar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fa-IR" sz="2400" dirty="0" smtClean="0">
                <a:solidFill>
                  <a:schemeClr val="bg1"/>
                </a:solidFill>
              </a:rPr>
              <a:t>۱۴ از۴۴</a:t>
            </a:r>
            <a:endParaRPr lang="fa-IR" sz="24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2132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097278" y="974361"/>
            <a:ext cx="10220295" cy="723340"/>
          </a:xfrm>
        </p:spPr>
        <p:txBody>
          <a:bodyPr>
            <a:normAutofit fontScale="90000"/>
          </a:bodyPr>
          <a:lstStyle/>
          <a:p>
            <a:r>
              <a:rPr lang="fa-IR" dirty="0" smtClean="0"/>
              <a:t>تقسیم بندی نقاط تعادل</a:t>
            </a:r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1202689" y="1850317"/>
            <a:ext cx="8255447" cy="4023360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r" defTabSz="914400" rtl="1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+mn-lt"/>
                <a:ea typeface="+mn-ea"/>
                <a:cs typeface="B Zar" panose="00000400000000000000" pitchFamily="2" charset="-78"/>
              </a:defRPr>
            </a:lvl1pPr>
            <a:lvl2pPr marL="384048" indent="-182880" algn="r" defTabSz="914400" rtl="1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+mn-lt"/>
                <a:ea typeface="+mn-ea"/>
                <a:cs typeface="B Zar" panose="00000400000000000000" pitchFamily="2" charset="-78"/>
              </a:defRPr>
            </a:lvl2pPr>
            <a:lvl3pPr marL="566928" indent="-182880" algn="r" defTabSz="914400" rtl="1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B Zar" panose="00000400000000000000" pitchFamily="2" charset="-78"/>
              </a:defRPr>
            </a:lvl3pPr>
            <a:lvl4pPr marL="749808" indent="-182880" algn="r" defTabSz="914400" rtl="1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B Zar" panose="00000400000000000000" pitchFamily="2" charset="-78"/>
              </a:defRPr>
            </a:lvl4pPr>
            <a:lvl5pPr marL="932688" indent="-182880" algn="r" defTabSz="914400" rtl="1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B Zar" panose="00000400000000000000" pitchFamily="2" charset="-78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Clr>
                <a:schemeClr val="accent5">
                  <a:lumMod val="50000"/>
                </a:schemeClr>
              </a:buClr>
              <a:buNone/>
            </a:pPr>
            <a:endParaRPr lang="fa-IR" sz="2800" dirty="0">
              <a:latin typeface="IranNastaliq" panose="02000503000000020003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/>
              <p:cNvSpPr txBox="1">
                <a:spLocks/>
              </p:cNvSpPr>
              <p:nvPr/>
            </p:nvSpPr>
            <p:spPr>
              <a:xfrm>
                <a:off x="899410" y="1841853"/>
                <a:ext cx="10418164" cy="4603917"/>
              </a:xfrm>
              <a:prstGeom prst="rect">
                <a:avLst/>
              </a:prstGeom>
            </p:spPr>
            <p:txBody>
              <a:bodyPr vert="horz" lIns="0" tIns="45720" rIns="0" bIns="45720" rtlCol="0">
                <a:noAutofit/>
              </a:bodyPr>
              <a:lstStyle>
                <a:lvl1pPr marL="91440" indent="-91440" algn="r" defTabSz="914400" rtl="1" eaLnBrk="1" latinLnBrk="0" hangingPunct="1">
                  <a:lnSpc>
                    <a:spcPct val="9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 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B Zar" panose="00000400000000000000" pitchFamily="2" charset="-78"/>
                  </a:defRPr>
                </a:lvl1pPr>
                <a:lvl2pPr marL="384048" indent="-182880" algn="r" defTabSz="914400" rtl="1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B Zar" panose="00000400000000000000" pitchFamily="2" charset="-78"/>
                  </a:defRPr>
                </a:lvl2pPr>
                <a:lvl3pPr marL="566928" indent="-182880" algn="r" defTabSz="914400" rtl="1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B Zar" panose="00000400000000000000" pitchFamily="2" charset="-78"/>
                  </a:defRPr>
                </a:lvl3pPr>
                <a:lvl4pPr marL="749808" indent="-182880" algn="r" defTabSz="914400" rtl="1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B Zar" panose="00000400000000000000" pitchFamily="2" charset="-78"/>
                  </a:defRPr>
                </a:lvl4pPr>
                <a:lvl5pPr marL="932688" indent="-182880" algn="r" defTabSz="914400" rtl="1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B Zar" panose="00000400000000000000" pitchFamily="2" charset="-78"/>
                  </a:defRPr>
                </a:lvl5pPr>
                <a:lvl6pPr marL="11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3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15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17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lvl="1" indent="0">
                  <a:buClr>
                    <a:schemeClr val="accent5">
                      <a:lumMod val="50000"/>
                    </a:schemeClr>
                  </a:buClr>
                  <a:buNone/>
                </a:pPr>
                <a:r>
                  <a:rPr lang="fa-IR" sz="2800" dirty="0" smtClean="0">
                    <a:latin typeface="IranNastaliq" panose="02000503000000020003" pitchFamily="2" charset="0"/>
                  </a:rPr>
                  <a:t>خالص</a:t>
                </a:r>
              </a:p>
              <a:p>
                <a:pPr marL="457200" lvl="1" indent="0">
                  <a:buClr>
                    <a:schemeClr val="accent5">
                      <a:lumMod val="50000"/>
                    </a:schemeClr>
                  </a:buClr>
                  <a:buNone/>
                </a:pPr>
                <a:r>
                  <a:rPr lang="fa-IR" sz="2800" dirty="0" smtClean="0">
                    <a:solidFill>
                      <a:schemeClr val="bg1">
                        <a:lumMod val="85000"/>
                      </a:schemeClr>
                    </a:solidFill>
                    <a:latin typeface="IranNastaliq" panose="02000503000000020003" pitchFamily="2" charset="0"/>
                  </a:rPr>
                  <a:t>تجمع روی استراتژی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800" dirty="0" smtClean="0">
                    <a:solidFill>
                      <a:schemeClr val="bg1">
                        <a:lumMod val="85000"/>
                      </a:schemeClr>
                    </a:solidFill>
                    <a:latin typeface="IranNastaliq" panose="02000503000000020003" pitchFamily="2" charset="0"/>
                  </a:rPr>
                  <a:t> </a:t>
                </a:r>
                <a:r>
                  <a:rPr lang="fa-IR" sz="2800" dirty="0" smtClean="0">
                    <a:solidFill>
                      <a:schemeClr val="bg1">
                        <a:lumMod val="85000"/>
                      </a:schemeClr>
                    </a:solidFill>
                    <a:latin typeface="IranNastaliq" panose="02000503000000020003" pitchFamily="2" charset="0"/>
                  </a:rPr>
                  <a:t>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b="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800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800" b="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800" dirty="0" smtClean="0">
                    <a:solidFill>
                      <a:schemeClr val="bg1">
                        <a:lumMod val="85000"/>
                      </a:schemeClr>
                    </a:solidFill>
                    <a:latin typeface="IranNastaliq" panose="02000503000000020003" pitchFamily="2" charset="0"/>
                  </a:rPr>
                  <a:t> </a:t>
                </a:r>
                <a:endParaRPr lang="fa-IR" sz="2800" dirty="0" smtClean="0">
                  <a:solidFill>
                    <a:schemeClr val="bg1">
                      <a:lumMod val="85000"/>
                    </a:schemeClr>
                  </a:solidFill>
                  <a:latin typeface="IranNastaliq" panose="02000503000000020003" pitchFamily="2" charset="0"/>
                </a:endParaRPr>
              </a:p>
              <a:p>
                <a:pPr marL="457200" lvl="1" indent="0">
                  <a:buClr>
                    <a:schemeClr val="accent5">
                      <a:lumMod val="50000"/>
                    </a:schemeClr>
                  </a:buClr>
                  <a:buNone/>
                </a:pPr>
                <a:r>
                  <a:rPr lang="fa-IR" sz="2800" dirty="0" smtClean="0">
                    <a:latin typeface="IranNastaliq" panose="02000503000000020003" pitchFamily="2" charset="0"/>
                  </a:rPr>
                  <a:t>تجمع </a:t>
                </a:r>
                <a:r>
                  <a:rPr lang="fa-IR" sz="2800" dirty="0">
                    <a:latin typeface="IranNastaliq" panose="02000503000000020003" pitchFamily="2" charset="0"/>
                  </a:rPr>
                  <a:t>روی استراتژی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800" dirty="0">
                    <a:latin typeface="IranNastaliq" panose="02000503000000020003" pitchFamily="2" charset="0"/>
                  </a:rPr>
                  <a:t> </a:t>
                </a:r>
                <a:r>
                  <a:rPr lang="fa-IR" sz="2800" dirty="0">
                    <a:latin typeface="IranNastaliq" panose="02000503000000020003" pitchFamily="2" charset="0"/>
                  </a:rPr>
                  <a:t>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8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fa-IR" sz="2800" dirty="0">
                  <a:latin typeface="IranNastaliq" panose="02000503000000020003" pitchFamily="2" charset="0"/>
                </a:endParaRPr>
              </a:p>
              <a:p>
                <a:pPr marL="457200" lvl="1" indent="0">
                  <a:buClr>
                    <a:schemeClr val="accent5">
                      <a:lumMod val="50000"/>
                    </a:schemeClr>
                  </a:buClr>
                  <a:buNone/>
                </a:pPr>
                <a:r>
                  <a:rPr lang="fa-IR" sz="2800" dirty="0" smtClean="0">
                    <a:solidFill>
                      <a:schemeClr val="bg1">
                        <a:lumMod val="85000"/>
                      </a:schemeClr>
                    </a:solidFill>
                    <a:latin typeface="IranNastaliq" panose="02000503000000020003" pitchFamily="2" charset="0"/>
                  </a:rPr>
                  <a:t>غیر تجمع روی استراتژی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chemeClr val="bg1">
                        <a:lumMod val="85000"/>
                      </a:schemeClr>
                    </a:solidFill>
                    <a:latin typeface="IranNastaliq" panose="02000503000000020003" pitchFamily="2" charset="0"/>
                  </a:rPr>
                  <a:t> </a:t>
                </a:r>
                <a:r>
                  <a:rPr lang="fa-IR" sz="2800" dirty="0">
                    <a:solidFill>
                      <a:schemeClr val="bg1">
                        <a:lumMod val="85000"/>
                      </a:schemeClr>
                    </a:solidFill>
                    <a:latin typeface="IranNastaliq" panose="02000503000000020003" pitchFamily="2" charset="0"/>
                  </a:rPr>
                  <a:t>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i="1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fa-IR" sz="2800" i="1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fa-IR" sz="2800" i="1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و</m:t>
                    </m:r>
                    <m:r>
                      <a:rPr lang="fa-IR" sz="2800" i="1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800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800" i="1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fa-IR" sz="2800" i="1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fa-IR" sz="2800" dirty="0">
                  <a:solidFill>
                    <a:schemeClr val="bg1">
                      <a:lumMod val="85000"/>
                    </a:schemeClr>
                  </a:solidFill>
                  <a:latin typeface="IranNastaliq" panose="02000503000000020003" pitchFamily="2" charset="0"/>
                </a:endParaRPr>
              </a:p>
              <a:p>
                <a:pPr marL="457200" lvl="1" indent="0">
                  <a:buClr>
                    <a:schemeClr val="accent5">
                      <a:lumMod val="50000"/>
                    </a:schemeClr>
                  </a:buClr>
                  <a:buNone/>
                </a:pPr>
                <a:r>
                  <a:rPr lang="fa-IR" sz="2800" dirty="0" smtClean="0">
                    <a:solidFill>
                      <a:schemeClr val="bg1">
                        <a:lumMod val="85000"/>
                      </a:schemeClr>
                    </a:solidFill>
                    <a:latin typeface="IranNastaliq" panose="02000503000000020003" pitchFamily="2" charset="0"/>
                  </a:rPr>
                  <a:t>غیر تجمع </a:t>
                </a:r>
                <a:r>
                  <a:rPr lang="fa-IR" sz="2800" dirty="0">
                    <a:solidFill>
                      <a:schemeClr val="bg1">
                        <a:lumMod val="85000"/>
                      </a:schemeClr>
                    </a:solidFill>
                    <a:latin typeface="IranNastaliq" panose="02000503000000020003" pitchFamily="2" charset="0"/>
                  </a:rPr>
                  <a:t>روی استراتژی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fa-IR" sz="28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chemeClr val="bg1">
                        <a:lumMod val="85000"/>
                      </a:schemeClr>
                    </a:solidFill>
                    <a:latin typeface="IranNastaliq" panose="02000503000000020003" pitchFamily="2" charset="0"/>
                  </a:rPr>
                  <a:t> </a:t>
                </a:r>
                <a:r>
                  <a:rPr lang="fa-IR" sz="2800" dirty="0">
                    <a:solidFill>
                      <a:schemeClr val="bg1">
                        <a:lumMod val="85000"/>
                      </a:schemeClr>
                    </a:solidFill>
                    <a:latin typeface="IranNastaliq" panose="02000503000000020003" pitchFamily="2" charset="0"/>
                  </a:rPr>
                  <a:t>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i="1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fa-IR" sz="2800" b="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fa-IR" sz="2800" b="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800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800" i="1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fa-IR" sz="2800" b="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fa-IR" sz="2800" dirty="0">
                  <a:solidFill>
                    <a:schemeClr val="bg1">
                      <a:lumMod val="85000"/>
                    </a:schemeClr>
                  </a:solidFill>
                  <a:latin typeface="IranNastaliq" panose="02000503000000020003" pitchFamily="2" charset="0"/>
                </a:endParaRPr>
              </a:p>
              <a:p>
                <a:pPr marL="457200" lvl="1" indent="0">
                  <a:buClr>
                    <a:schemeClr val="accent5">
                      <a:lumMod val="50000"/>
                    </a:schemeClr>
                  </a:buClr>
                  <a:buNone/>
                </a:pPr>
                <a:r>
                  <a:rPr lang="fa-IR" sz="2800" dirty="0" smtClean="0">
                    <a:solidFill>
                      <a:schemeClr val="bg1">
                        <a:lumMod val="85000"/>
                      </a:schemeClr>
                    </a:solidFill>
                    <a:latin typeface="IranNastaliq" panose="02000503000000020003" pitchFamily="2" charset="0"/>
                  </a:rPr>
                  <a:t>آمیخته:</a:t>
                </a:r>
              </a:p>
              <a:p>
                <a:pPr marL="457200" lvl="1" indent="0">
                  <a:buClr>
                    <a:schemeClr val="accent5">
                      <a:lumMod val="50000"/>
                    </a:scheme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∈(0,1)</m:t>
                      </m:r>
                    </m:oMath>
                  </m:oMathPara>
                </a14:m>
                <a:endParaRPr lang="en-US" sz="2800" dirty="0" smtClean="0">
                  <a:solidFill>
                    <a:schemeClr val="bg1">
                      <a:lumMod val="85000"/>
                    </a:schemeClr>
                  </a:solidFill>
                  <a:latin typeface="IranNastaliq" panose="02000503000000020003" pitchFamily="2" charset="0"/>
                </a:endParaRPr>
              </a:p>
              <a:p>
                <a:pPr marL="457200" lvl="1" indent="0">
                  <a:buClr>
                    <a:schemeClr val="accent5">
                      <a:lumMod val="50000"/>
                    </a:schemeClr>
                  </a:buClr>
                  <a:buNone/>
                </a:pPr>
                <a:r>
                  <a:rPr lang="fa-IR" sz="2800" dirty="0" smtClean="0">
                    <a:solidFill>
                      <a:schemeClr val="bg1">
                        <a:lumMod val="85000"/>
                      </a:schemeClr>
                    </a:solidFill>
                    <a:latin typeface="IranNastaliq" panose="02000503000000020003" pitchFamily="2" charset="0"/>
                  </a:rPr>
                  <a:t>نیمه آمیخته:</a:t>
                </a:r>
              </a:p>
              <a:p>
                <a:pPr marL="457200" lvl="1" indent="0">
                  <a:buClr>
                    <a:schemeClr val="accent5">
                      <a:lumMod val="50000"/>
                    </a:scheme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i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d>
                        <m:dPr>
                          <m:ctrlPr>
                            <a:rPr lang="en-US" sz="28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0,1</m:t>
                          </m:r>
                        </m:e>
                      </m:d>
                      <m:r>
                        <a:rPr lang="en-US" sz="28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=0 </m:t>
                      </m:r>
                      <m:r>
                        <a:rPr lang="en-US" sz="28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𝑜𝑟</m:t>
                      </m:r>
                      <m:r>
                        <a:rPr lang="en-US" sz="28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 1</m:t>
                      </m:r>
                    </m:oMath>
                  </m:oMathPara>
                </a14:m>
                <a:endParaRPr lang="en-US" sz="2800" dirty="0">
                  <a:solidFill>
                    <a:schemeClr val="bg1">
                      <a:lumMod val="85000"/>
                    </a:schemeClr>
                  </a:solidFill>
                  <a:latin typeface="IranNastaliq" panose="02000503000000020003" pitchFamily="2" charset="0"/>
                </a:endParaRPr>
              </a:p>
              <a:p>
                <a:pPr marL="457200" lvl="1" indent="0">
                  <a:buClr>
                    <a:schemeClr val="accent5">
                      <a:lumMod val="50000"/>
                    </a:schemeClr>
                  </a:buClr>
                  <a:buNone/>
                </a:pPr>
                <a:endParaRPr lang="fa-IR" sz="2800" dirty="0" smtClean="0">
                  <a:latin typeface="IranNastaliq" panose="02000503000000020003" pitchFamily="2" charset="0"/>
                </a:endParaRPr>
              </a:p>
              <a:p>
                <a:pPr marL="457200" lvl="1" indent="0">
                  <a:buClr>
                    <a:schemeClr val="accent5">
                      <a:lumMod val="50000"/>
                    </a:schemeClr>
                  </a:buClr>
                  <a:buNone/>
                </a:pPr>
                <a:endParaRPr lang="fa-IR" sz="2800" dirty="0" smtClean="0">
                  <a:latin typeface="IranNastaliq" panose="02000503000000020003" pitchFamily="2" charset="0"/>
                </a:endParaRPr>
              </a:p>
            </p:txBody>
          </p:sp>
        </mc:Choice>
        <mc:Fallback xmlns="">
          <p:sp>
            <p:nvSpPr>
              <p:cNvPr id="8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410" y="1841853"/>
                <a:ext cx="10418164" cy="4603917"/>
              </a:xfrm>
              <a:prstGeom prst="rect">
                <a:avLst/>
              </a:prstGeom>
              <a:blipFill rotWithShape="0">
                <a:blip r:embed="rId3"/>
                <a:stretch>
                  <a:fillRect t="-1987" b="-5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ounded Rectangle 8"/>
          <p:cNvSpPr/>
          <p:nvPr/>
        </p:nvSpPr>
        <p:spPr>
          <a:xfrm>
            <a:off x="9785445" y="65961"/>
            <a:ext cx="1678674" cy="555521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r>
              <a:rPr lang="fa-IR" dirty="0" smtClean="0">
                <a:latin typeface="B Zar" charset="0"/>
                <a:ea typeface="B Zar" charset="0"/>
                <a:cs typeface="B Zar" charset="0"/>
              </a:rPr>
              <a:t>مقدمه </a:t>
            </a:r>
            <a:endParaRPr lang="en-US" dirty="0">
              <a:latin typeface="B Zar" charset="0"/>
              <a:ea typeface="B Zar" charset="0"/>
              <a:cs typeface="B Zar" charset="0"/>
            </a:endParaRPr>
          </a:p>
        </p:txBody>
      </p:sp>
      <p:sp>
        <p:nvSpPr>
          <p:cNvPr id="10" name="Right Arrow 9"/>
          <p:cNvSpPr/>
          <p:nvPr/>
        </p:nvSpPr>
        <p:spPr>
          <a:xfrm rot="10800000">
            <a:off x="8993874" y="148984"/>
            <a:ext cx="620468" cy="328684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762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1509972" y="65959"/>
            <a:ext cx="1678674" cy="555521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r>
              <a:rPr lang="fa-IR" dirty="0" smtClean="0">
                <a:latin typeface="B Zar" charset="0"/>
                <a:ea typeface="B Zar" charset="0"/>
                <a:cs typeface="B Zar" charset="0"/>
              </a:rPr>
              <a:t>پژوهشهای پیشین و نتیجه گیری</a:t>
            </a:r>
            <a:endParaRPr lang="en-US" dirty="0">
              <a:latin typeface="B Zar" charset="0"/>
              <a:ea typeface="B Zar" charset="0"/>
              <a:cs typeface="B Zar" charset="0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4268463" y="65960"/>
            <a:ext cx="1678674" cy="555521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r>
              <a:rPr lang="fa-IR" dirty="0" smtClean="0">
                <a:latin typeface="B Zar" charset="0"/>
                <a:ea typeface="B Zar" charset="0"/>
                <a:cs typeface="B Zar" charset="0"/>
              </a:rPr>
              <a:t>مطالعه موردی</a:t>
            </a:r>
            <a:endParaRPr lang="en-US" dirty="0">
              <a:latin typeface="B Zar" charset="0"/>
              <a:ea typeface="B Zar" charset="0"/>
              <a:cs typeface="B Zar" charset="0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7103154" y="73297"/>
            <a:ext cx="1678674" cy="555521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r>
              <a:rPr lang="fa-IR" dirty="0" smtClean="0">
                <a:latin typeface="B Zar" charset="0"/>
                <a:ea typeface="B Zar" charset="0"/>
                <a:cs typeface="B Zar" charset="0"/>
              </a:rPr>
              <a:t>چارچوب پیشنهادی</a:t>
            </a:r>
            <a:endParaRPr lang="en-US" dirty="0">
              <a:latin typeface="B Zar" charset="0"/>
              <a:ea typeface="B Zar" charset="0"/>
              <a:cs typeface="B Zar" charset="0"/>
            </a:endParaRPr>
          </a:p>
        </p:txBody>
      </p:sp>
      <p:sp>
        <p:nvSpPr>
          <p:cNvPr id="14" name="Right Arrow 13"/>
          <p:cNvSpPr/>
          <p:nvPr/>
        </p:nvSpPr>
        <p:spPr>
          <a:xfrm rot="10800000">
            <a:off x="3383696" y="208153"/>
            <a:ext cx="620468" cy="328684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762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/>
          <p:cNvSpPr/>
          <p:nvPr/>
        </p:nvSpPr>
        <p:spPr>
          <a:xfrm rot="10800000">
            <a:off x="6176811" y="179377"/>
            <a:ext cx="620468" cy="328684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762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515522" y="6274509"/>
            <a:ext cx="1220681" cy="584616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r" defTabSz="914400" rtl="1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B Zar" charset="0"/>
                <a:ea typeface="B Zar" charset="0"/>
                <a:cs typeface="B Zar" charset="0"/>
              </a:defRPr>
            </a:lvl1pPr>
            <a:lvl2pPr marL="685800" indent="-228600" algn="r" defTabSz="914400" rtl="1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B Zar" charset="0"/>
                <a:ea typeface="B Zar" charset="0"/>
                <a:cs typeface="B Zar" charset="0"/>
              </a:defRPr>
            </a:lvl2pPr>
            <a:lvl3pPr marL="1143000" indent="-228600" algn="r" defTabSz="914400" rtl="1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B Zar" charset="0"/>
                <a:ea typeface="B Zar" charset="0"/>
                <a:cs typeface="B Zar" charset="0"/>
              </a:defRPr>
            </a:lvl3pPr>
            <a:lvl4pPr marL="1600200" indent="-228600" algn="r" defTabSz="914400" rtl="1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B Zar" charset="0"/>
                <a:ea typeface="B Zar" charset="0"/>
                <a:cs typeface="B Zar" charset="0"/>
              </a:defRPr>
            </a:lvl4pPr>
            <a:lvl5pPr marL="2057400" indent="-228600" algn="r" defTabSz="914400" rtl="1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B Zar" charset="0"/>
                <a:ea typeface="B Zar" charset="0"/>
                <a:cs typeface="B Zar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fa-IR" sz="2400" dirty="0" smtClean="0">
                <a:solidFill>
                  <a:schemeClr val="bg1"/>
                </a:solidFill>
              </a:rPr>
              <a:t>۱۴ از۴۴</a:t>
            </a:r>
            <a:endParaRPr lang="fa-IR" sz="24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7680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 txBox="1">
            <a:spLocks/>
          </p:cNvSpPr>
          <p:nvPr/>
        </p:nvSpPr>
        <p:spPr>
          <a:xfrm>
            <a:off x="1202689" y="1850317"/>
            <a:ext cx="8255447" cy="4023360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r" defTabSz="914400" rtl="1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+mn-lt"/>
                <a:ea typeface="+mn-ea"/>
                <a:cs typeface="B Zar" panose="00000400000000000000" pitchFamily="2" charset="-78"/>
              </a:defRPr>
            </a:lvl1pPr>
            <a:lvl2pPr marL="384048" indent="-182880" algn="r" defTabSz="914400" rtl="1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+mn-lt"/>
                <a:ea typeface="+mn-ea"/>
                <a:cs typeface="B Zar" panose="00000400000000000000" pitchFamily="2" charset="-78"/>
              </a:defRPr>
            </a:lvl2pPr>
            <a:lvl3pPr marL="566928" indent="-182880" algn="r" defTabSz="914400" rtl="1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B Zar" panose="00000400000000000000" pitchFamily="2" charset="-78"/>
              </a:defRPr>
            </a:lvl3pPr>
            <a:lvl4pPr marL="749808" indent="-182880" algn="r" defTabSz="914400" rtl="1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B Zar" panose="00000400000000000000" pitchFamily="2" charset="-78"/>
              </a:defRPr>
            </a:lvl4pPr>
            <a:lvl5pPr marL="932688" indent="-182880" algn="r" defTabSz="914400" rtl="1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B Zar" panose="00000400000000000000" pitchFamily="2" charset="-78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Clr>
                <a:schemeClr val="accent5">
                  <a:lumMod val="50000"/>
                </a:schemeClr>
              </a:buClr>
              <a:buNone/>
            </a:pPr>
            <a:endParaRPr lang="fa-IR" sz="2800" dirty="0">
              <a:latin typeface="IranNastaliq" panose="02000503000000020003" pitchFamily="2" charset="0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097279" y="2002933"/>
            <a:ext cx="8255447" cy="4023360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r" defTabSz="914400" rtl="1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+mn-lt"/>
                <a:ea typeface="+mn-ea"/>
                <a:cs typeface="B Zar" panose="00000400000000000000" pitchFamily="2" charset="-78"/>
              </a:defRPr>
            </a:lvl1pPr>
            <a:lvl2pPr marL="384048" indent="-182880" algn="r" defTabSz="914400" rtl="1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+mn-lt"/>
                <a:ea typeface="+mn-ea"/>
                <a:cs typeface="B Zar" panose="00000400000000000000" pitchFamily="2" charset="-78"/>
              </a:defRPr>
            </a:lvl2pPr>
            <a:lvl3pPr marL="566928" indent="-182880" algn="r" defTabSz="914400" rtl="1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B Zar" panose="00000400000000000000" pitchFamily="2" charset="-78"/>
              </a:defRPr>
            </a:lvl3pPr>
            <a:lvl4pPr marL="749808" indent="-182880" algn="r" defTabSz="914400" rtl="1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B Zar" panose="00000400000000000000" pitchFamily="2" charset="-78"/>
              </a:defRPr>
            </a:lvl4pPr>
            <a:lvl5pPr marL="932688" indent="-182880" algn="r" defTabSz="914400" rtl="1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B Zar" panose="00000400000000000000" pitchFamily="2" charset="-78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Clr>
                <a:schemeClr val="accent5">
                  <a:lumMod val="50000"/>
                </a:schemeClr>
              </a:buClr>
              <a:buNone/>
            </a:pPr>
            <a:endParaRPr lang="fa-IR" sz="2800" dirty="0" smtClean="0">
              <a:latin typeface="IranNastaliq" panose="02000503000000020003" pitchFamily="2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5030787" y="5703147"/>
            <a:ext cx="1066800" cy="6040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9785445" y="65961"/>
            <a:ext cx="1678674" cy="555521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r>
              <a:rPr lang="fa-IR" dirty="0" smtClean="0">
                <a:latin typeface="B Zar" charset="0"/>
                <a:ea typeface="B Zar" charset="0"/>
                <a:cs typeface="B Zar" charset="0"/>
              </a:rPr>
              <a:t>مقدمه </a:t>
            </a:r>
            <a:endParaRPr lang="en-US" dirty="0">
              <a:latin typeface="B Zar" charset="0"/>
              <a:ea typeface="B Zar" charset="0"/>
              <a:cs typeface="B Zar" charset="0"/>
            </a:endParaRPr>
          </a:p>
        </p:txBody>
      </p:sp>
      <p:sp>
        <p:nvSpPr>
          <p:cNvPr id="14" name="Right Arrow 13"/>
          <p:cNvSpPr/>
          <p:nvPr/>
        </p:nvSpPr>
        <p:spPr>
          <a:xfrm rot="10800000">
            <a:off x="8993874" y="148984"/>
            <a:ext cx="620468" cy="328684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762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1509972" y="65959"/>
            <a:ext cx="1678674" cy="555521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r>
              <a:rPr lang="fa-IR" dirty="0" smtClean="0">
                <a:latin typeface="B Zar" charset="0"/>
                <a:ea typeface="B Zar" charset="0"/>
                <a:cs typeface="B Zar" charset="0"/>
              </a:rPr>
              <a:t>پژوهشهای پیشین و نتیجه گیری</a:t>
            </a:r>
            <a:endParaRPr lang="en-US" dirty="0">
              <a:latin typeface="B Zar" charset="0"/>
              <a:ea typeface="B Zar" charset="0"/>
              <a:cs typeface="B Zar" charset="0"/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4268463" y="65960"/>
            <a:ext cx="1678674" cy="555521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r>
              <a:rPr lang="fa-IR" dirty="0" smtClean="0">
                <a:latin typeface="B Zar" charset="0"/>
                <a:ea typeface="B Zar" charset="0"/>
                <a:cs typeface="B Zar" charset="0"/>
              </a:rPr>
              <a:t>مطالعه موردی</a:t>
            </a:r>
            <a:endParaRPr lang="en-US" dirty="0">
              <a:latin typeface="B Zar" charset="0"/>
              <a:ea typeface="B Zar" charset="0"/>
              <a:cs typeface="B Zar" charset="0"/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7103154" y="73297"/>
            <a:ext cx="1678674" cy="555521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r>
              <a:rPr lang="fa-IR" dirty="0" smtClean="0">
                <a:latin typeface="B Zar" charset="0"/>
                <a:ea typeface="B Zar" charset="0"/>
                <a:cs typeface="B Zar" charset="0"/>
              </a:rPr>
              <a:t>چارچوب پیشنهادی</a:t>
            </a:r>
            <a:endParaRPr lang="en-US" dirty="0">
              <a:latin typeface="B Zar" charset="0"/>
              <a:ea typeface="B Zar" charset="0"/>
              <a:cs typeface="B Zar" charset="0"/>
            </a:endParaRPr>
          </a:p>
        </p:txBody>
      </p:sp>
      <p:sp>
        <p:nvSpPr>
          <p:cNvPr id="23" name="Right Arrow 22"/>
          <p:cNvSpPr/>
          <p:nvPr/>
        </p:nvSpPr>
        <p:spPr>
          <a:xfrm rot="10800000">
            <a:off x="3383696" y="208153"/>
            <a:ext cx="620468" cy="328684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762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Arrow 23"/>
          <p:cNvSpPr/>
          <p:nvPr/>
        </p:nvSpPr>
        <p:spPr>
          <a:xfrm rot="10800000">
            <a:off x="6176811" y="179377"/>
            <a:ext cx="620468" cy="328684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762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4564" y="1864199"/>
            <a:ext cx="8804962" cy="4861999"/>
          </a:xfrm>
          <a:prstGeom prst="rect">
            <a:avLst/>
          </a:prstGeom>
        </p:spPr>
      </p:pic>
      <p:cxnSp>
        <p:nvCxnSpPr>
          <p:cNvPr id="17" name="Straight Arrow Connector 16"/>
          <p:cNvCxnSpPr/>
          <p:nvPr/>
        </p:nvCxnSpPr>
        <p:spPr>
          <a:xfrm>
            <a:off x="6669230" y="2992862"/>
            <a:ext cx="1460053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6748714" y="5632602"/>
            <a:ext cx="1431872" cy="25651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1097278" y="974361"/>
            <a:ext cx="10220295" cy="723340"/>
          </a:xfrm>
        </p:spPr>
        <p:txBody>
          <a:bodyPr>
            <a:normAutofit fontScale="90000"/>
          </a:bodyPr>
          <a:lstStyle/>
          <a:p>
            <a:r>
              <a:rPr lang="fa-IR" dirty="0" smtClean="0"/>
              <a:t>تقسیم بندی نقاط تعادل</a:t>
            </a:r>
            <a:endParaRPr lang="en-US" dirty="0"/>
          </a:p>
        </p:txBody>
      </p:sp>
      <p:sp>
        <p:nvSpPr>
          <p:cNvPr id="25" name="Content Placeholder 2"/>
          <p:cNvSpPr txBox="1">
            <a:spLocks/>
          </p:cNvSpPr>
          <p:nvPr/>
        </p:nvSpPr>
        <p:spPr>
          <a:xfrm>
            <a:off x="515522" y="6274509"/>
            <a:ext cx="1220681" cy="584616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r" defTabSz="914400" rtl="1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B Zar" charset="0"/>
                <a:ea typeface="B Zar" charset="0"/>
                <a:cs typeface="B Zar" charset="0"/>
              </a:defRPr>
            </a:lvl1pPr>
            <a:lvl2pPr marL="685800" indent="-228600" algn="r" defTabSz="914400" rtl="1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B Zar" charset="0"/>
                <a:ea typeface="B Zar" charset="0"/>
                <a:cs typeface="B Zar" charset="0"/>
              </a:defRPr>
            </a:lvl2pPr>
            <a:lvl3pPr marL="1143000" indent="-228600" algn="r" defTabSz="914400" rtl="1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B Zar" charset="0"/>
                <a:ea typeface="B Zar" charset="0"/>
                <a:cs typeface="B Zar" charset="0"/>
              </a:defRPr>
            </a:lvl3pPr>
            <a:lvl4pPr marL="1600200" indent="-228600" algn="r" defTabSz="914400" rtl="1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B Zar" charset="0"/>
                <a:ea typeface="B Zar" charset="0"/>
                <a:cs typeface="B Zar" charset="0"/>
              </a:defRPr>
            </a:lvl4pPr>
            <a:lvl5pPr marL="2057400" indent="-228600" algn="r" defTabSz="914400" rtl="1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B Zar" charset="0"/>
                <a:ea typeface="B Zar" charset="0"/>
                <a:cs typeface="B Zar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fa-IR" sz="2400" dirty="0" smtClean="0">
                <a:solidFill>
                  <a:schemeClr val="bg1"/>
                </a:solidFill>
              </a:rPr>
              <a:t>۱۴ از۴۴</a:t>
            </a:r>
            <a:endParaRPr lang="fa-IR" sz="24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179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097278" y="974361"/>
            <a:ext cx="10220295" cy="723340"/>
          </a:xfrm>
        </p:spPr>
        <p:txBody>
          <a:bodyPr>
            <a:normAutofit fontScale="90000"/>
          </a:bodyPr>
          <a:lstStyle/>
          <a:p>
            <a:r>
              <a:rPr lang="fa-IR" dirty="0" smtClean="0"/>
              <a:t>تقسیم بندی نقاط تعادل</a:t>
            </a:r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1202689" y="1850317"/>
            <a:ext cx="8255447" cy="4023360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r" defTabSz="914400" rtl="1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+mn-lt"/>
                <a:ea typeface="+mn-ea"/>
                <a:cs typeface="B Zar" panose="00000400000000000000" pitchFamily="2" charset="-78"/>
              </a:defRPr>
            </a:lvl1pPr>
            <a:lvl2pPr marL="384048" indent="-182880" algn="r" defTabSz="914400" rtl="1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+mn-lt"/>
                <a:ea typeface="+mn-ea"/>
                <a:cs typeface="B Zar" panose="00000400000000000000" pitchFamily="2" charset="-78"/>
              </a:defRPr>
            </a:lvl2pPr>
            <a:lvl3pPr marL="566928" indent="-182880" algn="r" defTabSz="914400" rtl="1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B Zar" panose="00000400000000000000" pitchFamily="2" charset="-78"/>
              </a:defRPr>
            </a:lvl3pPr>
            <a:lvl4pPr marL="749808" indent="-182880" algn="r" defTabSz="914400" rtl="1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B Zar" panose="00000400000000000000" pitchFamily="2" charset="-78"/>
              </a:defRPr>
            </a:lvl4pPr>
            <a:lvl5pPr marL="932688" indent="-182880" algn="r" defTabSz="914400" rtl="1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B Zar" panose="00000400000000000000" pitchFamily="2" charset="-78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Clr>
                <a:schemeClr val="accent5">
                  <a:lumMod val="50000"/>
                </a:schemeClr>
              </a:buClr>
              <a:buNone/>
            </a:pPr>
            <a:endParaRPr lang="fa-IR" sz="2800" dirty="0">
              <a:latin typeface="IranNastaliq" panose="02000503000000020003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/>
              <p:cNvSpPr txBox="1">
                <a:spLocks/>
              </p:cNvSpPr>
              <p:nvPr/>
            </p:nvSpPr>
            <p:spPr>
              <a:xfrm>
                <a:off x="899410" y="1841853"/>
                <a:ext cx="10418164" cy="4603917"/>
              </a:xfrm>
              <a:prstGeom prst="rect">
                <a:avLst/>
              </a:prstGeom>
            </p:spPr>
            <p:txBody>
              <a:bodyPr vert="horz" lIns="0" tIns="45720" rIns="0" bIns="45720" rtlCol="0">
                <a:noAutofit/>
              </a:bodyPr>
              <a:lstStyle>
                <a:lvl1pPr marL="91440" indent="-91440" algn="r" defTabSz="914400" rtl="1" eaLnBrk="1" latinLnBrk="0" hangingPunct="1">
                  <a:lnSpc>
                    <a:spcPct val="9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 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B Zar" panose="00000400000000000000" pitchFamily="2" charset="-78"/>
                  </a:defRPr>
                </a:lvl1pPr>
                <a:lvl2pPr marL="384048" indent="-182880" algn="r" defTabSz="914400" rtl="1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B Zar" panose="00000400000000000000" pitchFamily="2" charset="-78"/>
                  </a:defRPr>
                </a:lvl2pPr>
                <a:lvl3pPr marL="566928" indent="-182880" algn="r" defTabSz="914400" rtl="1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B Zar" panose="00000400000000000000" pitchFamily="2" charset="-78"/>
                  </a:defRPr>
                </a:lvl3pPr>
                <a:lvl4pPr marL="749808" indent="-182880" algn="r" defTabSz="914400" rtl="1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B Zar" panose="00000400000000000000" pitchFamily="2" charset="-78"/>
                  </a:defRPr>
                </a:lvl4pPr>
                <a:lvl5pPr marL="932688" indent="-182880" algn="r" defTabSz="914400" rtl="1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B Zar" panose="00000400000000000000" pitchFamily="2" charset="-78"/>
                  </a:defRPr>
                </a:lvl5pPr>
                <a:lvl6pPr marL="11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3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15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17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lvl="1" indent="0">
                  <a:buClr>
                    <a:schemeClr val="accent5">
                      <a:lumMod val="50000"/>
                    </a:schemeClr>
                  </a:buClr>
                  <a:buNone/>
                </a:pPr>
                <a:r>
                  <a:rPr lang="fa-IR" sz="2800" dirty="0" smtClean="0">
                    <a:latin typeface="IranNastaliq" panose="02000503000000020003" pitchFamily="2" charset="0"/>
                  </a:rPr>
                  <a:t>خالص</a:t>
                </a:r>
              </a:p>
              <a:p>
                <a:pPr marL="457200" lvl="1" indent="0">
                  <a:buClr>
                    <a:schemeClr val="accent5">
                      <a:lumMod val="50000"/>
                    </a:schemeClr>
                  </a:buClr>
                  <a:buNone/>
                </a:pPr>
                <a:r>
                  <a:rPr lang="fa-IR" sz="2800" dirty="0" smtClean="0">
                    <a:solidFill>
                      <a:schemeClr val="bg1">
                        <a:lumMod val="85000"/>
                      </a:schemeClr>
                    </a:solidFill>
                    <a:latin typeface="IranNastaliq" panose="02000503000000020003" pitchFamily="2" charset="0"/>
                  </a:rPr>
                  <a:t>تجمع روی استراتژی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800" dirty="0" smtClean="0">
                    <a:solidFill>
                      <a:schemeClr val="bg1">
                        <a:lumMod val="85000"/>
                      </a:schemeClr>
                    </a:solidFill>
                    <a:latin typeface="IranNastaliq" panose="02000503000000020003" pitchFamily="2" charset="0"/>
                  </a:rPr>
                  <a:t> </a:t>
                </a:r>
                <a:r>
                  <a:rPr lang="fa-IR" sz="2800" dirty="0" smtClean="0">
                    <a:solidFill>
                      <a:schemeClr val="bg1">
                        <a:lumMod val="85000"/>
                      </a:schemeClr>
                    </a:solidFill>
                    <a:latin typeface="IranNastaliq" panose="02000503000000020003" pitchFamily="2" charset="0"/>
                  </a:rPr>
                  <a:t>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b="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800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800" b="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800" dirty="0" smtClean="0">
                    <a:solidFill>
                      <a:schemeClr val="bg1">
                        <a:lumMod val="85000"/>
                      </a:schemeClr>
                    </a:solidFill>
                    <a:latin typeface="IranNastaliq" panose="02000503000000020003" pitchFamily="2" charset="0"/>
                  </a:rPr>
                  <a:t> </a:t>
                </a:r>
                <a:endParaRPr lang="fa-IR" sz="2800" dirty="0" smtClean="0">
                  <a:solidFill>
                    <a:schemeClr val="bg1">
                      <a:lumMod val="85000"/>
                    </a:schemeClr>
                  </a:solidFill>
                  <a:latin typeface="IranNastaliq" panose="02000503000000020003" pitchFamily="2" charset="0"/>
                </a:endParaRPr>
              </a:p>
              <a:p>
                <a:pPr marL="457200" lvl="1" indent="0">
                  <a:buClr>
                    <a:schemeClr val="accent5">
                      <a:lumMod val="50000"/>
                    </a:schemeClr>
                  </a:buClr>
                  <a:buNone/>
                </a:pPr>
                <a:r>
                  <a:rPr lang="fa-IR" sz="2800" dirty="0" smtClean="0">
                    <a:solidFill>
                      <a:schemeClr val="bg1">
                        <a:lumMod val="85000"/>
                      </a:schemeClr>
                    </a:solidFill>
                    <a:latin typeface="IranNastaliq" panose="02000503000000020003" pitchFamily="2" charset="0"/>
                  </a:rPr>
                  <a:t>تجمع </a:t>
                </a:r>
                <a:r>
                  <a:rPr lang="fa-IR" sz="2800" dirty="0">
                    <a:solidFill>
                      <a:schemeClr val="bg1">
                        <a:lumMod val="85000"/>
                      </a:schemeClr>
                    </a:solidFill>
                    <a:latin typeface="IranNastaliq" panose="02000503000000020003" pitchFamily="2" charset="0"/>
                  </a:rPr>
                  <a:t>روی استراتژی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chemeClr val="bg1">
                        <a:lumMod val="85000"/>
                      </a:schemeClr>
                    </a:solidFill>
                    <a:latin typeface="IranNastaliq" panose="02000503000000020003" pitchFamily="2" charset="0"/>
                  </a:rPr>
                  <a:t> </a:t>
                </a:r>
                <a:r>
                  <a:rPr lang="fa-IR" sz="2800" dirty="0">
                    <a:solidFill>
                      <a:schemeClr val="bg1">
                        <a:lumMod val="85000"/>
                      </a:schemeClr>
                    </a:solidFill>
                    <a:latin typeface="IranNastaliq" panose="02000503000000020003" pitchFamily="2" charset="0"/>
                  </a:rPr>
                  <a:t>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i="1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800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800" i="1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fa-IR" sz="2800" dirty="0">
                  <a:solidFill>
                    <a:schemeClr val="bg1">
                      <a:lumMod val="85000"/>
                    </a:schemeClr>
                  </a:solidFill>
                  <a:latin typeface="IranNastaliq" panose="02000503000000020003" pitchFamily="2" charset="0"/>
                </a:endParaRPr>
              </a:p>
              <a:p>
                <a:pPr marL="457200" lvl="1" indent="0">
                  <a:buClr>
                    <a:schemeClr val="accent5">
                      <a:lumMod val="50000"/>
                    </a:schemeClr>
                  </a:buClr>
                  <a:buNone/>
                </a:pPr>
                <a:r>
                  <a:rPr lang="fa-IR" sz="2800" dirty="0">
                    <a:latin typeface="IranNastaliq" panose="02000503000000020003" pitchFamily="2" charset="0"/>
                  </a:rPr>
                  <a:t>غیر تجمع روی استراتژی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800" dirty="0">
                    <a:latin typeface="IranNastaliq" panose="02000503000000020003" pitchFamily="2" charset="0"/>
                  </a:rPr>
                  <a:t> </a:t>
                </a:r>
                <a:r>
                  <a:rPr lang="fa-IR" sz="2800" dirty="0">
                    <a:latin typeface="IranNastaliq" panose="02000503000000020003" pitchFamily="2" charset="0"/>
                  </a:rPr>
                  <a:t>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fa-IR" sz="2800" i="1">
                        <a:latin typeface="Cambria Math" panose="02040503050406030204" pitchFamily="18" charset="0"/>
                      </a:rPr>
                      <m:t>1</m:t>
                    </m:r>
                    <m:r>
                      <a:rPr lang="fa-IR" sz="2800" i="1">
                        <a:latin typeface="Cambria Math" panose="02040503050406030204" pitchFamily="18" charset="0"/>
                      </a:rPr>
                      <m:t>و</m:t>
                    </m:r>
                    <m:r>
                      <a:rPr lang="fa-IR" sz="2800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8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fa-IR" sz="2800" i="1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fa-IR" sz="2800" dirty="0">
                  <a:latin typeface="IranNastaliq" panose="02000503000000020003" pitchFamily="2" charset="0"/>
                </a:endParaRPr>
              </a:p>
              <a:p>
                <a:pPr marL="457200" lvl="1" indent="0">
                  <a:buClr>
                    <a:schemeClr val="accent5">
                      <a:lumMod val="50000"/>
                    </a:schemeClr>
                  </a:buClr>
                  <a:buNone/>
                </a:pPr>
                <a:r>
                  <a:rPr lang="fa-IR" sz="2800" dirty="0" smtClean="0">
                    <a:latin typeface="IranNastaliq" panose="02000503000000020003" pitchFamily="2" charset="0"/>
                  </a:rPr>
                  <a:t>غیر تجمع </a:t>
                </a:r>
                <a:r>
                  <a:rPr lang="fa-IR" sz="2800" dirty="0">
                    <a:latin typeface="IranNastaliq" panose="02000503000000020003" pitchFamily="2" charset="0"/>
                  </a:rPr>
                  <a:t>روی استراتژی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fa-IR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800" dirty="0">
                    <a:latin typeface="IranNastaliq" panose="02000503000000020003" pitchFamily="2" charset="0"/>
                  </a:rPr>
                  <a:t> </a:t>
                </a:r>
                <a:r>
                  <a:rPr lang="fa-IR" sz="2800" dirty="0">
                    <a:latin typeface="IranNastaliq" panose="02000503000000020003" pitchFamily="2" charset="0"/>
                  </a:rPr>
                  <a:t>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fa-IR" sz="2800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fa-IR" sz="2800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8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fa-IR" sz="28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fa-IR" sz="2800" dirty="0">
                  <a:latin typeface="IranNastaliq" panose="02000503000000020003" pitchFamily="2" charset="0"/>
                </a:endParaRPr>
              </a:p>
              <a:p>
                <a:pPr marL="457200" lvl="1" indent="0">
                  <a:buClr>
                    <a:schemeClr val="accent5">
                      <a:lumMod val="50000"/>
                    </a:schemeClr>
                  </a:buClr>
                  <a:buNone/>
                </a:pPr>
                <a:r>
                  <a:rPr lang="fa-IR" sz="2800" dirty="0" smtClean="0">
                    <a:solidFill>
                      <a:schemeClr val="bg1">
                        <a:lumMod val="85000"/>
                      </a:schemeClr>
                    </a:solidFill>
                    <a:latin typeface="IranNastaliq" panose="02000503000000020003" pitchFamily="2" charset="0"/>
                  </a:rPr>
                  <a:t>آمیخته:</a:t>
                </a:r>
              </a:p>
              <a:p>
                <a:pPr marL="457200" lvl="1" indent="0">
                  <a:buClr>
                    <a:schemeClr val="accent5">
                      <a:lumMod val="50000"/>
                    </a:scheme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∈(0,1)</m:t>
                      </m:r>
                    </m:oMath>
                  </m:oMathPara>
                </a14:m>
                <a:endParaRPr lang="en-US" sz="2800" dirty="0" smtClean="0">
                  <a:solidFill>
                    <a:schemeClr val="bg1">
                      <a:lumMod val="85000"/>
                    </a:schemeClr>
                  </a:solidFill>
                  <a:latin typeface="IranNastaliq" panose="02000503000000020003" pitchFamily="2" charset="0"/>
                </a:endParaRPr>
              </a:p>
              <a:p>
                <a:pPr marL="457200" lvl="1" indent="0">
                  <a:buClr>
                    <a:schemeClr val="accent5">
                      <a:lumMod val="50000"/>
                    </a:schemeClr>
                  </a:buClr>
                  <a:buNone/>
                </a:pPr>
                <a:r>
                  <a:rPr lang="fa-IR" sz="2800" dirty="0" smtClean="0">
                    <a:solidFill>
                      <a:schemeClr val="bg1">
                        <a:lumMod val="85000"/>
                      </a:schemeClr>
                    </a:solidFill>
                    <a:latin typeface="IranNastaliq" panose="02000503000000020003" pitchFamily="2" charset="0"/>
                  </a:rPr>
                  <a:t>نیمه آمیخته:</a:t>
                </a:r>
              </a:p>
              <a:p>
                <a:pPr marL="457200" lvl="1" indent="0">
                  <a:buClr>
                    <a:schemeClr val="accent5">
                      <a:lumMod val="50000"/>
                    </a:scheme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i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d>
                        <m:dPr>
                          <m:ctrlPr>
                            <a:rPr lang="en-US" sz="28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0,1</m:t>
                          </m:r>
                        </m:e>
                      </m:d>
                      <m:r>
                        <a:rPr lang="en-US" sz="28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=0 </m:t>
                      </m:r>
                      <m:r>
                        <a:rPr lang="en-US" sz="28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𝑜𝑟</m:t>
                      </m:r>
                      <m:r>
                        <a:rPr lang="en-US" sz="28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 1</m:t>
                      </m:r>
                    </m:oMath>
                  </m:oMathPara>
                </a14:m>
                <a:endParaRPr lang="en-US" sz="2800" dirty="0">
                  <a:solidFill>
                    <a:schemeClr val="bg1">
                      <a:lumMod val="85000"/>
                    </a:schemeClr>
                  </a:solidFill>
                  <a:latin typeface="IranNastaliq" panose="02000503000000020003" pitchFamily="2" charset="0"/>
                </a:endParaRPr>
              </a:p>
              <a:p>
                <a:pPr marL="457200" lvl="1" indent="0">
                  <a:buClr>
                    <a:schemeClr val="accent5">
                      <a:lumMod val="50000"/>
                    </a:schemeClr>
                  </a:buClr>
                  <a:buNone/>
                </a:pPr>
                <a:endParaRPr lang="fa-IR" sz="2800" dirty="0" smtClean="0">
                  <a:latin typeface="IranNastaliq" panose="02000503000000020003" pitchFamily="2" charset="0"/>
                </a:endParaRPr>
              </a:p>
              <a:p>
                <a:pPr marL="457200" lvl="1" indent="0">
                  <a:buClr>
                    <a:schemeClr val="accent5">
                      <a:lumMod val="50000"/>
                    </a:schemeClr>
                  </a:buClr>
                  <a:buNone/>
                </a:pPr>
                <a:endParaRPr lang="fa-IR" sz="2800" dirty="0" smtClean="0">
                  <a:latin typeface="IranNastaliq" panose="02000503000000020003" pitchFamily="2" charset="0"/>
                </a:endParaRPr>
              </a:p>
            </p:txBody>
          </p:sp>
        </mc:Choice>
        <mc:Fallback xmlns="">
          <p:sp>
            <p:nvSpPr>
              <p:cNvPr id="8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410" y="1841853"/>
                <a:ext cx="10418164" cy="4603917"/>
              </a:xfrm>
              <a:prstGeom prst="rect">
                <a:avLst/>
              </a:prstGeom>
              <a:blipFill rotWithShape="0">
                <a:blip r:embed="rId3"/>
                <a:stretch>
                  <a:fillRect t="-1987" b="-5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ontent Placeholder 2"/>
          <p:cNvSpPr txBox="1">
            <a:spLocks/>
          </p:cNvSpPr>
          <p:nvPr/>
        </p:nvSpPr>
        <p:spPr>
          <a:xfrm>
            <a:off x="515522" y="6274509"/>
            <a:ext cx="1220681" cy="584616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r" defTabSz="914400" rtl="1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B Zar" charset="0"/>
                <a:ea typeface="B Zar" charset="0"/>
                <a:cs typeface="B Zar" charset="0"/>
              </a:defRPr>
            </a:lvl1pPr>
            <a:lvl2pPr marL="685800" indent="-228600" algn="r" defTabSz="914400" rtl="1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B Zar" charset="0"/>
                <a:ea typeface="B Zar" charset="0"/>
                <a:cs typeface="B Zar" charset="0"/>
              </a:defRPr>
            </a:lvl2pPr>
            <a:lvl3pPr marL="1143000" indent="-228600" algn="r" defTabSz="914400" rtl="1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B Zar" charset="0"/>
                <a:ea typeface="B Zar" charset="0"/>
                <a:cs typeface="B Zar" charset="0"/>
              </a:defRPr>
            </a:lvl3pPr>
            <a:lvl4pPr marL="1600200" indent="-228600" algn="r" defTabSz="914400" rtl="1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B Zar" charset="0"/>
                <a:ea typeface="B Zar" charset="0"/>
                <a:cs typeface="B Zar" charset="0"/>
              </a:defRPr>
            </a:lvl4pPr>
            <a:lvl5pPr marL="2057400" indent="-228600" algn="r" defTabSz="914400" rtl="1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B Zar" charset="0"/>
                <a:ea typeface="B Zar" charset="0"/>
                <a:cs typeface="B Zar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fa-IR" sz="2400" dirty="0" smtClean="0">
                <a:solidFill>
                  <a:schemeClr val="bg1"/>
                </a:solidFill>
              </a:rPr>
              <a:t>۱۴ از۴۴</a:t>
            </a:r>
            <a:endParaRPr lang="fa-IR" sz="2400" dirty="0" smtClean="0">
              <a:solidFill>
                <a:schemeClr val="bg1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9785445" y="65961"/>
            <a:ext cx="1678674" cy="555521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r>
              <a:rPr lang="fa-IR" dirty="0" smtClean="0">
                <a:latin typeface="B Zar" charset="0"/>
                <a:ea typeface="B Zar" charset="0"/>
                <a:cs typeface="B Zar" charset="0"/>
              </a:rPr>
              <a:t>مقدمه </a:t>
            </a:r>
            <a:endParaRPr lang="en-US" dirty="0">
              <a:latin typeface="B Zar" charset="0"/>
              <a:ea typeface="B Zar" charset="0"/>
              <a:cs typeface="B Zar" charset="0"/>
            </a:endParaRPr>
          </a:p>
        </p:txBody>
      </p:sp>
      <p:sp>
        <p:nvSpPr>
          <p:cNvPr id="11" name="Right Arrow 10"/>
          <p:cNvSpPr/>
          <p:nvPr/>
        </p:nvSpPr>
        <p:spPr>
          <a:xfrm rot="10800000">
            <a:off x="8993874" y="148984"/>
            <a:ext cx="620468" cy="328684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762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1509972" y="65959"/>
            <a:ext cx="1678674" cy="555521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r>
              <a:rPr lang="fa-IR" dirty="0" smtClean="0">
                <a:latin typeface="B Zar" charset="0"/>
                <a:ea typeface="B Zar" charset="0"/>
                <a:cs typeface="B Zar" charset="0"/>
              </a:rPr>
              <a:t>پژوهشهای پیشین و نتیجه گیری</a:t>
            </a:r>
            <a:endParaRPr lang="en-US" dirty="0">
              <a:latin typeface="B Zar" charset="0"/>
              <a:ea typeface="B Zar" charset="0"/>
              <a:cs typeface="B Zar" charset="0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4268463" y="65960"/>
            <a:ext cx="1678674" cy="555521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r>
              <a:rPr lang="fa-IR" dirty="0" smtClean="0">
                <a:latin typeface="B Zar" charset="0"/>
                <a:ea typeface="B Zar" charset="0"/>
                <a:cs typeface="B Zar" charset="0"/>
              </a:rPr>
              <a:t>مطالعه موردی</a:t>
            </a:r>
            <a:endParaRPr lang="en-US" dirty="0">
              <a:latin typeface="B Zar" charset="0"/>
              <a:ea typeface="B Zar" charset="0"/>
              <a:cs typeface="B Zar" charset="0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7103154" y="73297"/>
            <a:ext cx="1678674" cy="555521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r>
              <a:rPr lang="fa-IR" dirty="0" smtClean="0">
                <a:latin typeface="B Zar" charset="0"/>
                <a:ea typeface="B Zar" charset="0"/>
                <a:cs typeface="B Zar" charset="0"/>
              </a:rPr>
              <a:t>چارچوب پیشنهادی</a:t>
            </a:r>
            <a:endParaRPr lang="en-US" dirty="0">
              <a:latin typeface="B Zar" charset="0"/>
              <a:ea typeface="B Zar" charset="0"/>
              <a:cs typeface="B Zar" charset="0"/>
            </a:endParaRPr>
          </a:p>
        </p:txBody>
      </p:sp>
      <p:sp>
        <p:nvSpPr>
          <p:cNvPr id="15" name="Right Arrow 14"/>
          <p:cNvSpPr/>
          <p:nvPr/>
        </p:nvSpPr>
        <p:spPr>
          <a:xfrm rot="10800000">
            <a:off x="3383696" y="208153"/>
            <a:ext cx="620468" cy="328684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762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/>
          <p:cNvSpPr/>
          <p:nvPr/>
        </p:nvSpPr>
        <p:spPr>
          <a:xfrm rot="10800000">
            <a:off x="6176811" y="179377"/>
            <a:ext cx="620468" cy="328684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762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975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 txBox="1">
            <a:spLocks/>
          </p:cNvSpPr>
          <p:nvPr/>
        </p:nvSpPr>
        <p:spPr>
          <a:xfrm>
            <a:off x="1202689" y="1850317"/>
            <a:ext cx="8255447" cy="4023360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r" defTabSz="914400" rtl="1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+mn-lt"/>
                <a:ea typeface="+mn-ea"/>
                <a:cs typeface="B Zar" panose="00000400000000000000" pitchFamily="2" charset="-78"/>
              </a:defRPr>
            </a:lvl1pPr>
            <a:lvl2pPr marL="384048" indent="-182880" algn="r" defTabSz="914400" rtl="1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+mn-lt"/>
                <a:ea typeface="+mn-ea"/>
                <a:cs typeface="B Zar" panose="00000400000000000000" pitchFamily="2" charset="-78"/>
              </a:defRPr>
            </a:lvl2pPr>
            <a:lvl3pPr marL="566928" indent="-182880" algn="r" defTabSz="914400" rtl="1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B Zar" panose="00000400000000000000" pitchFamily="2" charset="-78"/>
              </a:defRPr>
            </a:lvl3pPr>
            <a:lvl4pPr marL="749808" indent="-182880" algn="r" defTabSz="914400" rtl="1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B Zar" panose="00000400000000000000" pitchFamily="2" charset="-78"/>
              </a:defRPr>
            </a:lvl4pPr>
            <a:lvl5pPr marL="932688" indent="-182880" algn="r" defTabSz="914400" rtl="1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B Zar" panose="00000400000000000000" pitchFamily="2" charset="-78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Clr>
                <a:schemeClr val="accent5">
                  <a:lumMod val="50000"/>
                </a:schemeClr>
              </a:buClr>
              <a:buNone/>
            </a:pPr>
            <a:endParaRPr lang="fa-IR" sz="2800" dirty="0">
              <a:latin typeface="IranNastaliq" panose="02000503000000020003" pitchFamily="2" charset="0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097279" y="2002933"/>
            <a:ext cx="8255447" cy="4023360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r" defTabSz="914400" rtl="1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+mn-lt"/>
                <a:ea typeface="+mn-ea"/>
                <a:cs typeface="B Zar" panose="00000400000000000000" pitchFamily="2" charset="-78"/>
              </a:defRPr>
            </a:lvl1pPr>
            <a:lvl2pPr marL="384048" indent="-182880" algn="r" defTabSz="914400" rtl="1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+mn-lt"/>
                <a:ea typeface="+mn-ea"/>
                <a:cs typeface="B Zar" panose="00000400000000000000" pitchFamily="2" charset="-78"/>
              </a:defRPr>
            </a:lvl2pPr>
            <a:lvl3pPr marL="566928" indent="-182880" algn="r" defTabSz="914400" rtl="1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B Zar" panose="00000400000000000000" pitchFamily="2" charset="-78"/>
              </a:defRPr>
            </a:lvl3pPr>
            <a:lvl4pPr marL="749808" indent="-182880" algn="r" defTabSz="914400" rtl="1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B Zar" panose="00000400000000000000" pitchFamily="2" charset="-78"/>
              </a:defRPr>
            </a:lvl4pPr>
            <a:lvl5pPr marL="932688" indent="-182880" algn="r" defTabSz="914400" rtl="1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B Zar" panose="00000400000000000000" pitchFamily="2" charset="-78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Clr>
                <a:schemeClr val="accent5">
                  <a:lumMod val="50000"/>
                </a:schemeClr>
              </a:buClr>
              <a:buNone/>
            </a:pPr>
            <a:endParaRPr lang="fa-IR" sz="2800" dirty="0" smtClean="0">
              <a:latin typeface="IranNastaliq" panose="02000503000000020003" pitchFamily="2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5030787" y="5703147"/>
            <a:ext cx="1066800" cy="6040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9785445" y="65961"/>
            <a:ext cx="1678674" cy="555521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r>
              <a:rPr lang="fa-IR" dirty="0" smtClean="0">
                <a:latin typeface="B Zar" charset="0"/>
                <a:ea typeface="B Zar" charset="0"/>
                <a:cs typeface="B Zar" charset="0"/>
              </a:rPr>
              <a:t>مقدمه </a:t>
            </a:r>
            <a:endParaRPr lang="en-US" dirty="0">
              <a:latin typeface="B Zar" charset="0"/>
              <a:ea typeface="B Zar" charset="0"/>
              <a:cs typeface="B Zar" charset="0"/>
            </a:endParaRPr>
          </a:p>
        </p:txBody>
      </p:sp>
      <p:sp>
        <p:nvSpPr>
          <p:cNvPr id="14" name="Right Arrow 13"/>
          <p:cNvSpPr/>
          <p:nvPr/>
        </p:nvSpPr>
        <p:spPr>
          <a:xfrm rot="10800000">
            <a:off x="8993874" y="148984"/>
            <a:ext cx="620468" cy="328684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762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1509972" y="65959"/>
            <a:ext cx="1678674" cy="555521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r>
              <a:rPr lang="fa-IR" dirty="0" smtClean="0">
                <a:latin typeface="B Zar" charset="0"/>
                <a:ea typeface="B Zar" charset="0"/>
                <a:cs typeface="B Zar" charset="0"/>
              </a:rPr>
              <a:t>پژوهشهای پیشین و نتیجه گیری</a:t>
            </a:r>
            <a:endParaRPr lang="en-US" dirty="0">
              <a:latin typeface="B Zar" charset="0"/>
              <a:ea typeface="B Zar" charset="0"/>
              <a:cs typeface="B Zar" charset="0"/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4268463" y="65960"/>
            <a:ext cx="1678674" cy="555521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r>
              <a:rPr lang="fa-IR" dirty="0" smtClean="0">
                <a:latin typeface="B Zar" charset="0"/>
                <a:ea typeface="B Zar" charset="0"/>
                <a:cs typeface="B Zar" charset="0"/>
              </a:rPr>
              <a:t>مطالعه موردی</a:t>
            </a:r>
            <a:endParaRPr lang="en-US" dirty="0">
              <a:latin typeface="B Zar" charset="0"/>
              <a:ea typeface="B Zar" charset="0"/>
              <a:cs typeface="B Zar" charset="0"/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7103154" y="73297"/>
            <a:ext cx="1678674" cy="555521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r>
              <a:rPr lang="fa-IR" dirty="0" smtClean="0">
                <a:latin typeface="B Zar" charset="0"/>
                <a:ea typeface="B Zar" charset="0"/>
                <a:cs typeface="B Zar" charset="0"/>
              </a:rPr>
              <a:t>چارچوب پیشنهادی</a:t>
            </a:r>
            <a:endParaRPr lang="en-US" dirty="0">
              <a:latin typeface="B Zar" charset="0"/>
              <a:ea typeface="B Zar" charset="0"/>
              <a:cs typeface="B Zar" charset="0"/>
            </a:endParaRPr>
          </a:p>
        </p:txBody>
      </p:sp>
      <p:sp>
        <p:nvSpPr>
          <p:cNvPr id="23" name="Right Arrow 22"/>
          <p:cNvSpPr/>
          <p:nvPr/>
        </p:nvSpPr>
        <p:spPr>
          <a:xfrm rot="10800000">
            <a:off x="3383696" y="208153"/>
            <a:ext cx="620468" cy="328684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762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Arrow 23"/>
          <p:cNvSpPr/>
          <p:nvPr/>
        </p:nvSpPr>
        <p:spPr>
          <a:xfrm rot="10800000">
            <a:off x="6176811" y="179377"/>
            <a:ext cx="620468" cy="328684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762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4564" y="1864199"/>
            <a:ext cx="8804962" cy="4861999"/>
          </a:xfrm>
          <a:prstGeom prst="rect">
            <a:avLst/>
          </a:prstGeom>
        </p:spPr>
      </p:pic>
      <p:cxnSp>
        <p:nvCxnSpPr>
          <p:cNvPr id="17" name="Straight Arrow Connector 16"/>
          <p:cNvCxnSpPr/>
          <p:nvPr/>
        </p:nvCxnSpPr>
        <p:spPr>
          <a:xfrm>
            <a:off x="6669230" y="2992862"/>
            <a:ext cx="1460053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6797279" y="5632602"/>
            <a:ext cx="1431872" cy="25651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4712585" y="2992862"/>
            <a:ext cx="142875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4664020" y="5632602"/>
            <a:ext cx="142875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itle 1"/>
          <p:cNvSpPr>
            <a:spLocks noGrp="1"/>
          </p:cNvSpPr>
          <p:nvPr>
            <p:ph type="title"/>
          </p:nvPr>
        </p:nvSpPr>
        <p:spPr>
          <a:xfrm>
            <a:off x="1097278" y="974361"/>
            <a:ext cx="10220295" cy="723340"/>
          </a:xfrm>
        </p:spPr>
        <p:txBody>
          <a:bodyPr>
            <a:normAutofit fontScale="90000"/>
          </a:bodyPr>
          <a:lstStyle/>
          <a:p>
            <a:r>
              <a:rPr lang="fa-IR" dirty="0" smtClean="0"/>
              <a:t>تقسیم بندی نقاط تعادل</a:t>
            </a:r>
            <a:endParaRPr lang="en-US" dirty="0"/>
          </a:p>
        </p:txBody>
      </p:sp>
      <p:sp>
        <p:nvSpPr>
          <p:cNvPr id="27" name="Content Placeholder 2"/>
          <p:cNvSpPr txBox="1">
            <a:spLocks/>
          </p:cNvSpPr>
          <p:nvPr/>
        </p:nvSpPr>
        <p:spPr>
          <a:xfrm>
            <a:off x="515522" y="6274509"/>
            <a:ext cx="1220681" cy="584616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r" defTabSz="914400" rtl="1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B Zar" charset="0"/>
                <a:ea typeface="B Zar" charset="0"/>
                <a:cs typeface="B Zar" charset="0"/>
              </a:defRPr>
            </a:lvl1pPr>
            <a:lvl2pPr marL="685800" indent="-228600" algn="r" defTabSz="914400" rtl="1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B Zar" charset="0"/>
                <a:ea typeface="B Zar" charset="0"/>
                <a:cs typeface="B Zar" charset="0"/>
              </a:defRPr>
            </a:lvl2pPr>
            <a:lvl3pPr marL="1143000" indent="-228600" algn="r" defTabSz="914400" rtl="1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B Zar" charset="0"/>
                <a:ea typeface="B Zar" charset="0"/>
                <a:cs typeface="B Zar" charset="0"/>
              </a:defRPr>
            </a:lvl3pPr>
            <a:lvl4pPr marL="1600200" indent="-228600" algn="r" defTabSz="914400" rtl="1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B Zar" charset="0"/>
                <a:ea typeface="B Zar" charset="0"/>
                <a:cs typeface="B Zar" charset="0"/>
              </a:defRPr>
            </a:lvl4pPr>
            <a:lvl5pPr marL="2057400" indent="-228600" algn="r" defTabSz="914400" rtl="1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B Zar" charset="0"/>
                <a:ea typeface="B Zar" charset="0"/>
                <a:cs typeface="B Zar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fa-IR" sz="2400" dirty="0" smtClean="0">
                <a:solidFill>
                  <a:schemeClr val="bg1"/>
                </a:solidFill>
              </a:rPr>
              <a:t>۱۴ از۴۴</a:t>
            </a:r>
            <a:endParaRPr lang="fa-IR" sz="24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9232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097278" y="974361"/>
            <a:ext cx="10220295" cy="723340"/>
          </a:xfrm>
        </p:spPr>
        <p:txBody>
          <a:bodyPr>
            <a:normAutofit fontScale="90000"/>
          </a:bodyPr>
          <a:lstStyle/>
          <a:p>
            <a:r>
              <a:rPr lang="fa-IR" dirty="0" smtClean="0"/>
              <a:t>تقسیم بندی نقاط تعادل</a:t>
            </a:r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1202689" y="1850317"/>
            <a:ext cx="8255447" cy="4023360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r" defTabSz="914400" rtl="1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+mn-lt"/>
                <a:ea typeface="+mn-ea"/>
                <a:cs typeface="B Zar" panose="00000400000000000000" pitchFamily="2" charset="-78"/>
              </a:defRPr>
            </a:lvl1pPr>
            <a:lvl2pPr marL="384048" indent="-182880" algn="r" defTabSz="914400" rtl="1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+mn-lt"/>
                <a:ea typeface="+mn-ea"/>
                <a:cs typeface="B Zar" panose="00000400000000000000" pitchFamily="2" charset="-78"/>
              </a:defRPr>
            </a:lvl2pPr>
            <a:lvl3pPr marL="566928" indent="-182880" algn="r" defTabSz="914400" rtl="1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B Zar" panose="00000400000000000000" pitchFamily="2" charset="-78"/>
              </a:defRPr>
            </a:lvl3pPr>
            <a:lvl4pPr marL="749808" indent="-182880" algn="r" defTabSz="914400" rtl="1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B Zar" panose="00000400000000000000" pitchFamily="2" charset="-78"/>
              </a:defRPr>
            </a:lvl4pPr>
            <a:lvl5pPr marL="932688" indent="-182880" algn="r" defTabSz="914400" rtl="1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B Zar" panose="00000400000000000000" pitchFamily="2" charset="-78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Clr>
                <a:schemeClr val="accent5">
                  <a:lumMod val="50000"/>
                </a:schemeClr>
              </a:buClr>
              <a:buNone/>
            </a:pPr>
            <a:endParaRPr lang="fa-IR" sz="2800" dirty="0">
              <a:latin typeface="IranNastaliq" panose="02000503000000020003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/>
              <p:cNvSpPr txBox="1">
                <a:spLocks/>
              </p:cNvSpPr>
              <p:nvPr/>
            </p:nvSpPr>
            <p:spPr>
              <a:xfrm>
                <a:off x="899410" y="1841853"/>
                <a:ext cx="10418164" cy="4603917"/>
              </a:xfrm>
              <a:prstGeom prst="rect">
                <a:avLst/>
              </a:prstGeom>
            </p:spPr>
            <p:txBody>
              <a:bodyPr vert="horz" lIns="0" tIns="45720" rIns="0" bIns="45720" rtlCol="0">
                <a:noAutofit/>
              </a:bodyPr>
              <a:lstStyle>
                <a:lvl1pPr marL="91440" indent="-91440" algn="r" defTabSz="914400" rtl="1" eaLnBrk="1" latinLnBrk="0" hangingPunct="1">
                  <a:lnSpc>
                    <a:spcPct val="9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 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B Zar" panose="00000400000000000000" pitchFamily="2" charset="-78"/>
                  </a:defRPr>
                </a:lvl1pPr>
                <a:lvl2pPr marL="384048" indent="-182880" algn="r" defTabSz="914400" rtl="1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B Zar" panose="00000400000000000000" pitchFamily="2" charset="-78"/>
                  </a:defRPr>
                </a:lvl2pPr>
                <a:lvl3pPr marL="566928" indent="-182880" algn="r" defTabSz="914400" rtl="1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B Zar" panose="00000400000000000000" pitchFamily="2" charset="-78"/>
                  </a:defRPr>
                </a:lvl3pPr>
                <a:lvl4pPr marL="749808" indent="-182880" algn="r" defTabSz="914400" rtl="1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B Zar" panose="00000400000000000000" pitchFamily="2" charset="-78"/>
                  </a:defRPr>
                </a:lvl4pPr>
                <a:lvl5pPr marL="932688" indent="-182880" algn="r" defTabSz="914400" rtl="1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B Zar" panose="00000400000000000000" pitchFamily="2" charset="-78"/>
                  </a:defRPr>
                </a:lvl5pPr>
                <a:lvl6pPr marL="11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3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15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17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lvl="1" indent="0">
                  <a:buClr>
                    <a:schemeClr val="accent5">
                      <a:lumMod val="50000"/>
                    </a:schemeClr>
                  </a:buClr>
                  <a:buNone/>
                </a:pPr>
                <a:r>
                  <a:rPr lang="fa-IR" sz="2800" dirty="0" smtClean="0">
                    <a:solidFill>
                      <a:schemeClr val="bg1">
                        <a:lumMod val="85000"/>
                      </a:schemeClr>
                    </a:solidFill>
                    <a:latin typeface="IranNastaliq" panose="02000503000000020003" pitchFamily="2" charset="0"/>
                  </a:rPr>
                  <a:t>خالص</a:t>
                </a:r>
              </a:p>
              <a:p>
                <a:pPr marL="457200" lvl="1" indent="0">
                  <a:buClr>
                    <a:schemeClr val="accent5">
                      <a:lumMod val="50000"/>
                    </a:schemeClr>
                  </a:buClr>
                  <a:buNone/>
                </a:pPr>
                <a:r>
                  <a:rPr lang="fa-IR" sz="2800" dirty="0" smtClean="0">
                    <a:solidFill>
                      <a:schemeClr val="bg1">
                        <a:lumMod val="85000"/>
                      </a:schemeClr>
                    </a:solidFill>
                    <a:latin typeface="IranNastaliq" panose="02000503000000020003" pitchFamily="2" charset="0"/>
                  </a:rPr>
                  <a:t>تجمع روی استراتژی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800" dirty="0" smtClean="0">
                    <a:solidFill>
                      <a:schemeClr val="bg1">
                        <a:lumMod val="85000"/>
                      </a:schemeClr>
                    </a:solidFill>
                    <a:latin typeface="IranNastaliq" panose="02000503000000020003" pitchFamily="2" charset="0"/>
                  </a:rPr>
                  <a:t> </a:t>
                </a:r>
                <a:r>
                  <a:rPr lang="fa-IR" sz="2800" dirty="0" smtClean="0">
                    <a:solidFill>
                      <a:schemeClr val="bg1">
                        <a:lumMod val="85000"/>
                      </a:schemeClr>
                    </a:solidFill>
                    <a:latin typeface="IranNastaliq" panose="02000503000000020003" pitchFamily="2" charset="0"/>
                  </a:rPr>
                  <a:t>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b="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800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800" b="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800" dirty="0" smtClean="0">
                    <a:solidFill>
                      <a:schemeClr val="bg1">
                        <a:lumMod val="85000"/>
                      </a:schemeClr>
                    </a:solidFill>
                    <a:latin typeface="IranNastaliq" panose="02000503000000020003" pitchFamily="2" charset="0"/>
                  </a:rPr>
                  <a:t> </a:t>
                </a:r>
                <a:endParaRPr lang="fa-IR" sz="2800" dirty="0" smtClean="0">
                  <a:solidFill>
                    <a:schemeClr val="bg1">
                      <a:lumMod val="85000"/>
                    </a:schemeClr>
                  </a:solidFill>
                  <a:latin typeface="IranNastaliq" panose="02000503000000020003" pitchFamily="2" charset="0"/>
                </a:endParaRPr>
              </a:p>
              <a:p>
                <a:pPr marL="457200" lvl="1" indent="0">
                  <a:buClr>
                    <a:schemeClr val="accent5">
                      <a:lumMod val="50000"/>
                    </a:schemeClr>
                  </a:buClr>
                  <a:buNone/>
                </a:pPr>
                <a:r>
                  <a:rPr lang="fa-IR" sz="2800" dirty="0" smtClean="0">
                    <a:solidFill>
                      <a:schemeClr val="bg1">
                        <a:lumMod val="85000"/>
                      </a:schemeClr>
                    </a:solidFill>
                    <a:latin typeface="IranNastaliq" panose="02000503000000020003" pitchFamily="2" charset="0"/>
                  </a:rPr>
                  <a:t>تجمع </a:t>
                </a:r>
                <a:r>
                  <a:rPr lang="fa-IR" sz="2800" dirty="0">
                    <a:solidFill>
                      <a:schemeClr val="bg1">
                        <a:lumMod val="85000"/>
                      </a:schemeClr>
                    </a:solidFill>
                    <a:latin typeface="IranNastaliq" panose="02000503000000020003" pitchFamily="2" charset="0"/>
                  </a:rPr>
                  <a:t>روی استراتژی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chemeClr val="bg1">
                        <a:lumMod val="85000"/>
                      </a:schemeClr>
                    </a:solidFill>
                    <a:latin typeface="IranNastaliq" panose="02000503000000020003" pitchFamily="2" charset="0"/>
                  </a:rPr>
                  <a:t> </a:t>
                </a:r>
                <a:r>
                  <a:rPr lang="fa-IR" sz="2800" dirty="0">
                    <a:solidFill>
                      <a:schemeClr val="bg1">
                        <a:lumMod val="85000"/>
                      </a:schemeClr>
                    </a:solidFill>
                    <a:latin typeface="IranNastaliq" panose="02000503000000020003" pitchFamily="2" charset="0"/>
                  </a:rPr>
                  <a:t>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i="1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800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800" i="1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fa-IR" sz="2800" dirty="0">
                  <a:solidFill>
                    <a:schemeClr val="bg1">
                      <a:lumMod val="85000"/>
                    </a:schemeClr>
                  </a:solidFill>
                  <a:latin typeface="IranNastaliq" panose="02000503000000020003" pitchFamily="2" charset="0"/>
                </a:endParaRPr>
              </a:p>
              <a:p>
                <a:pPr marL="457200" lvl="1" indent="0">
                  <a:buClr>
                    <a:schemeClr val="accent5">
                      <a:lumMod val="50000"/>
                    </a:schemeClr>
                  </a:buClr>
                  <a:buNone/>
                </a:pPr>
                <a:r>
                  <a:rPr lang="fa-IR" sz="2800" dirty="0">
                    <a:solidFill>
                      <a:schemeClr val="bg1">
                        <a:lumMod val="85000"/>
                      </a:schemeClr>
                    </a:solidFill>
                    <a:latin typeface="IranNastaliq" panose="02000503000000020003" pitchFamily="2" charset="0"/>
                  </a:rPr>
                  <a:t>غیر تجمع روی استراتژی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chemeClr val="bg1">
                        <a:lumMod val="85000"/>
                      </a:schemeClr>
                    </a:solidFill>
                    <a:latin typeface="IranNastaliq" panose="02000503000000020003" pitchFamily="2" charset="0"/>
                  </a:rPr>
                  <a:t> </a:t>
                </a:r>
                <a:r>
                  <a:rPr lang="fa-IR" sz="2800" dirty="0">
                    <a:solidFill>
                      <a:schemeClr val="bg1">
                        <a:lumMod val="85000"/>
                      </a:schemeClr>
                    </a:solidFill>
                    <a:latin typeface="IranNastaliq" panose="02000503000000020003" pitchFamily="2" charset="0"/>
                  </a:rPr>
                  <a:t>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i="1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fa-IR" sz="2800" i="1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fa-IR" sz="2800" i="1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و</m:t>
                    </m:r>
                    <m:r>
                      <a:rPr lang="fa-IR" sz="2800" i="1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800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800" i="1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fa-IR" sz="2800" i="1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fa-IR" sz="2800" dirty="0">
                  <a:solidFill>
                    <a:schemeClr val="bg1">
                      <a:lumMod val="85000"/>
                    </a:schemeClr>
                  </a:solidFill>
                  <a:latin typeface="IranNastaliq" panose="02000503000000020003" pitchFamily="2" charset="0"/>
                </a:endParaRPr>
              </a:p>
              <a:p>
                <a:pPr marL="457200" lvl="1" indent="0">
                  <a:buClr>
                    <a:schemeClr val="accent5">
                      <a:lumMod val="50000"/>
                    </a:schemeClr>
                  </a:buClr>
                  <a:buNone/>
                </a:pPr>
                <a:r>
                  <a:rPr lang="fa-IR" sz="2800" dirty="0" smtClean="0">
                    <a:solidFill>
                      <a:schemeClr val="bg1">
                        <a:lumMod val="85000"/>
                      </a:schemeClr>
                    </a:solidFill>
                    <a:latin typeface="IranNastaliq" panose="02000503000000020003" pitchFamily="2" charset="0"/>
                  </a:rPr>
                  <a:t>غیر تجمع </a:t>
                </a:r>
                <a:r>
                  <a:rPr lang="fa-IR" sz="2800" dirty="0">
                    <a:solidFill>
                      <a:schemeClr val="bg1">
                        <a:lumMod val="85000"/>
                      </a:schemeClr>
                    </a:solidFill>
                    <a:latin typeface="IranNastaliq" panose="02000503000000020003" pitchFamily="2" charset="0"/>
                  </a:rPr>
                  <a:t>روی استراتژی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fa-IR" sz="28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chemeClr val="bg1">
                        <a:lumMod val="85000"/>
                      </a:schemeClr>
                    </a:solidFill>
                    <a:latin typeface="IranNastaliq" panose="02000503000000020003" pitchFamily="2" charset="0"/>
                  </a:rPr>
                  <a:t> </a:t>
                </a:r>
                <a:r>
                  <a:rPr lang="fa-IR" sz="2800" dirty="0">
                    <a:solidFill>
                      <a:schemeClr val="bg1">
                        <a:lumMod val="85000"/>
                      </a:schemeClr>
                    </a:solidFill>
                    <a:latin typeface="IranNastaliq" panose="02000503000000020003" pitchFamily="2" charset="0"/>
                  </a:rPr>
                  <a:t>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i="1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fa-IR" sz="2800" b="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fa-IR" sz="2800" b="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800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800" i="1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fa-IR" sz="2800" b="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fa-IR" sz="2800" dirty="0">
                  <a:solidFill>
                    <a:schemeClr val="bg1">
                      <a:lumMod val="85000"/>
                    </a:schemeClr>
                  </a:solidFill>
                  <a:latin typeface="IranNastaliq" panose="02000503000000020003" pitchFamily="2" charset="0"/>
                </a:endParaRPr>
              </a:p>
              <a:p>
                <a:pPr marL="457200" lvl="1" indent="0">
                  <a:buClr>
                    <a:schemeClr val="accent5">
                      <a:lumMod val="50000"/>
                    </a:schemeClr>
                  </a:buClr>
                  <a:buNone/>
                </a:pPr>
                <a:r>
                  <a:rPr lang="fa-IR" sz="2800" dirty="0" smtClean="0">
                    <a:latin typeface="IranNastaliq" panose="02000503000000020003" pitchFamily="2" charset="0"/>
                  </a:rPr>
                  <a:t>آمیخته:</a:t>
                </a:r>
              </a:p>
              <a:p>
                <a:pPr marL="457200" lvl="1" indent="0">
                  <a:buClr>
                    <a:schemeClr val="accent5">
                      <a:lumMod val="50000"/>
                    </a:scheme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∈(0,1)</m:t>
                      </m:r>
                    </m:oMath>
                  </m:oMathPara>
                </a14:m>
                <a:endParaRPr lang="en-US" sz="2800" dirty="0" smtClean="0">
                  <a:latin typeface="IranNastaliq" panose="02000503000000020003" pitchFamily="2" charset="0"/>
                </a:endParaRPr>
              </a:p>
              <a:p>
                <a:pPr marL="457200" lvl="1" indent="0">
                  <a:buClr>
                    <a:schemeClr val="accent5">
                      <a:lumMod val="50000"/>
                    </a:schemeClr>
                  </a:buClr>
                  <a:buNone/>
                </a:pPr>
                <a:r>
                  <a:rPr lang="fa-IR" sz="2800" dirty="0" smtClean="0">
                    <a:solidFill>
                      <a:schemeClr val="bg1">
                        <a:lumMod val="85000"/>
                      </a:schemeClr>
                    </a:solidFill>
                    <a:latin typeface="IranNastaliq" panose="02000503000000020003" pitchFamily="2" charset="0"/>
                  </a:rPr>
                  <a:t>نیمه آمیخته:</a:t>
                </a:r>
              </a:p>
              <a:p>
                <a:pPr marL="457200" lvl="1" indent="0">
                  <a:buClr>
                    <a:schemeClr val="accent5">
                      <a:lumMod val="50000"/>
                    </a:scheme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i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d>
                        <m:dPr>
                          <m:ctrlPr>
                            <a:rPr lang="en-US" sz="28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0,1</m:t>
                          </m:r>
                        </m:e>
                      </m:d>
                      <m:r>
                        <a:rPr lang="en-US" sz="28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=0 </m:t>
                      </m:r>
                      <m:r>
                        <a:rPr lang="en-US" sz="28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𝑜𝑟</m:t>
                      </m:r>
                      <m:r>
                        <a:rPr lang="en-US" sz="28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 1</m:t>
                      </m:r>
                    </m:oMath>
                  </m:oMathPara>
                </a14:m>
                <a:endParaRPr lang="en-US" sz="2800" dirty="0">
                  <a:solidFill>
                    <a:schemeClr val="bg1">
                      <a:lumMod val="85000"/>
                    </a:schemeClr>
                  </a:solidFill>
                  <a:latin typeface="IranNastaliq" panose="02000503000000020003" pitchFamily="2" charset="0"/>
                </a:endParaRPr>
              </a:p>
              <a:p>
                <a:pPr marL="457200" lvl="1" indent="0">
                  <a:buClr>
                    <a:schemeClr val="accent5">
                      <a:lumMod val="50000"/>
                    </a:schemeClr>
                  </a:buClr>
                  <a:buNone/>
                </a:pPr>
                <a:endParaRPr lang="fa-IR" sz="2800" dirty="0" smtClean="0">
                  <a:latin typeface="IranNastaliq" panose="02000503000000020003" pitchFamily="2" charset="0"/>
                </a:endParaRPr>
              </a:p>
              <a:p>
                <a:pPr marL="457200" lvl="1" indent="0">
                  <a:buClr>
                    <a:schemeClr val="accent5">
                      <a:lumMod val="50000"/>
                    </a:schemeClr>
                  </a:buClr>
                  <a:buNone/>
                </a:pPr>
                <a:endParaRPr lang="fa-IR" sz="2800" dirty="0" smtClean="0">
                  <a:latin typeface="IranNastaliq" panose="02000503000000020003" pitchFamily="2" charset="0"/>
                </a:endParaRPr>
              </a:p>
            </p:txBody>
          </p:sp>
        </mc:Choice>
        <mc:Fallback xmlns="">
          <p:sp>
            <p:nvSpPr>
              <p:cNvPr id="8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410" y="1841853"/>
                <a:ext cx="10418164" cy="4603917"/>
              </a:xfrm>
              <a:prstGeom prst="rect">
                <a:avLst/>
              </a:prstGeom>
              <a:blipFill rotWithShape="0">
                <a:blip r:embed="rId3"/>
                <a:stretch>
                  <a:fillRect t="-1987" b="-5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ounded Rectangle 8"/>
          <p:cNvSpPr/>
          <p:nvPr/>
        </p:nvSpPr>
        <p:spPr>
          <a:xfrm>
            <a:off x="9785445" y="65961"/>
            <a:ext cx="1678674" cy="555521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r>
              <a:rPr lang="fa-IR" dirty="0" smtClean="0">
                <a:latin typeface="B Zar" charset="0"/>
                <a:ea typeface="B Zar" charset="0"/>
                <a:cs typeface="B Zar" charset="0"/>
              </a:rPr>
              <a:t>مقدمه </a:t>
            </a:r>
            <a:endParaRPr lang="en-US" dirty="0">
              <a:latin typeface="B Zar" charset="0"/>
              <a:ea typeface="B Zar" charset="0"/>
              <a:cs typeface="B Zar" charset="0"/>
            </a:endParaRPr>
          </a:p>
        </p:txBody>
      </p:sp>
      <p:sp>
        <p:nvSpPr>
          <p:cNvPr id="10" name="Right Arrow 9"/>
          <p:cNvSpPr/>
          <p:nvPr/>
        </p:nvSpPr>
        <p:spPr>
          <a:xfrm rot="10800000">
            <a:off x="8993874" y="148984"/>
            <a:ext cx="620468" cy="328684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762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1509972" y="65959"/>
            <a:ext cx="1678674" cy="555521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r>
              <a:rPr lang="fa-IR" dirty="0" smtClean="0">
                <a:latin typeface="B Zar" charset="0"/>
                <a:ea typeface="B Zar" charset="0"/>
                <a:cs typeface="B Zar" charset="0"/>
              </a:rPr>
              <a:t>پژوهشهای پیشین و نتیجه گیری</a:t>
            </a:r>
            <a:endParaRPr lang="en-US" dirty="0">
              <a:latin typeface="B Zar" charset="0"/>
              <a:ea typeface="B Zar" charset="0"/>
              <a:cs typeface="B Zar" charset="0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4268463" y="65960"/>
            <a:ext cx="1678674" cy="555521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r>
              <a:rPr lang="fa-IR" dirty="0" smtClean="0">
                <a:latin typeface="B Zar" charset="0"/>
                <a:ea typeface="B Zar" charset="0"/>
                <a:cs typeface="B Zar" charset="0"/>
              </a:rPr>
              <a:t>مطالعه موردی</a:t>
            </a:r>
            <a:endParaRPr lang="en-US" dirty="0">
              <a:latin typeface="B Zar" charset="0"/>
              <a:ea typeface="B Zar" charset="0"/>
              <a:cs typeface="B Zar" charset="0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7103154" y="73297"/>
            <a:ext cx="1678674" cy="555521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r>
              <a:rPr lang="fa-IR" dirty="0" smtClean="0">
                <a:latin typeface="B Zar" charset="0"/>
                <a:ea typeface="B Zar" charset="0"/>
                <a:cs typeface="B Zar" charset="0"/>
              </a:rPr>
              <a:t>چارچوب پیشنهادی</a:t>
            </a:r>
            <a:endParaRPr lang="en-US" dirty="0">
              <a:latin typeface="B Zar" charset="0"/>
              <a:ea typeface="B Zar" charset="0"/>
              <a:cs typeface="B Zar" charset="0"/>
            </a:endParaRPr>
          </a:p>
        </p:txBody>
      </p:sp>
      <p:sp>
        <p:nvSpPr>
          <p:cNvPr id="14" name="Right Arrow 13"/>
          <p:cNvSpPr/>
          <p:nvPr/>
        </p:nvSpPr>
        <p:spPr>
          <a:xfrm rot="10800000">
            <a:off x="3383696" y="208153"/>
            <a:ext cx="620468" cy="328684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762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/>
          <p:cNvSpPr/>
          <p:nvPr/>
        </p:nvSpPr>
        <p:spPr>
          <a:xfrm rot="10800000">
            <a:off x="6176811" y="179377"/>
            <a:ext cx="620468" cy="328684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762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515522" y="6274509"/>
            <a:ext cx="1220681" cy="584616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r" defTabSz="914400" rtl="1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B Zar" charset="0"/>
                <a:ea typeface="B Zar" charset="0"/>
                <a:cs typeface="B Zar" charset="0"/>
              </a:defRPr>
            </a:lvl1pPr>
            <a:lvl2pPr marL="685800" indent="-228600" algn="r" defTabSz="914400" rtl="1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B Zar" charset="0"/>
                <a:ea typeface="B Zar" charset="0"/>
                <a:cs typeface="B Zar" charset="0"/>
              </a:defRPr>
            </a:lvl2pPr>
            <a:lvl3pPr marL="1143000" indent="-228600" algn="r" defTabSz="914400" rtl="1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B Zar" charset="0"/>
                <a:ea typeface="B Zar" charset="0"/>
                <a:cs typeface="B Zar" charset="0"/>
              </a:defRPr>
            </a:lvl3pPr>
            <a:lvl4pPr marL="1600200" indent="-228600" algn="r" defTabSz="914400" rtl="1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B Zar" charset="0"/>
                <a:ea typeface="B Zar" charset="0"/>
                <a:cs typeface="B Zar" charset="0"/>
              </a:defRPr>
            </a:lvl4pPr>
            <a:lvl5pPr marL="2057400" indent="-228600" algn="r" defTabSz="914400" rtl="1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B Zar" charset="0"/>
                <a:ea typeface="B Zar" charset="0"/>
                <a:cs typeface="B Zar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fa-IR" sz="2400" dirty="0" smtClean="0">
                <a:solidFill>
                  <a:schemeClr val="bg1"/>
                </a:solidFill>
              </a:rPr>
              <a:t>۱۴ از۴۴</a:t>
            </a:r>
            <a:endParaRPr lang="fa-IR" sz="24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1082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 txBox="1">
            <a:spLocks/>
          </p:cNvSpPr>
          <p:nvPr/>
        </p:nvSpPr>
        <p:spPr>
          <a:xfrm>
            <a:off x="1202689" y="1850317"/>
            <a:ext cx="8255447" cy="4023360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r" defTabSz="914400" rtl="1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+mn-lt"/>
                <a:ea typeface="+mn-ea"/>
                <a:cs typeface="B Zar" panose="00000400000000000000" pitchFamily="2" charset="-78"/>
              </a:defRPr>
            </a:lvl1pPr>
            <a:lvl2pPr marL="384048" indent="-182880" algn="r" defTabSz="914400" rtl="1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+mn-lt"/>
                <a:ea typeface="+mn-ea"/>
                <a:cs typeface="B Zar" panose="00000400000000000000" pitchFamily="2" charset="-78"/>
              </a:defRPr>
            </a:lvl2pPr>
            <a:lvl3pPr marL="566928" indent="-182880" algn="r" defTabSz="914400" rtl="1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B Zar" panose="00000400000000000000" pitchFamily="2" charset="-78"/>
              </a:defRPr>
            </a:lvl3pPr>
            <a:lvl4pPr marL="749808" indent="-182880" algn="r" defTabSz="914400" rtl="1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B Zar" panose="00000400000000000000" pitchFamily="2" charset="-78"/>
              </a:defRPr>
            </a:lvl4pPr>
            <a:lvl5pPr marL="932688" indent="-182880" algn="r" defTabSz="914400" rtl="1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B Zar" panose="00000400000000000000" pitchFamily="2" charset="-78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Clr>
                <a:schemeClr val="accent5">
                  <a:lumMod val="50000"/>
                </a:schemeClr>
              </a:buClr>
              <a:buNone/>
            </a:pPr>
            <a:endParaRPr lang="fa-IR" sz="2800" dirty="0">
              <a:latin typeface="IranNastaliq" panose="02000503000000020003" pitchFamily="2" charset="0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097279" y="2002933"/>
            <a:ext cx="8255447" cy="4023360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r" defTabSz="914400" rtl="1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+mn-lt"/>
                <a:ea typeface="+mn-ea"/>
                <a:cs typeface="B Zar" panose="00000400000000000000" pitchFamily="2" charset="-78"/>
              </a:defRPr>
            </a:lvl1pPr>
            <a:lvl2pPr marL="384048" indent="-182880" algn="r" defTabSz="914400" rtl="1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+mn-lt"/>
                <a:ea typeface="+mn-ea"/>
                <a:cs typeface="B Zar" panose="00000400000000000000" pitchFamily="2" charset="-78"/>
              </a:defRPr>
            </a:lvl2pPr>
            <a:lvl3pPr marL="566928" indent="-182880" algn="r" defTabSz="914400" rtl="1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B Zar" panose="00000400000000000000" pitchFamily="2" charset="-78"/>
              </a:defRPr>
            </a:lvl3pPr>
            <a:lvl4pPr marL="749808" indent="-182880" algn="r" defTabSz="914400" rtl="1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B Zar" panose="00000400000000000000" pitchFamily="2" charset="-78"/>
              </a:defRPr>
            </a:lvl4pPr>
            <a:lvl5pPr marL="932688" indent="-182880" algn="r" defTabSz="914400" rtl="1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B Zar" panose="00000400000000000000" pitchFamily="2" charset="-78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Clr>
                <a:schemeClr val="accent5">
                  <a:lumMod val="50000"/>
                </a:schemeClr>
              </a:buClr>
              <a:buNone/>
            </a:pPr>
            <a:endParaRPr lang="fa-IR" sz="2800" dirty="0" smtClean="0">
              <a:latin typeface="IranNastaliq" panose="02000503000000020003" pitchFamily="2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5030787" y="5703147"/>
            <a:ext cx="1066800" cy="6040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9785445" y="65961"/>
            <a:ext cx="1678674" cy="555521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r>
              <a:rPr lang="fa-IR" dirty="0" smtClean="0">
                <a:latin typeface="B Zar" charset="0"/>
                <a:ea typeface="B Zar" charset="0"/>
                <a:cs typeface="B Zar" charset="0"/>
              </a:rPr>
              <a:t>مقدمه </a:t>
            </a:r>
            <a:endParaRPr lang="en-US" dirty="0">
              <a:latin typeface="B Zar" charset="0"/>
              <a:ea typeface="B Zar" charset="0"/>
              <a:cs typeface="B Zar" charset="0"/>
            </a:endParaRPr>
          </a:p>
        </p:txBody>
      </p:sp>
      <p:sp>
        <p:nvSpPr>
          <p:cNvPr id="14" name="Right Arrow 13"/>
          <p:cNvSpPr/>
          <p:nvPr/>
        </p:nvSpPr>
        <p:spPr>
          <a:xfrm rot="10800000">
            <a:off x="8993874" y="148984"/>
            <a:ext cx="620468" cy="328684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762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1509972" y="65959"/>
            <a:ext cx="1678674" cy="555521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r>
              <a:rPr lang="fa-IR" dirty="0" smtClean="0">
                <a:latin typeface="B Zar" charset="0"/>
                <a:ea typeface="B Zar" charset="0"/>
                <a:cs typeface="B Zar" charset="0"/>
              </a:rPr>
              <a:t>پژوهشهای پیشین و نتیجه گیری</a:t>
            </a:r>
            <a:endParaRPr lang="en-US" dirty="0">
              <a:latin typeface="B Zar" charset="0"/>
              <a:ea typeface="B Zar" charset="0"/>
              <a:cs typeface="B Zar" charset="0"/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4268463" y="65960"/>
            <a:ext cx="1678674" cy="555521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r>
              <a:rPr lang="fa-IR" dirty="0" smtClean="0">
                <a:latin typeface="B Zar" charset="0"/>
                <a:ea typeface="B Zar" charset="0"/>
                <a:cs typeface="B Zar" charset="0"/>
              </a:rPr>
              <a:t>مطالعه موردی</a:t>
            </a:r>
            <a:endParaRPr lang="en-US" dirty="0">
              <a:latin typeface="B Zar" charset="0"/>
              <a:ea typeface="B Zar" charset="0"/>
              <a:cs typeface="B Zar" charset="0"/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7103154" y="73297"/>
            <a:ext cx="1678674" cy="555521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r>
              <a:rPr lang="fa-IR" dirty="0" smtClean="0">
                <a:latin typeface="B Zar" charset="0"/>
                <a:ea typeface="B Zar" charset="0"/>
                <a:cs typeface="B Zar" charset="0"/>
              </a:rPr>
              <a:t>چارچوب پیشنهادی</a:t>
            </a:r>
            <a:endParaRPr lang="en-US" dirty="0">
              <a:latin typeface="B Zar" charset="0"/>
              <a:ea typeface="B Zar" charset="0"/>
              <a:cs typeface="B Zar" charset="0"/>
            </a:endParaRPr>
          </a:p>
        </p:txBody>
      </p:sp>
      <p:sp>
        <p:nvSpPr>
          <p:cNvPr id="23" name="Right Arrow 22"/>
          <p:cNvSpPr/>
          <p:nvPr/>
        </p:nvSpPr>
        <p:spPr>
          <a:xfrm rot="10800000">
            <a:off x="3383696" y="208153"/>
            <a:ext cx="620468" cy="328684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762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Arrow 23"/>
          <p:cNvSpPr/>
          <p:nvPr/>
        </p:nvSpPr>
        <p:spPr>
          <a:xfrm rot="10800000">
            <a:off x="6176811" y="179377"/>
            <a:ext cx="620468" cy="328684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762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4564" y="1864199"/>
            <a:ext cx="8804962" cy="4861999"/>
          </a:xfrm>
          <a:prstGeom prst="rect">
            <a:avLst/>
          </a:prstGeom>
        </p:spPr>
      </p:pic>
      <p:cxnSp>
        <p:nvCxnSpPr>
          <p:cNvPr id="17" name="Straight Arrow Connector 16"/>
          <p:cNvCxnSpPr/>
          <p:nvPr/>
        </p:nvCxnSpPr>
        <p:spPr>
          <a:xfrm>
            <a:off x="6669230" y="2992862"/>
            <a:ext cx="1460053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6748714" y="5632602"/>
            <a:ext cx="1431872" cy="25651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4664020" y="2992862"/>
            <a:ext cx="142875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4664020" y="5632602"/>
            <a:ext cx="142875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itle 1"/>
          <p:cNvSpPr>
            <a:spLocks noGrp="1"/>
          </p:cNvSpPr>
          <p:nvPr>
            <p:ph type="title"/>
          </p:nvPr>
        </p:nvSpPr>
        <p:spPr>
          <a:xfrm>
            <a:off x="1097278" y="974361"/>
            <a:ext cx="10220295" cy="723340"/>
          </a:xfrm>
        </p:spPr>
        <p:txBody>
          <a:bodyPr>
            <a:normAutofit fontScale="90000"/>
          </a:bodyPr>
          <a:lstStyle/>
          <a:p>
            <a:r>
              <a:rPr lang="fa-IR" dirty="0" smtClean="0"/>
              <a:t>تقسیم بندی نقاط تعادل</a:t>
            </a:r>
            <a:endParaRPr lang="en-US" dirty="0"/>
          </a:p>
        </p:txBody>
      </p:sp>
      <p:sp>
        <p:nvSpPr>
          <p:cNvPr id="26" name="Content Placeholder 2"/>
          <p:cNvSpPr txBox="1">
            <a:spLocks/>
          </p:cNvSpPr>
          <p:nvPr/>
        </p:nvSpPr>
        <p:spPr>
          <a:xfrm>
            <a:off x="515522" y="6274509"/>
            <a:ext cx="1220681" cy="584616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r" defTabSz="914400" rtl="1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B Zar" charset="0"/>
                <a:ea typeface="B Zar" charset="0"/>
                <a:cs typeface="B Zar" charset="0"/>
              </a:defRPr>
            </a:lvl1pPr>
            <a:lvl2pPr marL="685800" indent="-228600" algn="r" defTabSz="914400" rtl="1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B Zar" charset="0"/>
                <a:ea typeface="B Zar" charset="0"/>
                <a:cs typeface="B Zar" charset="0"/>
              </a:defRPr>
            </a:lvl2pPr>
            <a:lvl3pPr marL="1143000" indent="-228600" algn="r" defTabSz="914400" rtl="1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B Zar" charset="0"/>
                <a:ea typeface="B Zar" charset="0"/>
                <a:cs typeface="B Zar" charset="0"/>
              </a:defRPr>
            </a:lvl3pPr>
            <a:lvl4pPr marL="1600200" indent="-228600" algn="r" defTabSz="914400" rtl="1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B Zar" charset="0"/>
                <a:ea typeface="B Zar" charset="0"/>
                <a:cs typeface="B Zar" charset="0"/>
              </a:defRPr>
            </a:lvl4pPr>
            <a:lvl5pPr marL="2057400" indent="-228600" algn="r" defTabSz="914400" rtl="1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B Zar" charset="0"/>
                <a:ea typeface="B Zar" charset="0"/>
                <a:cs typeface="B Zar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fa-IR" sz="2400" dirty="0" smtClean="0">
                <a:solidFill>
                  <a:schemeClr val="bg1"/>
                </a:solidFill>
              </a:rPr>
              <a:t>۱۴ از۴۴</a:t>
            </a:r>
            <a:endParaRPr lang="fa-IR" sz="24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6681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540831" y="13062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r" defTabSz="457200" rtl="1" eaLnBrk="1" latinLnBrk="0" hangingPunct="1"/>
            <a:endParaRPr lang="en-US"/>
          </a:p>
        </p:txBody>
      </p:sp>
      <p:sp>
        <p:nvSpPr>
          <p:cNvPr id="3" name="Arc 2"/>
          <p:cNvSpPr/>
          <p:nvPr/>
        </p:nvSpPr>
        <p:spPr>
          <a:xfrm rot="10800000">
            <a:off x="8011883" y="1"/>
            <a:ext cx="6858002" cy="6858000"/>
          </a:xfrm>
          <a:prstGeom prst="arc">
            <a:avLst>
              <a:gd name="adj1" fmla="val 16200000"/>
              <a:gd name="adj2" fmla="val 5406790"/>
            </a:avLst>
          </a:prstGeom>
          <a:noFill/>
          <a:ln>
            <a:solidFill>
              <a:srgbClr val="7D7D7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 flipH="1">
            <a:off x="3956653" y="717181"/>
            <a:ext cx="447482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algn="r" defTabSz="457200" rtl="1" eaLnBrk="1" latinLnBrk="0" hangingPunct="1"/>
            <a:r>
              <a:rPr lang="fa-IR" sz="2800" dirty="0" smtClean="0">
                <a:latin typeface="B Zar" charset="0"/>
                <a:ea typeface="B Zar" charset="0"/>
                <a:cs typeface="B Zar" charset="0"/>
              </a:rPr>
              <a:t>مقدمه</a:t>
            </a:r>
            <a:endParaRPr lang="en-US" sz="2800" dirty="0">
              <a:latin typeface="B Zar" charset="0"/>
              <a:ea typeface="B Zar" charset="0"/>
              <a:cs typeface="B Zar" charset="0"/>
            </a:endParaRPr>
          </a:p>
        </p:txBody>
      </p:sp>
      <p:sp>
        <p:nvSpPr>
          <p:cNvPr id="5" name="TextBox 4"/>
          <p:cNvSpPr txBox="1"/>
          <p:nvPr/>
        </p:nvSpPr>
        <p:spPr>
          <a:xfrm flipH="1">
            <a:off x="4190035" y="2278093"/>
            <a:ext cx="345826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fa-IR" sz="2800" smtClean="0">
                <a:latin typeface="B Zar" charset="0"/>
                <a:ea typeface="B Zar" charset="0"/>
                <a:cs typeface="B Zar" charset="0"/>
              </a:rPr>
              <a:t>چارچوب پیشنهادی</a:t>
            </a:r>
            <a:endParaRPr lang="en-US" sz="2800" dirty="0">
              <a:latin typeface="B Zar" charset="0"/>
              <a:ea typeface="B Zar" charset="0"/>
              <a:cs typeface="B Zar" charset="0"/>
            </a:endParaRPr>
          </a:p>
        </p:txBody>
      </p:sp>
      <p:sp>
        <p:nvSpPr>
          <p:cNvPr id="6" name="TextBox 5"/>
          <p:cNvSpPr txBox="1"/>
          <p:nvPr/>
        </p:nvSpPr>
        <p:spPr>
          <a:xfrm flipH="1">
            <a:off x="3075709" y="3906242"/>
            <a:ext cx="4465122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fa-IR" sz="2800" dirty="0" smtClean="0">
                <a:latin typeface="B Zar" charset="0"/>
                <a:ea typeface="B Zar" charset="0"/>
                <a:cs typeface="B Zar" charset="0"/>
              </a:rPr>
              <a:t>مطالعه موردی</a:t>
            </a:r>
            <a:endParaRPr lang="en-US" sz="2800" dirty="0">
              <a:latin typeface="B Zar" charset="0"/>
              <a:ea typeface="B Zar" charset="0"/>
              <a:cs typeface="B Zar" charset="0"/>
            </a:endParaRPr>
          </a:p>
        </p:txBody>
      </p:sp>
      <p:sp>
        <p:nvSpPr>
          <p:cNvPr id="7" name="TextBox 6"/>
          <p:cNvSpPr txBox="1"/>
          <p:nvPr/>
        </p:nvSpPr>
        <p:spPr>
          <a:xfrm flipH="1">
            <a:off x="2980705" y="5382121"/>
            <a:ext cx="5031177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fa-IR" sz="2800" dirty="0" smtClean="0">
                <a:latin typeface="B Zar" charset="0"/>
                <a:ea typeface="B Zar" charset="0"/>
                <a:cs typeface="B Zar" charset="0"/>
              </a:rPr>
              <a:t>پژوهش‌های پیشین و </a:t>
            </a:r>
            <a:r>
              <a:rPr lang="fa-IR" sz="2800" dirty="0">
                <a:latin typeface="B Zar" charset="0"/>
                <a:ea typeface="B Zar" charset="0"/>
                <a:cs typeface="B Zar" charset="0"/>
              </a:rPr>
              <a:t> </a:t>
            </a:r>
            <a:r>
              <a:rPr lang="fa-IR" sz="2800" dirty="0" smtClean="0">
                <a:latin typeface="B Zar" charset="0"/>
                <a:ea typeface="B Zar" charset="0"/>
                <a:cs typeface="B Zar" charset="0"/>
              </a:rPr>
              <a:t>نتیجه‌گیری</a:t>
            </a:r>
            <a:endParaRPr lang="en-US" sz="2800" dirty="0">
              <a:latin typeface="B Zar" charset="0"/>
              <a:ea typeface="B Zar" charset="0"/>
              <a:cs typeface="B Zar" charset="0"/>
            </a:endParaRPr>
          </a:p>
        </p:txBody>
      </p:sp>
      <p:sp>
        <p:nvSpPr>
          <p:cNvPr id="8" name="Oval 7"/>
          <p:cNvSpPr/>
          <p:nvPr/>
        </p:nvSpPr>
        <p:spPr>
          <a:xfrm>
            <a:off x="8551120" y="913114"/>
            <a:ext cx="311727" cy="311727"/>
          </a:xfrm>
          <a:prstGeom prst="ellipse">
            <a:avLst/>
          </a:prstGeom>
          <a:solidFill>
            <a:srgbClr val="EBEBEB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B Zar" charset="0"/>
              <a:ea typeface="B Zar" charset="0"/>
              <a:cs typeface="B Zar" charset="0"/>
            </a:endParaRPr>
          </a:p>
        </p:txBody>
      </p:sp>
      <p:sp>
        <p:nvSpPr>
          <p:cNvPr id="9" name="Oval 8"/>
          <p:cNvSpPr/>
          <p:nvPr/>
        </p:nvSpPr>
        <p:spPr>
          <a:xfrm>
            <a:off x="7674226" y="2433126"/>
            <a:ext cx="311727" cy="311727"/>
          </a:xfrm>
          <a:prstGeom prst="ellipse">
            <a:avLst/>
          </a:prstGeom>
          <a:solidFill>
            <a:srgbClr val="EBEBEB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B Zar" charset="0"/>
              <a:ea typeface="B Zar" charset="0"/>
              <a:cs typeface="B Zar" charset="0"/>
            </a:endParaRPr>
          </a:p>
        </p:txBody>
      </p:sp>
      <p:sp>
        <p:nvSpPr>
          <p:cNvPr id="10" name="Oval 9"/>
          <p:cNvSpPr/>
          <p:nvPr/>
        </p:nvSpPr>
        <p:spPr>
          <a:xfrm>
            <a:off x="7687288" y="4011989"/>
            <a:ext cx="311727" cy="311727"/>
          </a:xfrm>
          <a:prstGeom prst="ellipse">
            <a:avLst/>
          </a:prstGeom>
          <a:solidFill>
            <a:srgbClr val="EBEBEB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B Zar" charset="0"/>
              <a:ea typeface="B Zar" charset="0"/>
              <a:cs typeface="B Zar" charset="0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8338596" y="5497890"/>
            <a:ext cx="311727" cy="311727"/>
          </a:xfrm>
          <a:prstGeom prst="ellipse">
            <a:avLst/>
          </a:prstGeom>
          <a:solidFill>
            <a:srgbClr val="EBEBEB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B Zar" charset="0"/>
              <a:ea typeface="B Zar" charset="0"/>
              <a:cs typeface="B Zar" charset="0"/>
            </a:endParaRPr>
          </a:p>
        </p:txBody>
      </p:sp>
      <p:sp>
        <p:nvSpPr>
          <p:cNvPr id="12" name="Arc 11"/>
          <p:cNvSpPr/>
          <p:nvPr/>
        </p:nvSpPr>
        <p:spPr>
          <a:xfrm rot="10800000">
            <a:off x="10668000" y="1802786"/>
            <a:ext cx="3048000" cy="3048000"/>
          </a:xfrm>
          <a:prstGeom prst="arc">
            <a:avLst>
              <a:gd name="adj1" fmla="val 16200000"/>
              <a:gd name="adj2" fmla="val 5359794"/>
            </a:avLst>
          </a:prstGeom>
          <a:solidFill>
            <a:srgbClr val="000000">
              <a:alpha val="20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13" name="Group 24"/>
          <p:cNvGrpSpPr/>
          <p:nvPr/>
        </p:nvGrpSpPr>
        <p:grpSpPr>
          <a:xfrm rot="16200000">
            <a:off x="9091547" y="3008911"/>
            <a:ext cx="6246420" cy="228600"/>
            <a:chOff x="-3200400" y="3314700"/>
            <a:chExt cx="6246420" cy="228600"/>
          </a:xfrm>
        </p:grpSpPr>
        <p:sp>
          <p:nvSpPr>
            <p:cNvPr id="14" name="Rounded Rectangle 13"/>
            <p:cNvSpPr/>
            <p:nvPr/>
          </p:nvSpPr>
          <p:spPr>
            <a:xfrm rot="5400000">
              <a:off x="1331520" y="1828800"/>
              <a:ext cx="228600" cy="3200400"/>
            </a:xfrm>
            <a:prstGeom prst="roundRect">
              <a:avLst>
                <a:gd name="adj" fmla="val 35051"/>
              </a:avLst>
            </a:prstGeom>
            <a:solidFill>
              <a:srgbClr val="D7D7D7"/>
            </a:solidFill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prstMaterial="matte">
              <a:bevelT w="63500" h="63500"/>
              <a:contourClr>
                <a:srgbClr val="FFFFFF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5" name="Rounded Rectangle 14"/>
            <p:cNvSpPr/>
            <p:nvPr/>
          </p:nvSpPr>
          <p:spPr>
            <a:xfrm rot="5400000">
              <a:off x="-1714500" y="1828800"/>
              <a:ext cx="228600" cy="3200400"/>
            </a:xfrm>
            <a:prstGeom prst="roundRect">
              <a:avLst>
                <a:gd name="adj" fmla="val 35051"/>
              </a:avLst>
            </a:prstGeom>
            <a:noFill/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prstMaterial="matte">
              <a:bevelT w="63500" h="63500"/>
              <a:contourClr>
                <a:srgbClr val="FFFFFF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6979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3420000">
                                      <p:cBhvr>
                                        <p:cTn id="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29975"/>
                                      </p:to>
                                    </p:animClr>
                                    <p:set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-1500000">
                                      <p:cBhvr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29975"/>
                                      </p:to>
                                    </p:animClr>
                                    <p:set>
                                      <p:cBhvr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-1380000">
                                      <p:cBhvr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29975"/>
                                      </p:to>
                                    </p:animClr>
                                    <p:set>
                                      <p:cBhvr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-1380000">
                                      <p:cBhvr>
                                        <p:cTn id="4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29975"/>
                                      </p:to>
                                    </p:animClr>
                                    <p:set>
                                      <p:cBhvr>
                                        <p:cTn id="4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097278" y="974361"/>
            <a:ext cx="10220295" cy="723340"/>
          </a:xfrm>
        </p:spPr>
        <p:txBody>
          <a:bodyPr>
            <a:normAutofit fontScale="90000"/>
          </a:bodyPr>
          <a:lstStyle/>
          <a:p>
            <a:r>
              <a:rPr lang="fa-IR" dirty="0" smtClean="0"/>
              <a:t>تقسیم بندی نقاط تعادل</a:t>
            </a:r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1202689" y="1850317"/>
            <a:ext cx="8255447" cy="4023360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r" defTabSz="914400" rtl="1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+mn-lt"/>
                <a:ea typeface="+mn-ea"/>
                <a:cs typeface="B Zar" panose="00000400000000000000" pitchFamily="2" charset="-78"/>
              </a:defRPr>
            </a:lvl1pPr>
            <a:lvl2pPr marL="384048" indent="-182880" algn="r" defTabSz="914400" rtl="1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+mn-lt"/>
                <a:ea typeface="+mn-ea"/>
                <a:cs typeface="B Zar" panose="00000400000000000000" pitchFamily="2" charset="-78"/>
              </a:defRPr>
            </a:lvl2pPr>
            <a:lvl3pPr marL="566928" indent="-182880" algn="r" defTabSz="914400" rtl="1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B Zar" panose="00000400000000000000" pitchFamily="2" charset="-78"/>
              </a:defRPr>
            </a:lvl3pPr>
            <a:lvl4pPr marL="749808" indent="-182880" algn="r" defTabSz="914400" rtl="1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B Zar" panose="00000400000000000000" pitchFamily="2" charset="-78"/>
              </a:defRPr>
            </a:lvl4pPr>
            <a:lvl5pPr marL="932688" indent="-182880" algn="r" defTabSz="914400" rtl="1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B Zar" panose="00000400000000000000" pitchFamily="2" charset="-78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Clr>
                <a:schemeClr val="accent5">
                  <a:lumMod val="50000"/>
                </a:schemeClr>
              </a:buClr>
              <a:buNone/>
            </a:pPr>
            <a:endParaRPr lang="fa-IR" sz="2800" dirty="0">
              <a:latin typeface="IranNastaliq" panose="02000503000000020003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/>
              <p:cNvSpPr txBox="1">
                <a:spLocks/>
              </p:cNvSpPr>
              <p:nvPr/>
            </p:nvSpPr>
            <p:spPr>
              <a:xfrm>
                <a:off x="899410" y="1841853"/>
                <a:ext cx="10418164" cy="4603917"/>
              </a:xfrm>
              <a:prstGeom prst="rect">
                <a:avLst/>
              </a:prstGeom>
            </p:spPr>
            <p:txBody>
              <a:bodyPr vert="horz" lIns="0" tIns="45720" rIns="0" bIns="45720" rtlCol="0">
                <a:noAutofit/>
              </a:bodyPr>
              <a:lstStyle>
                <a:lvl1pPr marL="91440" indent="-91440" algn="r" defTabSz="914400" rtl="1" eaLnBrk="1" latinLnBrk="0" hangingPunct="1">
                  <a:lnSpc>
                    <a:spcPct val="9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 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B Zar" panose="00000400000000000000" pitchFamily="2" charset="-78"/>
                  </a:defRPr>
                </a:lvl1pPr>
                <a:lvl2pPr marL="384048" indent="-182880" algn="r" defTabSz="914400" rtl="1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B Zar" panose="00000400000000000000" pitchFamily="2" charset="-78"/>
                  </a:defRPr>
                </a:lvl2pPr>
                <a:lvl3pPr marL="566928" indent="-182880" algn="r" defTabSz="914400" rtl="1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B Zar" panose="00000400000000000000" pitchFamily="2" charset="-78"/>
                  </a:defRPr>
                </a:lvl3pPr>
                <a:lvl4pPr marL="749808" indent="-182880" algn="r" defTabSz="914400" rtl="1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B Zar" panose="00000400000000000000" pitchFamily="2" charset="-78"/>
                  </a:defRPr>
                </a:lvl4pPr>
                <a:lvl5pPr marL="932688" indent="-182880" algn="r" defTabSz="914400" rtl="1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B Zar" panose="00000400000000000000" pitchFamily="2" charset="-78"/>
                  </a:defRPr>
                </a:lvl5pPr>
                <a:lvl6pPr marL="11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3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15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17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lvl="1" indent="0">
                  <a:buClr>
                    <a:schemeClr val="accent5">
                      <a:lumMod val="50000"/>
                    </a:schemeClr>
                  </a:buClr>
                  <a:buNone/>
                </a:pPr>
                <a:r>
                  <a:rPr lang="fa-IR" sz="2800" dirty="0" smtClean="0">
                    <a:solidFill>
                      <a:schemeClr val="bg1">
                        <a:lumMod val="85000"/>
                      </a:schemeClr>
                    </a:solidFill>
                    <a:latin typeface="IranNastaliq" panose="02000503000000020003" pitchFamily="2" charset="0"/>
                  </a:rPr>
                  <a:t>خالص</a:t>
                </a:r>
              </a:p>
              <a:p>
                <a:pPr marL="457200" lvl="1" indent="0">
                  <a:buClr>
                    <a:schemeClr val="accent5">
                      <a:lumMod val="50000"/>
                    </a:schemeClr>
                  </a:buClr>
                  <a:buNone/>
                </a:pPr>
                <a:r>
                  <a:rPr lang="fa-IR" sz="2800" dirty="0" smtClean="0">
                    <a:solidFill>
                      <a:schemeClr val="bg1">
                        <a:lumMod val="85000"/>
                      </a:schemeClr>
                    </a:solidFill>
                    <a:latin typeface="IranNastaliq" panose="02000503000000020003" pitchFamily="2" charset="0"/>
                  </a:rPr>
                  <a:t>تجمع روی استراتژی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800" dirty="0" smtClean="0">
                    <a:solidFill>
                      <a:schemeClr val="bg1">
                        <a:lumMod val="85000"/>
                      </a:schemeClr>
                    </a:solidFill>
                    <a:latin typeface="IranNastaliq" panose="02000503000000020003" pitchFamily="2" charset="0"/>
                  </a:rPr>
                  <a:t> </a:t>
                </a:r>
                <a:r>
                  <a:rPr lang="fa-IR" sz="2800" dirty="0" smtClean="0">
                    <a:solidFill>
                      <a:schemeClr val="bg1">
                        <a:lumMod val="85000"/>
                      </a:schemeClr>
                    </a:solidFill>
                    <a:latin typeface="IranNastaliq" panose="02000503000000020003" pitchFamily="2" charset="0"/>
                  </a:rPr>
                  <a:t>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b="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800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800" b="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800" dirty="0" smtClean="0">
                    <a:solidFill>
                      <a:schemeClr val="bg1">
                        <a:lumMod val="85000"/>
                      </a:schemeClr>
                    </a:solidFill>
                    <a:latin typeface="IranNastaliq" panose="02000503000000020003" pitchFamily="2" charset="0"/>
                  </a:rPr>
                  <a:t> </a:t>
                </a:r>
                <a:endParaRPr lang="fa-IR" sz="2800" dirty="0" smtClean="0">
                  <a:solidFill>
                    <a:schemeClr val="bg1">
                      <a:lumMod val="85000"/>
                    </a:schemeClr>
                  </a:solidFill>
                  <a:latin typeface="IranNastaliq" panose="02000503000000020003" pitchFamily="2" charset="0"/>
                </a:endParaRPr>
              </a:p>
              <a:p>
                <a:pPr marL="457200" lvl="1" indent="0">
                  <a:buClr>
                    <a:schemeClr val="accent5">
                      <a:lumMod val="50000"/>
                    </a:schemeClr>
                  </a:buClr>
                  <a:buNone/>
                </a:pPr>
                <a:r>
                  <a:rPr lang="fa-IR" sz="2800" dirty="0" smtClean="0">
                    <a:solidFill>
                      <a:schemeClr val="bg1">
                        <a:lumMod val="85000"/>
                      </a:schemeClr>
                    </a:solidFill>
                    <a:latin typeface="IranNastaliq" panose="02000503000000020003" pitchFamily="2" charset="0"/>
                  </a:rPr>
                  <a:t>تجمع </a:t>
                </a:r>
                <a:r>
                  <a:rPr lang="fa-IR" sz="2800" dirty="0">
                    <a:solidFill>
                      <a:schemeClr val="bg1">
                        <a:lumMod val="85000"/>
                      </a:schemeClr>
                    </a:solidFill>
                    <a:latin typeface="IranNastaliq" panose="02000503000000020003" pitchFamily="2" charset="0"/>
                  </a:rPr>
                  <a:t>روی استراتژی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chemeClr val="bg1">
                        <a:lumMod val="85000"/>
                      </a:schemeClr>
                    </a:solidFill>
                    <a:latin typeface="IranNastaliq" panose="02000503000000020003" pitchFamily="2" charset="0"/>
                  </a:rPr>
                  <a:t> </a:t>
                </a:r>
                <a:r>
                  <a:rPr lang="fa-IR" sz="2800" dirty="0">
                    <a:solidFill>
                      <a:schemeClr val="bg1">
                        <a:lumMod val="85000"/>
                      </a:schemeClr>
                    </a:solidFill>
                    <a:latin typeface="IranNastaliq" panose="02000503000000020003" pitchFamily="2" charset="0"/>
                  </a:rPr>
                  <a:t>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i="1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800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800" i="1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fa-IR" sz="2800" dirty="0">
                  <a:solidFill>
                    <a:schemeClr val="bg1">
                      <a:lumMod val="85000"/>
                    </a:schemeClr>
                  </a:solidFill>
                  <a:latin typeface="IranNastaliq" panose="02000503000000020003" pitchFamily="2" charset="0"/>
                </a:endParaRPr>
              </a:p>
              <a:p>
                <a:pPr marL="457200" lvl="1" indent="0">
                  <a:buClr>
                    <a:schemeClr val="accent5">
                      <a:lumMod val="50000"/>
                    </a:schemeClr>
                  </a:buClr>
                  <a:buNone/>
                </a:pPr>
                <a:r>
                  <a:rPr lang="fa-IR" sz="2800" dirty="0">
                    <a:solidFill>
                      <a:schemeClr val="bg1">
                        <a:lumMod val="85000"/>
                      </a:schemeClr>
                    </a:solidFill>
                    <a:latin typeface="IranNastaliq" panose="02000503000000020003" pitchFamily="2" charset="0"/>
                  </a:rPr>
                  <a:t>غیر تجمع روی استراتژی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chemeClr val="bg1">
                        <a:lumMod val="85000"/>
                      </a:schemeClr>
                    </a:solidFill>
                    <a:latin typeface="IranNastaliq" panose="02000503000000020003" pitchFamily="2" charset="0"/>
                  </a:rPr>
                  <a:t> </a:t>
                </a:r>
                <a:r>
                  <a:rPr lang="fa-IR" sz="2800" dirty="0">
                    <a:solidFill>
                      <a:schemeClr val="bg1">
                        <a:lumMod val="85000"/>
                      </a:schemeClr>
                    </a:solidFill>
                    <a:latin typeface="IranNastaliq" panose="02000503000000020003" pitchFamily="2" charset="0"/>
                  </a:rPr>
                  <a:t>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i="1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fa-IR" sz="2800" i="1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fa-IR" sz="2800" i="1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و</m:t>
                    </m:r>
                    <m:r>
                      <a:rPr lang="fa-IR" sz="2800" i="1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800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800" i="1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fa-IR" sz="2800" i="1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fa-IR" sz="2800" dirty="0">
                  <a:solidFill>
                    <a:schemeClr val="bg1">
                      <a:lumMod val="85000"/>
                    </a:schemeClr>
                  </a:solidFill>
                  <a:latin typeface="IranNastaliq" panose="02000503000000020003" pitchFamily="2" charset="0"/>
                </a:endParaRPr>
              </a:p>
              <a:p>
                <a:pPr marL="457200" lvl="1" indent="0">
                  <a:buClr>
                    <a:schemeClr val="accent5">
                      <a:lumMod val="50000"/>
                    </a:schemeClr>
                  </a:buClr>
                  <a:buNone/>
                </a:pPr>
                <a:r>
                  <a:rPr lang="fa-IR" sz="2800" dirty="0" smtClean="0">
                    <a:solidFill>
                      <a:schemeClr val="bg1">
                        <a:lumMod val="85000"/>
                      </a:schemeClr>
                    </a:solidFill>
                    <a:latin typeface="IranNastaliq" panose="02000503000000020003" pitchFamily="2" charset="0"/>
                  </a:rPr>
                  <a:t>غیر تجمع </a:t>
                </a:r>
                <a:r>
                  <a:rPr lang="fa-IR" sz="2800" dirty="0">
                    <a:solidFill>
                      <a:schemeClr val="bg1">
                        <a:lumMod val="85000"/>
                      </a:schemeClr>
                    </a:solidFill>
                    <a:latin typeface="IranNastaliq" panose="02000503000000020003" pitchFamily="2" charset="0"/>
                  </a:rPr>
                  <a:t>روی استراتژی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fa-IR" sz="28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chemeClr val="bg1">
                        <a:lumMod val="85000"/>
                      </a:schemeClr>
                    </a:solidFill>
                    <a:latin typeface="IranNastaliq" panose="02000503000000020003" pitchFamily="2" charset="0"/>
                  </a:rPr>
                  <a:t> </a:t>
                </a:r>
                <a:r>
                  <a:rPr lang="fa-IR" sz="2800" dirty="0">
                    <a:solidFill>
                      <a:schemeClr val="bg1">
                        <a:lumMod val="85000"/>
                      </a:schemeClr>
                    </a:solidFill>
                    <a:latin typeface="IranNastaliq" panose="02000503000000020003" pitchFamily="2" charset="0"/>
                  </a:rPr>
                  <a:t>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i="1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fa-IR" sz="2800" b="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fa-IR" sz="2800" b="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800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800" i="1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fa-IR" sz="2800" b="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fa-IR" sz="2800" dirty="0">
                  <a:solidFill>
                    <a:schemeClr val="bg1">
                      <a:lumMod val="85000"/>
                    </a:schemeClr>
                  </a:solidFill>
                  <a:latin typeface="IranNastaliq" panose="02000503000000020003" pitchFamily="2" charset="0"/>
                </a:endParaRPr>
              </a:p>
              <a:p>
                <a:pPr marL="457200" lvl="1" indent="0">
                  <a:buClr>
                    <a:schemeClr val="accent5">
                      <a:lumMod val="50000"/>
                    </a:schemeClr>
                  </a:buClr>
                  <a:buNone/>
                </a:pPr>
                <a:r>
                  <a:rPr lang="fa-IR" sz="2800" dirty="0" smtClean="0">
                    <a:solidFill>
                      <a:schemeClr val="bg1">
                        <a:lumMod val="85000"/>
                      </a:schemeClr>
                    </a:solidFill>
                    <a:latin typeface="IranNastaliq" panose="02000503000000020003" pitchFamily="2" charset="0"/>
                  </a:rPr>
                  <a:t>آمیخته:</a:t>
                </a:r>
              </a:p>
              <a:p>
                <a:pPr marL="457200" lvl="1" indent="0">
                  <a:buClr>
                    <a:schemeClr val="accent5">
                      <a:lumMod val="50000"/>
                    </a:scheme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∈(0,1)</m:t>
                      </m:r>
                    </m:oMath>
                  </m:oMathPara>
                </a14:m>
                <a:endParaRPr lang="en-US" sz="2800" dirty="0" smtClean="0">
                  <a:solidFill>
                    <a:schemeClr val="bg1">
                      <a:lumMod val="85000"/>
                    </a:schemeClr>
                  </a:solidFill>
                  <a:latin typeface="IranNastaliq" panose="02000503000000020003" pitchFamily="2" charset="0"/>
                </a:endParaRPr>
              </a:p>
              <a:p>
                <a:pPr marL="457200" lvl="1" indent="0">
                  <a:buClr>
                    <a:schemeClr val="accent5">
                      <a:lumMod val="50000"/>
                    </a:schemeClr>
                  </a:buClr>
                  <a:buNone/>
                </a:pPr>
                <a:r>
                  <a:rPr lang="fa-IR" sz="2800" dirty="0" smtClean="0">
                    <a:latin typeface="IranNastaliq" panose="02000503000000020003" pitchFamily="2" charset="0"/>
                  </a:rPr>
                  <a:t>نیمه آمیخته:</a:t>
                </a:r>
              </a:p>
              <a:p>
                <a:pPr marL="457200" lvl="1" indent="0">
                  <a:buClr>
                    <a:schemeClr val="accent5">
                      <a:lumMod val="50000"/>
                    </a:scheme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</a:rPr>
                        <m:t>∈</m:t>
                      </m:r>
                      <m:d>
                        <m:dPr>
                          <m:ctrlPr>
                            <a:rPr lang="en-US" sz="28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0,1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=0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𝑜𝑟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1</m:t>
                      </m:r>
                    </m:oMath>
                  </m:oMathPara>
                </a14:m>
                <a:endParaRPr lang="en-US" sz="2800" dirty="0">
                  <a:latin typeface="IranNastaliq" panose="02000503000000020003" pitchFamily="2" charset="0"/>
                </a:endParaRPr>
              </a:p>
              <a:p>
                <a:pPr marL="457200" lvl="1" indent="0">
                  <a:buClr>
                    <a:schemeClr val="accent5">
                      <a:lumMod val="50000"/>
                    </a:schemeClr>
                  </a:buClr>
                  <a:buNone/>
                </a:pPr>
                <a:endParaRPr lang="fa-IR" sz="2800" dirty="0" smtClean="0">
                  <a:latin typeface="IranNastaliq" panose="02000503000000020003" pitchFamily="2" charset="0"/>
                </a:endParaRPr>
              </a:p>
              <a:p>
                <a:pPr marL="457200" lvl="1" indent="0">
                  <a:buClr>
                    <a:schemeClr val="accent5">
                      <a:lumMod val="50000"/>
                    </a:schemeClr>
                  </a:buClr>
                  <a:buNone/>
                </a:pPr>
                <a:endParaRPr lang="fa-IR" sz="2800" dirty="0" smtClean="0">
                  <a:latin typeface="IranNastaliq" panose="02000503000000020003" pitchFamily="2" charset="0"/>
                </a:endParaRPr>
              </a:p>
            </p:txBody>
          </p:sp>
        </mc:Choice>
        <mc:Fallback xmlns="">
          <p:sp>
            <p:nvSpPr>
              <p:cNvPr id="8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410" y="1841853"/>
                <a:ext cx="10418164" cy="4603917"/>
              </a:xfrm>
              <a:prstGeom prst="rect">
                <a:avLst/>
              </a:prstGeom>
              <a:blipFill rotWithShape="0">
                <a:blip r:embed="rId3"/>
                <a:stretch>
                  <a:fillRect t="-1987" b="-5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ontent Placeholder 2"/>
          <p:cNvSpPr txBox="1">
            <a:spLocks/>
          </p:cNvSpPr>
          <p:nvPr/>
        </p:nvSpPr>
        <p:spPr>
          <a:xfrm>
            <a:off x="515522" y="6274509"/>
            <a:ext cx="1220681" cy="584616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r" defTabSz="914400" rtl="1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B Zar" charset="0"/>
                <a:ea typeface="B Zar" charset="0"/>
                <a:cs typeface="B Zar" charset="0"/>
              </a:defRPr>
            </a:lvl1pPr>
            <a:lvl2pPr marL="685800" indent="-228600" algn="r" defTabSz="914400" rtl="1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B Zar" charset="0"/>
                <a:ea typeface="B Zar" charset="0"/>
                <a:cs typeface="B Zar" charset="0"/>
              </a:defRPr>
            </a:lvl2pPr>
            <a:lvl3pPr marL="1143000" indent="-228600" algn="r" defTabSz="914400" rtl="1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B Zar" charset="0"/>
                <a:ea typeface="B Zar" charset="0"/>
                <a:cs typeface="B Zar" charset="0"/>
              </a:defRPr>
            </a:lvl3pPr>
            <a:lvl4pPr marL="1600200" indent="-228600" algn="r" defTabSz="914400" rtl="1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B Zar" charset="0"/>
                <a:ea typeface="B Zar" charset="0"/>
                <a:cs typeface="B Zar" charset="0"/>
              </a:defRPr>
            </a:lvl4pPr>
            <a:lvl5pPr marL="2057400" indent="-228600" algn="r" defTabSz="914400" rtl="1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B Zar" charset="0"/>
                <a:ea typeface="B Zar" charset="0"/>
                <a:cs typeface="B Zar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fa-IR" sz="2400" dirty="0" smtClean="0">
                <a:solidFill>
                  <a:schemeClr val="bg1"/>
                </a:solidFill>
              </a:rPr>
              <a:t>۱۴ از۴۴</a:t>
            </a:r>
            <a:endParaRPr lang="fa-IR" sz="2400" dirty="0" smtClean="0">
              <a:solidFill>
                <a:schemeClr val="bg1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9785445" y="65961"/>
            <a:ext cx="1678674" cy="555521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r>
              <a:rPr lang="fa-IR" dirty="0" smtClean="0">
                <a:latin typeface="B Zar" charset="0"/>
                <a:ea typeface="B Zar" charset="0"/>
                <a:cs typeface="B Zar" charset="0"/>
              </a:rPr>
              <a:t>مقدمه </a:t>
            </a:r>
            <a:endParaRPr lang="en-US" dirty="0">
              <a:latin typeface="B Zar" charset="0"/>
              <a:ea typeface="B Zar" charset="0"/>
              <a:cs typeface="B Zar" charset="0"/>
            </a:endParaRPr>
          </a:p>
        </p:txBody>
      </p:sp>
      <p:sp>
        <p:nvSpPr>
          <p:cNvPr id="11" name="Right Arrow 10"/>
          <p:cNvSpPr/>
          <p:nvPr/>
        </p:nvSpPr>
        <p:spPr>
          <a:xfrm rot="10800000">
            <a:off x="8993874" y="148984"/>
            <a:ext cx="620468" cy="328684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762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1509972" y="65959"/>
            <a:ext cx="1678674" cy="555521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r>
              <a:rPr lang="fa-IR" dirty="0" smtClean="0">
                <a:latin typeface="B Zar" charset="0"/>
                <a:ea typeface="B Zar" charset="0"/>
                <a:cs typeface="B Zar" charset="0"/>
              </a:rPr>
              <a:t>پژوهشهای پیشین و نتیجه گیری</a:t>
            </a:r>
            <a:endParaRPr lang="en-US" dirty="0">
              <a:latin typeface="B Zar" charset="0"/>
              <a:ea typeface="B Zar" charset="0"/>
              <a:cs typeface="B Zar" charset="0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4268463" y="65960"/>
            <a:ext cx="1678674" cy="555521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r>
              <a:rPr lang="fa-IR" dirty="0" smtClean="0">
                <a:latin typeface="B Zar" charset="0"/>
                <a:ea typeface="B Zar" charset="0"/>
                <a:cs typeface="B Zar" charset="0"/>
              </a:rPr>
              <a:t>مطالعه موردی</a:t>
            </a:r>
            <a:endParaRPr lang="en-US" dirty="0">
              <a:latin typeface="B Zar" charset="0"/>
              <a:ea typeface="B Zar" charset="0"/>
              <a:cs typeface="B Zar" charset="0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7103154" y="73297"/>
            <a:ext cx="1678674" cy="555521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r>
              <a:rPr lang="fa-IR" dirty="0" smtClean="0">
                <a:latin typeface="B Zar" charset="0"/>
                <a:ea typeface="B Zar" charset="0"/>
                <a:cs typeface="B Zar" charset="0"/>
              </a:rPr>
              <a:t>چارچوب پیشنهادی</a:t>
            </a:r>
            <a:endParaRPr lang="en-US" dirty="0">
              <a:latin typeface="B Zar" charset="0"/>
              <a:ea typeface="B Zar" charset="0"/>
              <a:cs typeface="B Zar" charset="0"/>
            </a:endParaRPr>
          </a:p>
        </p:txBody>
      </p:sp>
      <p:sp>
        <p:nvSpPr>
          <p:cNvPr id="15" name="Right Arrow 14"/>
          <p:cNvSpPr/>
          <p:nvPr/>
        </p:nvSpPr>
        <p:spPr>
          <a:xfrm rot="10800000">
            <a:off x="3383696" y="208153"/>
            <a:ext cx="620468" cy="328684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762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/>
          <p:cNvSpPr/>
          <p:nvPr/>
        </p:nvSpPr>
        <p:spPr>
          <a:xfrm rot="10800000">
            <a:off x="6176811" y="179377"/>
            <a:ext cx="620468" cy="328684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762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834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 txBox="1">
            <a:spLocks/>
          </p:cNvSpPr>
          <p:nvPr/>
        </p:nvSpPr>
        <p:spPr>
          <a:xfrm>
            <a:off x="1202689" y="1850317"/>
            <a:ext cx="8255447" cy="4023360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r" defTabSz="914400" rtl="1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+mn-lt"/>
                <a:ea typeface="+mn-ea"/>
                <a:cs typeface="B Zar" panose="00000400000000000000" pitchFamily="2" charset="-78"/>
              </a:defRPr>
            </a:lvl1pPr>
            <a:lvl2pPr marL="384048" indent="-182880" algn="r" defTabSz="914400" rtl="1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+mn-lt"/>
                <a:ea typeface="+mn-ea"/>
                <a:cs typeface="B Zar" panose="00000400000000000000" pitchFamily="2" charset="-78"/>
              </a:defRPr>
            </a:lvl2pPr>
            <a:lvl3pPr marL="566928" indent="-182880" algn="r" defTabSz="914400" rtl="1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B Zar" panose="00000400000000000000" pitchFamily="2" charset="-78"/>
              </a:defRPr>
            </a:lvl3pPr>
            <a:lvl4pPr marL="749808" indent="-182880" algn="r" defTabSz="914400" rtl="1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B Zar" panose="00000400000000000000" pitchFamily="2" charset="-78"/>
              </a:defRPr>
            </a:lvl4pPr>
            <a:lvl5pPr marL="932688" indent="-182880" algn="r" defTabSz="914400" rtl="1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B Zar" panose="00000400000000000000" pitchFamily="2" charset="-78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Clr>
                <a:schemeClr val="accent5">
                  <a:lumMod val="50000"/>
                </a:schemeClr>
              </a:buClr>
              <a:buNone/>
            </a:pPr>
            <a:endParaRPr lang="fa-IR" sz="2800" dirty="0">
              <a:latin typeface="IranNastaliq" panose="02000503000000020003" pitchFamily="2" charset="0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097279" y="2002933"/>
            <a:ext cx="8255447" cy="4023360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r" defTabSz="914400" rtl="1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+mn-lt"/>
                <a:ea typeface="+mn-ea"/>
                <a:cs typeface="B Zar" panose="00000400000000000000" pitchFamily="2" charset="-78"/>
              </a:defRPr>
            </a:lvl1pPr>
            <a:lvl2pPr marL="384048" indent="-182880" algn="r" defTabSz="914400" rtl="1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+mn-lt"/>
                <a:ea typeface="+mn-ea"/>
                <a:cs typeface="B Zar" panose="00000400000000000000" pitchFamily="2" charset="-78"/>
              </a:defRPr>
            </a:lvl2pPr>
            <a:lvl3pPr marL="566928" indent="-182880" algn="r" defTabSz="914400" rtl="1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B Zar" panose="00000400000000000000" pitchFamily="2" charset="-78"/>
              </a:defRPr>
            </a:lvl3pPr>
            <a:lvl4pPr marL="749808" indent="-182880" algn="r" defTabSz="914400" rtl="1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B Zar" panose="00000400000000000000" pitchFamily="2" charset="-78"/>
              </a:defRPr>
            </a:lvl4pPr>
            <a:lvl5pPr marL="932688" indent="-182880" algn="r" defTabSz="914400" rtl="1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B Zar" panose="00000400000000000000" pitchFamily="2" charset="-78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Clr>
                <a:schemeClr val="accent5">
                  <a:lumMod val="50000"/>
                </a:schemeClr>
              </a:buClr>
              <a:buNone/>
            </a:pPr>
            <a:endParaRPr lang="fa-IR" sz="2800" dirty="0" smtClean="0">
              <a:latin typeface="IranNastaliq" panose="02000503000000020003" pitchFamily="2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5030787" y="5703147"/>
            <a:ext cx="1066800" cy="6040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9785445" y="65961"/>
            <a:ext cx="1678674" cy="555521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r>
              <a:rPr lang="fa-IR" dirty="0" smtClean="0">
                <a:latin typeface="B Zar" charset="0"/>
                <a:ea typeface="B Zar" charset="0"/>
                <a:cs typeface="B Zar" charset="0"/>
              </a:rPr>
              <a:t>مقدمه </a:t>
            </a:r>
            <a:endParaRPr lang="en-US" dirty="0">
              <a:latin typeface="B Zar" charset="0"/>
              <a:ea typeface="B Zar" charset="0"/>
              <a:cs typeface="B Zar" charset="0"/>
            </a:endParaRPr>
          </a:p>
        </p:txBody>
      </p:sp>
      <p:sp>
        <p:nvSpPr>
          <p:cNvPr id="14" name="Right Arrow 13"/>
          <p:cNvSpPr/>
          <p:nvPr/>
        </p:nvSpPr>
        <p:spPr>
          <a:xfrm rot="10800000">
            <a:off x="8993874" y="148984"/>
            <a:ext cx="620468" cy="328684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762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1509972" y="65959"/>
            <a:ext cx="1678674" cy="555521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r>
              <a:rPr lang="fa-IR" dirty="0" smtClean="0">
                <a:latin typeface="B Zar" charset="0"/>
                <a:ea typeface="B Zar" charset="0"/>
                <a:cs typeface="B Zar" charset="0"/>
              </a:rPr>
              <a:t>پژوهشهای پیشین و نتیجه گیری</a:t>
            </a:r>
            <a:endParaRPr lang="en-US" dirty="0">
              <a:latin typeface="B Zar" charset="0"/>
              <a:ea typeface="B Zar" charset="0"/>
              <a:cs typeface="B Zar" charset="0"/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4268463" y="65960"/>
            <a:ext cx="1678674" cy="555521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r>
              <a:rPr lang="fa-IR" dirty="0" smtClean="0">
                <a:latin typeface="B Zar" charset="0"/>
                <a:ea typeface="B Zar" charset="0"/>
                <a:cs typeface="B Zar" charset="0"/>
              </a:rPr>
              <a:t>مطالعه موردی</a:t>
            </a:r>
            <a:endParaRPr lang="en-US" dirty="0">
              <a:latin typeface="B Zar" charset="0"/>
              <a:ea typeface="B Zar" charset="0"/>
              <a:cs typeface="B Zar" charset="0"/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7103154" y="73297"/>
            <a:ext cx="1678674" cy="555521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r>
              <a:rPr lang="fa-IR" dirty="0" smtClean="0">
                <a:latin typeface="B Zar" charset="0"/>
                <a:ea typeface="B Zar" charset="0"/>
                <a:cs typeface="B Zar" charset="0"/>
              </a:rPr>
              <a:t>چارچوب پیشنهادی</a:t>
            </a:r>
            <a:endParaRPr lang="en-US" dirty="0">
              <a:latin typeface="B Zar" charset="0"/>
              <a:ea typeface="B Zar" charset="0"/>
              <a:cs typeface="B Zar" charset="0"/>
            </a:endParaRPr>
          </a:p>
        </p:txBody>
      </p:sp>
      <p:sp>
        <p:nvSpPr>
          <p:cNvPr id="23" name="Right Arrow 22"/>
          <p:cNvSpPr/>
          <p:nvPr/>
        </p:nvSpPr>
        <p:spPr>
          <a:xfrm rot="10800000">
            <a:off x="3383696" y="208153"/>
            <a:ext cx="620468" cy="328684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762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Arrow 23"/>
          <p:cNvSpPr/>
          <p:nvPr/>
        </p:nvSpPr>
        <p:spPr>
          <a:xfrm rot="10800000">
            <a:off x="6176811" y="179377"/>
            <a:ext cx="620468" cy="328684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762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4564" y="1864199"/>
            <a:ext cx="8804962" cy="4861999"/>
          </a:xfrm>
          <a:prstGeom prst="rect">
            <a:avLst/>
          </a:prstGeom>
        </p:spPr>
      </p:pic>
      <p:cxnSp>
        <p:nvCxnSpPr>
          <p:cNvPr id="18" name="Straight Arrow Connector 17"/>
          <p:cNvCxnSpPr/>
          <p:nvPr/>
        </p:nvCxnSpPr>
        <p:spPr>
          <a:xfrm>
            <a:off x="6748714" y="5632602"/>
            <a:ext cx="1431872" cy="25651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4664020" y="2992862"/>
            <a:ext cx="142875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4664020" y="5632602"/>
            <a:ext cx="142875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itle 1"/>
          <p:cNvSpPr>
            <a:spLocks noGrp="1"/>
          </p:cNvSpPr>
          <p:nvPr>
            <p:ph type="title"/>
          </p:nvPr>
        </p:nvSpPr>
        <p:spPr>
          <a:xfrm>
            <a:off x="1097278" y="974361"/>
            <a:ext cx="10220295" cy="723340"/>
          </a:xfrm>
        </p:spPr>
        <p:txBody>
          <a:bodyPr>
            <a:normAutofit fontScale="90000"/>
          </a:bodyPr>
          <a:lstStyle/>
          <a:p>
            <a:r>
              <a:rPr lang="fa-IR" dirty="0" smtClean="0"/>
              <a:t>تقسیم بندی نقاط تعادل</a:t>
            </a:r>
            <a:endParaRPr lang="en-US" dirty="0"/>
          </a:p>
        </p:txBody>
      </p:sp>
      <p:sp>
        <p:nvSpPr>
          <p:cNvPr id="26" name="Content Placeholder 2"/>
          <p:cNvSpPr txBox="1">
            <a:spLocks/>
          </p:cNvSpPr>
          <p:nvPr/>
        </p:nvSpPr>
        <p:spPr>
          <a:xfrm>
            <a:off x="515522" y="6274509"/>
            <a:ext cx="1220681" cy="584616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r" defTabSz="914400" rtl="1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B Zar" charset="0"/>
                <a:ea typeface="B Zar" charset="0"/>
                <a:cs typeface="B Zar" charset="0"/>
              </a:defRPr>
            </a:lvl1pPr>
            <a:lvl2pPr marL="685800" indent="-228600" algn="r" defTabSz="914400" rtl="1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B Zar" charset="0"/>
                <a:ea typeface="B Zar" charset="0"/>
                <a:cs typeface="B Zar" charset="0"/>
              </a:defRPr>
            </a:lvl2pPr>
            <a:lvl3pPr marL="1143000" indent="-228600" algn="r" defTabSz="914400" rtl="1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B Zar" charset="0"/>
                <a:ea typeface="B Zar" charset="0"/>
                <a:cs typeface="B Zar" charset="0"/>
              </a:defRPr>
            </a:lvl3pPr>
            <a:lvl4pPr marL="1600200" indent="-228600" algn="r" defTabSz="914400" rtl="1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B Zar" charset="0"/>
                <a:ea typeface="B Zar" charset="0"/>
                <a:cs typeface="B Zar" charset="0"/>
              </a:defRPr>
            </a:lvl4pPr>
            <a:lvl5pPr marL="2057400" indent="-228600" algn="r" defTabSz="914400" rtl="1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B Zar" charset="0"/>
                <a:ea typeface="B Zar" charset="0"/>
                <a:cs typeface="B Zar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fa-IR" sz="2400" dirty="0" smtClean="0">
                <a:solidFill>
                  <a:schemeClr val="bg1"/>
                </a:solidFill>
              </a:rPr>
              <a:t>۱۴ از۴۴</a:t>
            </a:r>
            <a:endParaRPr lang="fa-IR" sz="24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5391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 txBox="1">
            <a:spLocks/>
          </p:cNvSpPr>
          <p:nvPr/>
        </p:nvSpPr>
        <p:spPr>
          <a:xfrm>
            <a:off x="1202689" y="1850317"/>
            <a:ext cx="8255447" cy="4023360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r" defTabSz="914400" rtl="1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+mn-lt"/>
                <a:ea typeface="+mn-ea"/>
                <a:cs typeface="B Zar" panose="00000400000000000000" pitchFamily="2" charset="-78"/>
              </a:defRPr>
            </a:lvl1pPr>
            <a:lvl2pPr marL="384048" indent="-182880" algn="r" defTabSz="914400" rtl="1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+mn-lt"/>
                <a:ea typeface="+mn-ea"/>
                <a:cs typeface="B Zar" panose="00000400000000000000" pitchFamily="2" charset="-78"/>
              </a:defRPr>
            </a:lvl2pPr>
            <a:lvl3pPr marL="566928" indent="-182880" algn="r" defTabSz="914400" rtl="1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B Zar" panose="00000400000000000000" pitchFamily="2" charset="-78"/>
              </a:defRPr>
            </a:lvl3pPr>
            <a:lvl4pPr marL="749808" indent="-182880" algn="r" defTabSz="914400" rtl="1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B Zar" panose="00000400000000000000" pitchFamily="2" charset="-78"/>
              </a:defRPr>
            </a:lvl4pPr>
            <a:lvl5pPr marL="932688" indent="-182880" algn="r" defTabSz="914400" rtl="1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B Zar" panose="00000400000000000000" pitchFamily="2" charset="-78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Clr>
                <a:schemeClr val="accent5">
                  <a:lumMod val="50000"/>
                </a:schemeClr>
              </a:buClr>
              <a:buNone/>
            </a:pPr>
            <a:endParaRPr lang="fa-IR" sz="2800" dirty="0">
              <a:latin typeface="IranNastaliq" panose="02000503000000020003" pitchFamily="2" charset="0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097279" y="2002933"/>
            <a:ext cx="8255447" cy="4023360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r" defTabSz="914400" rtl="1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+mn-lt"/>
                <a:ea typeface="+mn-ea"/>
                <a:cs typeface="B Zar" panose="00000400000000000000" pitchFamily="2" charset="-78"/>
              </a:defRPr>
            </a:lvl1pPr>
            <a:lvl2pPr marL="384048" indent="-182880" algn="r" defTabSz="914400" rtl="1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+mn-lt"/>
                <a:ea typeface="+mn-ea"/>
                <a:cs typeface="B Zar" panose="00000400000000000000" pitchFamily="2" charset="-78"/>
              </a:defRPr>
            </a:lvl2pPr>
            <a:lvl3pPr marL="566928" indent="-182880" algn="r" defTabSz="914400" rtl="1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B Zar" panose="00000400000000000000" pitchFamily="2" charset="-78"/>
              </a:defRPr>
            </a:lvl3pPr>
            <a:lvl4pPr marL="749808" indent="-182880" algn="r" defTabSz="914400" rtl="1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B Zar" panose="00000400000000000000" pitchFamily="2" charset="-78"/>
              </a:defRPr>
            </a:lvl4pPr>
            <a:lvl5pPr marL="932688" indent="-182880" algn="r" defTabSz="914400" rtl="1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B Zar" panose="00000400000000000000" pitchFamily="2" charset="-78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Clr>
                <a:schemeClr val="accent5">
                  <a:lumMod val="50000"/>
                </a:schemeClr>
              </a:buClr>
              <a:buNone/>
            </a:pPr>
            <a:endParaRPr lang="fa-IR" sz="2800" dirty="0" smtClean="0">
              <a:latin typeface="IranNastaliq" panose="02000503000000020003" pitchFamily="2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5030787" y="5703147"/>
            <a:ext cx="1066800" cy="6040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9785445" y="65961"/>
            <a:ext cx="1678674" cy="555521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r>
              <a:rPr lang="fa-IR" dirty="0" smtClean="0">
                <a:latin typeface="B Zar" charset="0"/>
                <a:ea typeface="B Zar" charset="0"/>
                <a:cs typeface="B Zar" charset="0"/>
              </a:rPr>
              <a:t>مقدمه </a:t>
            </a:r>
            <a:endParaRPr lang="en-US" dirty="0">
              <a:latin typeface="B Zar" charset="0"/>
              <a:ea typeface="B Zar" charset="0"/>
              <a:cs typeface="B Zar" charset="0"/>
            </a:endParaRPr>
          </a:p>
        </p:txBody>
      </p:sp>
      <p:sp>
        <p:nvSpPr>
          <p:cNvPr id="14" name="Right Arrow 13"/>
          <p:cNvSpPr/>
          <p:nvPr/>
        </p:nvSpPr>
        <p:spPr>
          <a:xfrm rot="10800000">
            <a:off x="8993874" y="148984"/>
            <a:ext cx="620468" cy="328684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762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1509972" y="65959"/>
            <a:ext cx="1678674" cy="555521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r>
              <a:rPr lang="fa-IR" dirty="0" smtClean="0">
                <a:latin typeface="B Zar" charset="0"/>
                <a:ea typeface="B Zar" charset="0"/>
                <a:cs typeface="B Zar" charset="0"/>
              </a:rPr>
              <a:t>پژوهشهای پیشین و نتیجه گیری</a:t>
            </a:r>
            <a:endParaRPr lang="en-US" dirty="0">
              <a:latin typeface="B Zar" charset="0"/>
              <a:ea typeface="B Zar" charset="0"/>
              <a:cs typeface="B Zar" charset="0"/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4268463" y="65960"/>
            <a:ext cx="1678674" cy="555521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r>
              <a:rPr lang="fa-IR" dirty="0" smtClean="0">
                <a:latin typeface="B Zar" charset="0"/>
                <a:ea typeface="B Zar" charset="0"/>
                <a:cs typeface="B Zar" charset="0"/>
              </a:rPr>
              <a:t>مطالعه موردی</a:t>
            </a:r>
            <a:endParaRPr lang="en-US" dirty="0">
              <a:latin typeface="B Zar" charset="0"/>
              <a:ea typeface="B Zar" charset="0"/>
              <a:cs typeface="B Zar" charset="0"/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7103154" y="73297"/>
            <a:ext cx="1678674" cy="555521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r>
              <a:rPr lang="fa-IR" dirty="0" smtClean="0">
                <a:latin typeface="B Zar" charset="0"/>
                <a:ea typeface="B Zar" charset="0"/>
                <a:cs typeface="B Zar" charset="0"/>
              </a:rPr>
              <a:t>چارچوب پیشنهادی</a:t>
            </a:r>
            <a:endParaRPr lang="en-US" dirty="0">
              <a:latin typeface="B Zar" charset="0"/>
              <a:ea typeface="B Zar" charset="0"/>
              <a:cs typeface="B Zar" charset="0"/>
            </a:endParaRPr>
          </a:p>
        </p:txBody>
      </p:sp>
      <p:sp>
        <p:nvSpPr>
          <p:cNvPr id="23" name="Right Arrow 22"/>
          <p:cNvSpPr/>
          <p:nvPr/>
        </p:nvSpPr>
        <p:spPr>
          <a:xfrm rot="10800000">
            <a:off x="3383696" y="208153"/>
            <a:ext cx="620468" cy="328684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762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Arrow 23"/>
          <p:cNvSpPr/>
          <p:nvPr/>
        </p:nvSpPr>
        <p:spPr>
          <a:xfrm rot="10800000">
            <a:off x="6176811" y="179377"/>
            <a:ext cx="620468" cy="328684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762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4564" y="1864199"/>
            <a:ext cx="8804962" cy="4861999"/>
          </a:xfrm>
          <a:prstGeom prst="rect">
            <a:avLst/>
          </a:prstGeom>
        </p:spPr>
      </p:pic>
      <p:cxnSp>
        <p:nvCxnSpPr>
          <p:cNvPr id="17" name="Straight Arrow Connector 16"/>
          <p:cNvCxnSpPr/>
          <p:nvPr/>
        </p:nvCxnSpPr>
        <p:spPr>
          <a:xfrm>
            <a:off x="6669230" y="2992862"/>
            <a:ext cx="1460053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6748714" y="5632602"/>
            <a:ext cx="1431872" cy="25651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4664020" y="2992862"/>
            <a:ext cx="142875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1097278" y="974361"/>
            <a:ext cx="10220295" cy="723340"/>
          </a:xfrm>
        </p:spPr>
        <p:txBody>
          <a:bodyPr>
            <a:normAutofit fontScale="90000"/>
          </a:bodyPr>
          <a:lstStyle/>
          <a:p>
            <a:r>
              <a:rPr lang="fa-IR" dirty="0" smtClean="0"/>
              <a:t>تقسیم بندی نقاط تعادل</a:t>
            </a:r>
            <a:endParaRPr lang="en-US" dirty="0"/>
          </a:p>
        </p:txBody>
      </p:sp>
      <p:sp>
        <p:nvSpPr>
          <p:cNvPr id="25" name="Content Placeholder 2"/>
          <p:cNvSpPr txBox="1">
            <a:spLocks/>
          </p:cNvSpPr>
          <p:nvPr/>
        </p:nvSpPr>
        <p:spPr>
          <a:xfrm>
            <a:off x="515522" y="6274509"/>
            <a:ext cx="1220681" cy="584616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r" defTabSz="914400" rtl="1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B Zar" charset="0"/>
                <a:ea typeface="B Zar" charset="0"/>
                <a:cs typeface="B Zar" charset="0"/>
              </a:defRPr>
            </a:lvl1pPr>
            <a:lvl2pPr marL="685800" indent="-228600" algn="r" defTabSz="914400" rtl="1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B Zar" charset="0"/>
                <a:ea typeface="B Zar" charset="0"/>
                <a:cs typeface="B Zar" charset="0"/>
              </a:defRPr>
            </a:lvl2pPr>
            <a:lvl3pPr marL="1143000" indent="-228600" algn="r" defTabSz="914400" rtl="1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B Zar" charset="0"/>
                <a:ea typeface="B Zar" charset="0"/>
                <a:cs typeface="B Zar" charset="0"/>
              </a:defRPr>
            </a:lvl3pPr>
            <a:lvl4pPr marL="1600200" indent="-228600" algn="r" defTabSz="914400" rtl="1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B Zar" charset="0"/>
                <a:ea typeface="B Zar" charset="0"/>
                <a:cs typeface="B Zar" charset="0"/>
              </a:defRPr>
            </a:lvl4pPr>
            <a:lvl5pPr marL="2057400" indent="-228600" algn="r" defTabSz="914400" rtl="1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B Zar" charset="0"/>
                <a:ea typeface="B Zar" charset="0"/>
                <a:cs typeface="B Zar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fa-IR" sz="2400" dirty="0" smtClean="0">
                <a:solidFill>
                  <a:schemeClr val="bg1"/>
                </a:solidFill>
              </a:rPr>
              <a:t>۱۴ از۴۴</a:t>
            </a:r>
            <a:endParaRPr lang="fa-IR" sz="24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4173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 txBox="1">
            <a:spLocks/>
          </p:cNvSpPr>
          <p:nvPr/>
        </p:nvSpPr>
        <p:spPr>
          <a:xfrm>
            <a:off x="1202689" y="1850317"/>
            <a:ext cx="8255447" cy="4023360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r" defTabSz="914400" rtl="1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+mn-lt"/>
                <a:ea typeface="+mn-ea"/>
                <a:cs typeface="B Zar" panose="00000400000000000000" pitchFamily="2" charset="-78"/>
              </a:defRPr>
            </a:lvl1pPr>
            <a:lvl2pPr marL="384048" indent="-182880" algn="r" defTabSz="914400" rtl="1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+mn-lt"/>
                <a:ea typeface="+mn-ea"/>
                <a:cs typeface="B Zar" panose="00000400000000000000" pitchFamily="2" charset="-78"/>
              </a:defRPr>
            </a:lvl2pPr>
            <a:lvl3pPr marL="566928" indent="-182880" algn="r" defTabSz="914400" rtl="1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B Zar" panose="00000400000000000000" pitchFamily="2" charset="-78"/>
              </a:defRPr>
            </a:lvl3pPr>
            <a:lvl4pPr marL="749808" indent="-182880" algn="r" defTabSz="914400" rtl="1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B Zar" panose="00000400000000000000" pitchFamily="2" charset="-78"/>
              </a:defRPr>
            </a:lvl4pPr>
            <a:lvl5pPr marL="932688" indent="-182880" algn="r" defTabSz="914400" rtl="1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B Zar" panose="00000400000000000000" pitchFamily="2" charset="-78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Clr>
                <a:schemeClr val="accent5">
                  <a:lumMod val="50000"/>
                </a:schemeClr>
              </a:buClr>
              <a:buNone/>
            </a:pPr>
            <a:endParaRPr lang="fa-IR" sz="2800" dirty="0">
              <a:latin typeface="IranNastaliq" panose="02000503000000020003" pitchFamily="2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5792787" y="4382347"/>
            <a:ext cx="1066800" cy="6040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9785445" y="65961"/>
            <a:ext cx="1678674" cy="555521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r>
              <a:rPr lang="fa-IR" dirty="0" smtClean="0">
                <a:latin typeface="B Zar" charset="0"/>
                <a:ea typeface="B Zar" charset="0"/>
                <a:cs typeface="B Zar" charset="0"/>
              </a:rPr>
              <a:t>مقدمه </a:t>
            </a:r>
            <a:endParaRPr lang="en-US" dirty="0">
              <a:latin typeface="B Zar" charset="0"/>
              <a:ea typeface="B Zar" charset="0"/>
              <a:cs typeface="B Zar" charset="0"/>
            </a:endParaRPr>
          </a:p>
        </p:txBody>
      </p:sp>
      <p:sp>
        <p:nvSpPr>
          <p:cNvPr id="14" name="Right Arrow 13"/>
          <p:cNvSpPr/>
          <p:nvPr/>
        </p:nvSpPr>
        <p:spPr>
          <a:xfrm rot="10800000">
            <a:off x="8993874" y="148984"/>
            <a:ext cx="620468" cy="328684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762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1509972" y="65959"/>
            <a:ext cx="1678674" cy="555521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r>
              <a:rPr lang="fa-IR" dirty="0" smtClean="0">
                <a:latin typeface="B Zar" charset="0"/>
                <a:ea typeface="B Zar" charset="0"/>
                <a:cs typeface="B Zar" charset="0"/>
              </a:rPr>
              <a:t>پژوهشهای پیشین و نتیجه گیری</a:t>
            </a:r>
            <a:endParaRPr lang="en-US" dirty="0">
              <a:latin typeface="B Zar" charset="0"/>
              <a:ea typeface="B Zar" charset="0"/>
              <a:cs typeface="B Zar" charset="0"/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4268463" y="65960"/>
            <a:ext cx="1678674" cy="555521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r>
              <a:rPr lang="fa-IR" dirty="0" smtClean="0">
                <a:latin typeface="B Zar" charset="0"/>
                <a:ea typeface="B Zar" charset="0"/>
                <a:cs typeface="B Zar" charset="0"/>
              </a:rPr>
              <a:t>مطالعه موردی</a:t>
            </a:r>
            <a:endParaRPr lang="en-US" dirty="0">
              <a:latin typeface="B Zar" charset="0"/>
              <a:ea typeface="B Zar" charset="0"/>
              <a:cs typeface="B Zar" charset="0"/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7103154" y="73297"/>
            <a:ext cx="1678674" cy="555521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r>
              <a:rPr lang="fa-IR" dirty="0" smtClean="0">
                <a:latin typeface="B Zar" charset="0"/>
                <a:ea typeface="B Zar" charset="0"/>
                <a:cs typeface="B Zar" charset="0"/>
              </a:rPr>
              <a:t>چارچوب پیشنهادی</a:t>
            </a:r>
            <a:endParaRPr lang="en-US" dirty="0">
              <a:latin typeface="B Zar" charset="0"/>
              <a:ea typeface="B Zar" charset="0"/>
              <a:cs typeface="B Zar" charset="0"/>
            </a:endParaRPr>
          </a:p>
        </p:txBody>
      </p:sp>
      <p:sp>
        <p:nvSpPr>
          <p:cNvPr id="23" name="Right Arrow 22"/>
          <p:cNvSpPr/>
          <p:nvPr/>
        </p:nvSpPr>
        <p:spPr>
          <a:xfrm rot="10800000">
            <a:off x="3383696" y="208153"/>
            <a:ext cx="620468" cy="328684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762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Arrow 23"/>
          <p:cNvSpPr/>
          <p:nvPr/>
        </p:nvSpPr>
        <p:spPr>
          <a:xfrm rot="10800000">
            <a:off x="6176811" y="179377"/>
            <a:ext cx="620468" cy="328684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762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1097278" y="974361"/>
            <a:ext cx="10220295" cy="723340"/>
          </a:xfrm>
        </p:spPr>
        <p:txBody>
          <a:bodyPr>
            <a:normAutofit fontScale="90000"/>
          </a:bodyPr>
          <a:lstStyle/>
          <a:p>
            <a:r>
              <a:rPr lang="fa-IR" dirty="0" smtClean="0"/>
              <a:t>الگوریتم یافتن نقاط تعادل</a:t>
            </a:r>
            <a:endParaRPr lang="en-US" dirty="0"/>
          </a:p>
        </p:txBody>
      </p:sp>
      <p:sp>
        <p:nvSpPr>
          <p:cNvPr id="25" name="Content Placeholder 2"/>
          <p:cNvSpPr txBox="1">
            <a:spLocks/>
          </p:cNvSpPr>
          <p:nvPr/>
        </p:nvSpPr>
        <p:spPr>
          <a:xfrm>
            <a:off x="515522" y="6274509"/>
            <a:ext cx="1220681" cy="584616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r" defTabSz="914400" rtl="1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B Zar" charset="0"/>
                <a:ea typeface="B Zar" charset="0"/>
                <a:cs typeface="B Zar" charset="0"/>
              </a:defRPr>
            </a:lvl1pPr>
            <a:lvl2pPr marL="685800" indent="-228600" algn="r" defTabSz="914400" rtl="1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B Zar" charset="0"/>
                <a:ea typeface="B Zar" charset="0"/>
                <a:cs typeface="B Zar" charset="0"/>
              </a:defRPr>
            </a:lvl2pPr>
            <a:lvl3pPr marL="1143000" indent="-228600" algn="r" defTabSz="914400" rtl="1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B Zar" charset="0"/>
                <a:ea typeface="B Zar" charset="0"/>
                <a:cs typeface="B Zar" charset="0"/>
              </a:defRPr>
            </a:lvl3pPr>
            <a:lvl4pPr marL="1600200" indent="-228600" algn="r" defTabSz="914400" rtl="1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B Zar" charset="0"/>
                <a:ea typeface="B Zar" charset="0"/>
                <a:cs typeface="B Zar" charset="0"/>
              </a:defRPr>
            </a:lvl4pPr>
            <a:lvl5pPr marL="2057400" indent="-228600" algn="r" defTabSz="914400" rtl="1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B Zar" charset="0"/>
                <a:ea typeface="B Zar" charset="0"/>
                <a:cs typeface="B Zar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fa-IR" sz="2400" dirty="0" smtClean="0">
                <a:solidFill>
                  <a:schemeClr val="bg1"/>
                </a:solidFill>
              </a:rPr>
              <a:t>۱۵ از۴۴</a:t>
            </a:r>
            <a:endParaRPr lang="fa-IR" sz="2400" dirty="0" smtClean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Content Placeholder 1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/>
              <a:lstStyle/>
              <a:p>
                <a:pPr>
                  <a:buFont typeface="Arial" charset="0"/>
                  <a:buChar char="•"/>
                </a:pPr>
                <a:r>
                  <a:rPr lang="fa-IR" dirty="0" smtClean="0"/>
                  <a:t>نقطه تعادل </a:t>
                </a:r>
                <a:r>
                  <a:rPr lang="fa-IR" dirty="0">
                    <a:latin typeface="IranNastaliq" panose="02000503000000020003" pitchFamily="2" charset="0"/>
                  </a:rPr>
                  <a:t>تجمعی روی استراتژی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fa-IR" dirty="0" smtClean="0"/>
                  <a:t> </a:t>
                </a:r>
                <a14:m>
                  <m:oMath xmlns:m="http://schemas.openxmlformats.org/officeDocument/2006/math">
                    <m:r>
                      <a:rPr lang="fa-IR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←</m:t>
                    </m:r>
                  </m:oMath>
                </a14:m>
                <a:r>
                  <a:rPr lang="fa-IR" dirty="0" smtClean="0"/>
                  <a:t> الگوریتم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SupPr>
                      <m:e>
                        <m:r>
                          <a:rPr lang="fa-IR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𝒜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𝑃</m:t>
                        </m:r>
                      </m:sub>
                      <m:sup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</m:t>
                            </m:r>
                          </m:sub>
                        </m:sSub>
                      </m:sup>
                    </m:sSubSup>
                  </m:oMath>
                </a14:m>
                <a:r>
                  <a:rPr lang="fa-IR" dirty="0" smtClean="0"/>
                  <a:t> </a:t>
                </a:r>
                <a:endParaRPr lang="en-US" dirty="0" smtClean="0"/>
              </a:p>
              <a:p>
                <a:pPr>
                  <a:buFont typeface="Arial" charset="0"/>
                  <a:buChar char="•"/>
                </a:pPr>
                <a:r>
                  <a:rPr lang="fa-IR" dirty="0"/>
                  <a:t>نقطه تعادل </a:t>
                </a:r>
                <a:r>
                  <a:rPr lang="fa-IR" dirty="0">
                    <a:latin typeface="IranNastaliq" panose="02000503000000020003" pitchFamily="2" charset="0"/>
                  </a:rPr>
                  <a:t>تجمعی روی استراتژی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fa-IR" dirty="0"/>
                  <a:t> </a:t>
                </a:r>
                <a14:m>
                  <m:oMath xmlns:m="http://schemas.openxmlformats.org/officeDocument/2006/math">
                    <m:r>
                      <a:rPr lang="fa-IR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←</m:t>
                    </m:r>
                  </m:oMath>
                </a14:m>
                <a:r>
                  <a:rPr lang="fa-IR" dirty="0"/>
                  <a:t> الگوریتم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SupPr>
                      <m:e>
                        <m:r>
                          <a:rPr lang="fa-IR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𝒜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𝑃</m:t>
                        </m:r>
                      </m:sub>
                      <m:sup>
                        <m:sSub>
                          <m:sSubPr>
                            <m:ctrlP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2</m:t>
                            </m:r>
                          </m:sub>
                        </m:sSub>
                      </m:sup>
                    </m:sSubSup>
                  </m:oMath>
                </a14:m>
                <a:r>
                  <a:rPr lang="fa-IR" dirty="0"/>
                  <a:t> </a:t>
                </a:r>
                <a:endParaRPr lang="en-US" dirty="0" smtClean="0"/>
              </a:p>
              <a:p>
                <a:pPr>
                  <a:buFont typeface="Arial" charset="0"/>
                  <a:buChar char="•"/>
                </a:pPr>
                <a:r>
                  <a:rPr lang="fa-IR" dirty="0"/>
                  <a:t>نقطه تعادل </a:t>
                </a:r>
                <a:r>
                  <a:rPr lang="en-US" dirty="0" smtClean="0"/>
                  <a:t> </a:t>
                </a:r>
                <a:r>
                  <a:rPr lang="fa-IR" dirty="0" smtClean="0"/>
                  <a:t>غیر </a:t>
                </a:r>
                <a:r>
                  <a:rPr lang="fa-IR" dirty="0" smtClean="0">
                    <a:latin typeface="IranNastaliq" panose="02000503000000020003" pitchFamily="2" charset="0"/>
                  </a:rPr>
                  <a:t>تجمعی  </a:t>
                </a:r>
                <a14:m>
                  <m:oMath xmlns:m="http://schemas.openxmlformats.org/officeDocument/2006/math">
                    <m:r>
                      <a:rPr lang="fa-IR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←</m:t>
                    </m:r>
                  </m:oMath>
                </a14:m>
                <a:r>
                  <a:rPr lang="fa-IR" dirty="0"/>
                  <a:t> </a:t>
                </a:r>
                <a:r>
                  <a:rPr lang="fa-IR" dirty="0" smtClean="0"/>
                  <a:t>الگوریتم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fa-IR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𝒜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𝑆</m:t>
                        </m:r>
                      </m:sub>
                    </m:sSub>
                  </m:oMath>
                </a14:m>
                <a:endParaRPr lang="en-US" dirty="0" smtClean="0"/>
              </a:p>
              <a:p>
                <a:pPr>
                  <a:buFont typeface="Arial" charset="0"/>
                  <a:buChar char="•"/>
                </a:pPr>
                <a:r>
                  <a:rPr lang="fa-IR" dirty="0"/>
                  <a:t>نقطه تعادل </a:t>
                </a:r>
                <a:r>
                  <a:rPr lang="fa-IR" dirty="0" smtClean="0"/>
                  <a:t>آمیخته</a:t>
                </a:r>
                <a14:m>
                  <m:oMath xmlns:m="http://schemas.openxmlformats.org/officeDocument/2006/math">
                    <m:r>
                      <a:rPr lang="fa-IR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←</m:t>
                    </m:r>
                  </m:oMath>
                </a14:m>
                <a:r>
                  <a:rPr lang="fa-IR" dirty="0"/>
                  <a:t> الگوریتم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fa-IR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𝒜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𝑃</m:t>
                        </m:r>
                        <m:r>
                          <a:rPr lang="en-US" i="1">
                            <a:latin typeface="Cambria Math" charset="0"/>
                          </a:rPr>
                          <m:t>𝑆</m:t>
                        </m:r>
                      </m:sub>
                    </m:sSub>
                  </m:oMath>
                </a14:m>
                <a:endParaRPr lang="en-US" dirty="0" smtClean="0"/>
              </a:p>
              <a:p>
                <a:pPr>
                  <a:buFont typeface="Arial" charset="0"/>
                  <a:buChar char="•"/>
                </a:pPr>
                <a:r>
                  <a:rPr lang="fa-IR" dirty="0"/>
                  <a:t>نقطه تعادل </a:t>
                </a:r>
                <a:r>
                  <a:rPr lang="fa-IR" dirty="0" smtClean="0"/>
                  <a:t>نیمه آمیخته</a:t>
                </a:r>
                <a14:m>
                  <m:oMath xmlns:m="http://schemas.openxmlformats.org/officeDocument/2006/math">
                    <m:r>
                      <a:rPr lang="fa-IR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←</m:t>
                    </m:r>
                  </m:oMath>
                </a14:m>
                <a:r>
                  <a:rPr lang="fa-IR" dirty="0"/>
                  <a:t> الگوریتم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fa-IR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𝒜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𝑆𝑆</m:t>
                        </m:r>
                      </m:sub>
                    </m:sSub>
                  </m:oMath>
                </a14:m>
                <a:endParaRPr lang="fa-IR" dirty="0"/>
              </a:p>
              <a:p>
                <a:pPr>
                  <a:buFont typeface="Arial" charset="0"/>
                  <a:buChar char="•"/>
                </a:pPr>
                <a:endParaRPr lang="fa-IR" dirty="0"/>
              </a:p>
              <a:p>
                <a:pPr>
                  <a:buFont typeface="Arial" charset="0"/>
                  <a:buChar char="•"/>
                </a:pPr>
                <a:endParaRPr lang="fa-IR" dirty="0" smtClean="0"/>
              </a:p>
            </p:txBody>
          </p:sp>
        </mc:Choice>
        <mc:Fallback>
          <p:sp>
            <p:nvSpPr>
              <p:cNvPr id="26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 rotWithShape="0">
                <a:blip r:embed="rId2"/>
                <a:stretch>
                  <a:fillRect t="-1401" r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 Placeholder 3"/>
          <p:cNvSpPr txBox="1">
            <a:spLocks/>
          </p:cNvSpPr>
          <p:nvPr/>
        </p:nvSpPr>
        <p:spPr>
          <a:xfrm>
            <a:off x="5078348" y="3808498"/>
            <a:ext cx="1817305" cy="76907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latin typeface="B Zar" charset="0"/>
                <a:ea typeface="B Zar" charset="0"/>
                <a:cs typeface="B Zar" charset="0"/>
              </a:defRPr>
            </a:lvl1pPr>
            <a:lvl2pPr marL="457200" indent="0" algn="r" defTabSz="914400" rtl="1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None/>
              <a:defRPr sz="1400" kern="1200">
                <a:solidFill>
                  <a:schemeClr val="tx1"/>
                </a:solidFill>
                <a:latin typeface="B Zar" charset="0"/>
                <a:ea typeface="B Zar" charset="0"/>
                <a:cs typeface="B Zar" charset="0"/>
              </a:defRPr>
            </a:lvl2pPr>
            <a:lvl3pPr marL="914400" indent="0" algn="r" defTabSz="914400" rtl="1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None/>
              <a:defRPr sz="1200" kern="1200">
                <a:solidFill>
                  <a:schemeClr val="tx1"/>
                </a:solidFill>
                <a:latin typeface="B Zar" charset="0"/>
                <a:ea typeface="B Zar" charset="0"/>
                <a:cs typeface="B Zar" charset="0"/>
              </a:defRPr>
            </a:lvl3pPr>
            <a:lvl4pPr marL="1371600" indent="0" algn="r" defTabSz="914400" rtl="1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B Zar" charset="0"/>
                <a:ea typeface="B Zar" charset="0"/>
                <a:cs typeface="B Zar" charset="0"/>
              </a:defRPr>
            </a:lvl4pPr>
            <a:lvl5pPr marL="1828800" indent="0" algn="r" defTabSz="914400" rtl="1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B Zar" charset="0"/>
                <a:ea typeface="B Zar" charset="0"/>
                <a:cs typeface="B Zar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a-IR" sz="2400" dirty="0" smtClean="0"/>
              <a:t>ارضاء شروط بیز و تعریف تعادل </a:t>
            </a:r>
            <a:r>
              <a:rPr lang="fa-IR" sz="2400" dirty="0" err="1" smtClean="0"/>
              <a:t>نش</a:t>
            </a:r>
            <a:endParaRPr lang="en-US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 Placeholder 3"/>
              <p:cNvSpPr txBox="1">
                <a:spLocks/>
              </p:cNvSpPr>
              <p:nvPr/>
            </p:nvSpPr>
            <p:spPr>
              <a:xfrm>
                <a:off x="4418348" y="3011859"/>
                <a:ext cx="3137304" cy="522862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txBody>
              <a:bodyPr vert="horz" lIns="91440" tIns="45720" rIns="91440" bIns="45720" rtlCol="0">
                <a:normAutofit fontScale="92500"/>
              </a:bodyPr>
              <a:lstStyle>
                <a:lvl1pPr marL="0" indent="0" algn="r" defTabSz="914400" rtl="1" eaLnBrk="1" latinLnBrk="0" hangingPunct="1">
                  <a:lnSpc>
                    <a:spcPct val="90000"/>
                  </a:lnSpc>
                  <a:spcBef>
                    <a:spcPct val="30000"/>
                  </a:spcBef>
                  <a:buClr>
                    <a:schemeClr val="accent2"/>
                  </a:buClr>
                  <a:buFont typeface="Wingdings" panose="05000000000000000000" pitchFamily="2" charset="2"/>
                  <a:buNone/>
                  <a:defRPr sz="1600" kern="1200">
                    <a:solidFill>
                      <a:schemeClr val="tx1"/>
                    </a:solidFill>
                    <a:latin typeface="B Zar" charset="0"/>
                    <a:ea typeface="B Zar" charset="0"/>
                    <a:cs typeface="B Zar" charset="0"/>
                  </a:defRPr>
                </a:lvl1pPr>
                <a:lvl2pPr marL="457200" indent="0" algn="r" defTabSz="914400" rtl="1" eaLnBrk="1" latinLnBrk="0" hangingPunct="1">
                  <a:lnSpc>
                    <a:spcPct val="90000"/>
                  </a:lnSpc>
                  <a:spcBef>
                    <a:spcPct val="30000"/>
                  </a:spcBef>
                  <a:buClr>
                    <a:schemeClr val="accent2"/>
                  </a:buClr>
                  <a:buFont typeface="Wingdings" panose="05000000000000000000" pitchFamily="2" charset="2"/>
                  <a:buNone/>
                  <a:defRPr sz="1400" kern="1200">
                    <a:solidFill>
                      <a:schemeClr val="tx1"/>
                    </a:solidFill>
                    <a:latin typeface="B Zar" charset="0"/>
                    <a:ea typeface="B Zar" charset="0"/>
                    <a:cs typeface="B Zar" charset="0"/>
                  </a:defRPr>
                </a:lvl2pPr>
                <a:lvl3pPr marL="914400" indent="0" algn="r" defTabSz="914400" rtl="1" eaLnBrk="1" latinLnBrk="0" hangingPunct="1">
                  <a:lnSpc>
                    <a:spcPct val="90000"/>
                  </a:lnSpc>
                  <a:spcBef>
                    <a:spcPct val="30000"/>
                  </a:spcBef>
                  <a:buClr>
                    <a:schemeClr val="accent2"/>
                  </a:buClr>
                  <a:buFont typeface="Wingdings" panose="05000000000000000000" pitchFamily="2" charset="2"/>
                  <a:buNone/>
                  <a:defRPr sz="1200" kern="1200">
                    <a:solidFill>
                      <a:schemeClr val="tx1"/>
                    </a:solidFill>
                    <a:latin typeface="B Zar" charset="0"/>
                    <a:ea typeface="B Zar" charset="0"/>
                    <a:cs typeface="B Zar" charset="0"/>
                  </a:defRPr>
                </a:lvl3pPr>
                <a:lvl4pPr marL="1371600" indent="0" algn="r" defTabSz="914400" rtl="1" eaLnBrk="1" latinLnBrk="0" hangingPunct="1">
                  <a:lnSpc>
                    <a:spcPct val="90000"/>
                  </a:lnSpc>
                  <a:spcBef>
                    <a:spcPct val="30000"/>
                  </a:spcBef>
                  <a:buClr>
                    <a:schemeClr val="accent2"/>
                  </a:buClr>
                  <a:buFont typeface="Wingdings" panose="05000000000000000000" pitchFamily="2" charset="2"/>
                  <a:buNone/>
                  <a:defRPr sz="1000" kern="1200">
                    <a:solidFill>
                      <a:schemeClr val="tx1"/>
                    </a:solidFill>
                    <a:latin typeface="B Zar" charset="0"/>
                    <a:ea typeface="B Zar" charset="0"/>
                    <a:cs typeface="B Zar" charset="0"/>
                  </a:defRPr>
                </a:lvl4pPr>
                <a:lvl5pPr marL="1828800" indent="0" algn="r" defTabSz="914400" rtl="1" eaLnBrk="1" latinLnBrk="0" hangingPunct="1">
                  <a:lnSpc>
                    <a:spcPct val="90000"/>
                  </a:lnSpc>
                  <a:spcBef>
                    <a:spcPct val="30000"/>
                  </a:spcBef>
                  <a:buClr>
                    <a:schemeClr val="accent2"/>
                  </a:buClr>
                  <a:buFont typeface="Wingdings" panose="05000000000000000000" pitchFamily="2" charset="2"/>
                  <a:buNone/>
                  <a:defRPr sz="1000" kern="1200">
                    <a:solidFill>
                      <a:schemeClr val="tx1"/>
                    </a:solidFill>
                    <a:latin typeface="B Zar" charset="0"/>
                    <a:ea typeface="B Zar" charset="0"/>
                    <a:cs typeface="B Zar" charset="0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ct val="30000"/>
                  </a:spcBef>
                  <a:buClr>
                    <a:schemeClr val="accent2"/>
                  </a:buClr>
                  <a:buFont typeface="Wingdings" panose="05000000000000000000" pitchFamily="2" charset="2"/>
                  <a:buNone/>
                  <a:defRPr sz="1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ct val="30000"/>
                  </a:spcBef>
                  <a:buClr>
                    <a:schemeClr val="accent2"/>
                  </a:buClr>
                  <a:buFont typeface="Wingdings" panose="05000000000000000000" pitchFamily="2" charset="2"/>
                  <a:buNone/>
                  <a:defRPr sz="1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ct val="30000"/>
                  </a:spcBef>
                  <a:buClr>
                    <a:schemeClr val="accent2"/>
                  </a:buClr>
                  <a:buFont typeface="Wingdings" panose="05000000000000000000" pitchFamily="2" charset="2"/>
                  <a:buNone/>
                  <a:defRPr sz="1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ct val="30000"/>
                  </a:spcBef>
                  <a:buClr>
                    <a:schemeClr val="accent2"/>
                  </a:buClr>
                  <a:buFont typeface="Wingdings" panose="05000000000000000000" pitchFamily="2" charset="2"/>
                  <a:buNone/>
                  <a:defRPr sz="1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fa-IR" sz="2400" dirty="0" smtClean="0"/>
                  <a:t>توابع منفعت فرستنده و گیرنده، </a:t>
                </a:r>
                <a14:m>
                  <m:oMath xmlns:m="http://schemas.openxmlformats.org/officeDocument/2006/math">
                    <m:r>
                      <a:rPr lang="fa-IR" sz="2400" b="0" i="1" smtClean="0">
                        <a:latin typeface="Cambria Math" charset="0"/>
                      </a:rPr>
                      <m:t>𝜃</m:t>
                    </m:r>
                  </m:oMath>
                </a14:m>
                <a:endParaRPr lang="en-US" sz="2400" dirty="0"/>
              </a:p>
            </p:txBody>
          </p:sp>
        </mc:Choice>
        <mc:Fallback>
          <p:sp>
            <p:nvSpPr>
              <p:cNvPr id="28" name="Text Placeholder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8348" y="3011859"/>
                <a:ext cx="3137304" cy="522862"/>
              </a:xfrm>
              <a:prstGeom prst="rect">
                <a:avLst/>
              </a:prstGeom>
              <a:blipFill rotWithShape="0">
                <a:blip r:embed="rId3"/>
                <a:stretch>
                  <a:fillRect t="-6818" b="-4545"/>
                </a:stretch>
              </a:blipFill>
              <a:ln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 Placeholder 3"/>
          <p:cNvSpPr txBox="1">
            <a:spLocks/>
          </p:cNvSpPr>
          <p:nvPr/>
        </p:nvSpPr>
        <p:spPr>
          <a:xfrm>
            <a:off x="3067357" y="4769269"/>
            <a:ext cx="5839289" cy="52840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latin typeface="B Zar" charset="0"/>
                <a:ea typeface="B Zar" charset="0"/>
                <a:cs typeface="B Zar" charset="0"/>
              </a:defRPr>
            </a:lvl1pPr>
            <a:lvl2pPr marL="457200" indent="0" algn="r" defTabSz="914400" rtl="1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None/>
              <a:defRPr sz="1400" kern="1200">
                <a:solidFill>
                  <a:schemeClr val="tx1"/>
                </a:solidFill>
                <a:latin typeface="B Zar" charset="0"/>
                <a:ea typeface="B Zar" charset="0"/>
                <a:cs typeface="B Zar" charset="0"/>
              </a:defRPr>
            </a:lvl2pPr>
            <a:lvl3pPr marL="914400" indent="0" algn="r" defTabSz="914400" rtl="1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None/>
              <a:defRPr sz="1200" kern="1200">
                <a:solidFill>
                  <a:schemeClr val="tx1"/>
                </a:solidFill>
                <a:latin typeface="B Zar" charset="0"/>
                <a:ea typeface="B Zar" charset="0"/>
                <a:cs typeface="B Zar" charset="0"/>
              </a:defRPr>
            </a:lvl3pPr>
            <a:lvl4pPr marL="1371600" indent="0" algn="r" defTabSz="914400" rtl="1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B Zar" charset="0"/>
                <a:ea typeface="B Zar" charset="0"/>
                <a:cs typeface="B Zar" charset="0"/>
              </a:defRPr>
            </a:lvl4pPr>
            <a:lvl5pPr marL="1828800" indent="0" algn="r" defTabSz="914400" rtl="1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B Zar" charset="0"/>
                <a:ea typeface="B Zar" charset="0"/>
                <a:cs typeface="B Zar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a-IR" sz="2400" dirty="0" smtClean="0"/>
              <a:t>استراتژی در نمایه تعادل،  منفعت مورد انتظار فرستنده و گیرنده</a:t>
            </a:r>
            <a:endParaRPr lang="en-US" sz="2400" dirty="0"/>
          </a:p>
        </p:txBody>
      </p:sp>
      <p:cxnSp>
        <p:nvCxnSpPr>
          <p:cNvPr id="4" name="Straight Arrow Connector 3"/>
          <p:cNvCxnSpPr>
            <a:stCxn id="28" idx="2"/>
            <a:endCxn id="27" idx="0"/>
          </p:cNvCxnSpPr>
          <p:nvPr/>
        </p:nvCxnSpPr>
        <p:spPr>
          <a:xfrm>
            <a:off x="5987000" y="3534721"/>
            <a:ext cx="1" cy="2737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27" idx="2"/>
            <a:endCxn id="29" idx="0"/>
          </p:cNvCxnSpPr>
          <p:nvPr/>
        </p:nvCxnSpPr>
        <p:spPr>
          <a:xfrm>
            <a:off x="5987001" y="4577569"/>
            <a:ext cx="1" cy="1917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 Placeholder 3"/>
          <p:cNvSpPr txBox="1">
            <a:spLocks/>
          </p:cNvSpPr>
          <p:nvPr/>
        </p:nvSpPr>
        <p:spPr>
          <a:xfrm>
            <a:off x="4938670" y="3547770"/>
            <a:ext cx="6525449" cy="1116658"/>
          </a:xfrm>
          <a:prstGeom prst="rect">
            <a:avLst/>
          </a:prstGeom>
          <a:noFill/>
          <a:ln w="38100">
            <a:solidFill>
              <a:schemeClr val="accent3">
                <a:lumMod val="40000"/>
                <a:lumOff val="60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latin typeface="B Zar" charset="0"/>
                <a:ea typeface="B Zar" charset="0"/>
                <a:cs typeface="B Zar" charset="0"/>
              </a:defRPr>
            </a:lvl1pPr>
            <a:lvl2pPr marL="457200" indent="0" algn="r" defTabSz="914400" rtl="1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None/>
              <a:defRPr sz="1400" kern="1200">
                <a:solidFill>
                  <a:schemeClr val="tx1"/>
                </a:solidFill>
                <a:latin typeface="B Zar" charset="0"/>
                <a:ea typeface="B Zar" charset="0"/>
                <a:cs typeface="B Zar" charset="0"/>
              </a:defRPr>
            </a:lvl2pPr>
            <a:lvl3pPr marL="914400" indent="0" algn="r" defTabSz="914400" rtl="1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None/>
              <a:defRPr sz="1200" kern="1200">
                <a:solidFill>
                  <a:schemeClr val="tx1"/>
                </a:solidFill>
                <a:latin typeface="B Zar" charset="0"/>
                <a:ea typeface="B Zar" charset="0"/>
                <a:cs typeface="B Zar" charset="0"/>
              </a:defRPr>
            </a:lvl3pPr>
            <a:lvl4pPr marL="1371600" indent="0" algn="r" defTabSz="914400" rtl="1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B Zar" charset="0"/>
                <a:ea typeface="B Zar" charset="0"/>
                <a:cs typeface="B Zar" charset="0"/>
              </a:defRPr>
            </a:lvl4pPr>
            <a:lvl5pPr marL="1828800" indent="0" algn="r" defTabSz="914400" rtl="1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B Zar" charset="0"/>
                <a:ea typeface="B Zar" charset="0"/>
                <a:cs typeface="B Zar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83919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7" grpId="0" animBg="1"/>
      <p:bldP spid="28" grpId="0" animBg="1"/>
      <p:bldP spid="29" grpId="0" animBg="1"/>
      <p:bldP spid="37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itle 3"/>
              <p:cNvSpPr>
                <a:spLocks noGrp="1"/>
              </p:cNvSpPr>
              <p:nvPr>
                <p:ph type="title"/>
              </p:nvPr>
            </p:nvSpPr>
            <p:spPr>
              <a:xfrm>
                <a:off x="2164466" y="810228"/>
                <a:ext cx="9074553" cy="896832"/>
              </a:xfrm>
            </p:spPr>
            <p:txBody>
              <a:bodyPr>
                <a:normAutofit/>
              </a:bodyPr>
              <a:lstStyle/>
              <a:p>
                <a:r>
                  <a:rPr lang="fa-IR" dirty="0" smtClean="0"/>
                  <a:t>الگوریتم یافتن </a:t>
                </a:r>
                <a:r>
                  <a:rPr lang="fa-IR" dirty="0"/>
                  <a:t>نقطه </a:t>
                </a:r>
                <a:r>
                  <a:rPr lang="fa-IR" dirty="0" smtClean="0"/>
                  <a:t>تعادل </a:t>
                </a:r>
                <a:r>
                  <a:rPr lang="fa-IR" dirty="0" smtClean="0">
                    <a:latin typeface="IranNastaliq" panose="02000503000000020003" pitchFamily="2" charset="0"/>
                  </a:rPr>
                  <a:t>تجمعی </a:t>
                </a:r>
                <a:r>
                  <a:rPr lang="fa-IR" dirty="0">
                    <a:latin typeface="IranNastaliq" panose="02000503000000020003" pitchFamily="2" charset="0"/>
                  </a:rPr>
                  <a:t>روی استراتژی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Tit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2164466" y="810228"/>
                <a:ext cx="9074553" cy="896832"/>
              </a:xfrm>
              <a:blipFill rotWithShape="0">
                <a:blip r:embed="rId2"/>
                <a:stretch>
                  <a:fillRect r="-1746" b="-258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Content Placeholder 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4744" y="1707060"/>
            <a:ext cx="5984110" cy="5241112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9785445" y="65961"/>
            <a:ext cx="1678674" cy="555521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r>
              <a:rPr lang="fa-IR" dirty="0" smtClean="0">
                <a:latin typeface="B Zar" charset="0"/>
                <a:ea typeface="B Zar" charset="0"/>
                <a:cs typeface="B Zar" charset="0"/>
              </a:rPr>
              <a:t>مقدمه </a:t>
            </a:r>
            <a:endParaRPr lang="en-US" dirty="0">
              <a:latin typeface="B Zar" charset="0"/>
              <a:ea typeface="B Zar" charset="0"/>
              <a:cs typeface="B Zar" charset="0"/>
            </a:endParaRPr>
          </a:p>
        </p:txBody>
      </p:sp>
      <p:sp>
        <p:nvSpPr>
          <p:cNvPr id="7" name="Right Arrow 6"/>
          <p:cNvSpPr/>
          <p:nvPr/>
        </p:nvSpPr>
        <p:spPr>
          <a:xfrm rot="10800000">
            <a:off x="8993874" y="148984"/>
            <a:ext cx="620468" cy="328684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762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1509972" y="65959"/>
            <a:ext cx="1678674" cy="555521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r>
              <a:rPr lang="fa-IR" dirty="0" smtClean="0">
                <a:latin typeface="B Zar" charset="0"/>
                <a:ea typeface="B Zar" charset="0"/>
                <a:cs typeface="B Zar" charset="0"/>
              </a:rPr>
              <a:t>پژوهشهای پیشین و نتیجه گیری</a:t>
            </a:r>
            <a:endParaRPr lang="en-US" dirty="0">
              <a:latin typeface="B Zar" charset="0"/>
              <a:ea typeface="B Zar" charset="0"/>
              <a:cs typeface="B Zar" charset="0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4268463" y="65960"/>
            <a:ext cx="1678674" cy="555521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r>
              <a:rPr lang="fa-IR" dirty="0" smtClean="0">
                <a:latin typeface="B Zar" charset="0"/>
                <a:ea typeface="B Zar" charset="0"/>
                <a:cs typeface="B Zar" charset="0"/>
              </a:rPr>
              <a:t>مطالعه موردی</a:t>
            </a:r>
            <a:endParaRPr lang="en-US" dirty="0">
              <a:latin typeface="B Zar" charset="0"/>
              <a:ea typeface="B Zar" charset="0"/>
              <a:cs typeface="B Zar" charset="0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7103154" y="73297"/>
            <a:ext cx="1678674" cy="555521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r>
              <a:rPr lang="fa-IR" dirty="0" smtClean="0">
                <a:latin typeface="B Zar" charset="0"/>
                <a:ea typeface="B Zar" charset="0"/>
                <a:cs typeface="B Zar" charset="0"/>
              </a:rPr>
              <a:t>چارچوب پیشنهادی</a:t>
            </a:r>
            <a:endParaRPr lang="en-US" dirty="0">
              <a:latin typeface="B Zar" charset="0"/>
              <a:ea typeface="B Zar" charset="0"/>
              <a:cs typeface="B Zar" charset="0"/>
            </a:endParaRPr>
          </a:p>
        </p:txBody>
      </p:sp>
      <p:sp>
        <p:nvSpPr>
          <p:cNvPr id="11" name="Right Arrow 10"/>
          <p:cNvSpPr/>
          <p:nvPr/>
        </p:nvSpPr>
        <p:spPr>
          <a:xfrm rot="10800000">
            <a:off x="3383696" y="208153"/>
            <a:ext cx="620468" cy="328684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762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/>
          <p:cNvSpPr/>
          <p:nvPr/>
        </p:nvSpPr>
        <p:spPr>
          <a:xfrm rot="10800000">
            <a:off x="6176811" y="179377"/>
            <a:ext cx="620468" cy="328684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762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9590009" y="2002420"/>
            <a:ext cx="432483" cy="45580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8993874" y="2002420"/>
            <a:ext cx="432483" cy="45580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7549830" y="2002420"/>
            <a:ext cx="432483" cy="45580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10472508" y="2554742"/>
            <a:ext cx="432483" cy="45580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9785445" y="5604075"/>
            <a:ext cx="432483" cy="45580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8959150" y="5604075"/>
            <a:ext cx="432483" cy="45580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7428776" y="5376174"/>
            <a:ext cx="432483" cy="45580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5967850" y="5447550"/>
            <a:ext cx="432483" cy="45580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Left Brace 20"/>
          <p:cNvSpPr/>
          <p:nvPr/>
        </p:nvSpPr>
        <p:spPr>
          <a:xfrm>
            <a:off x="5587188" y="2916820"/>
            <a:ext cx="380662" cy="2349661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 Placeholder 3"/>
          <p:cNvSpPr txBox="1">
            <a:spLocks/>
          </p:cNvSpPr>
          <p:nvPr/>
        </p:nvSpPr>
        <p:spPr>
          <a:xfrm>
            <a:off x="2913397" y="3498312"/>
            <a:ext cx="1817305" cy="1186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latin typeface="B Zar" charset="0"/>
                <a:ea typeface="B Zar" charset="0"/>
                <a:cs typeface="B Zar" charset="0"/>
              </a:defRPr>
            </a:lvl1pPr>
            <a:lvl2pPr marL="457200" indent="0" algn="r" defTabSz="914400" rtl="1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None/>
              <a:defRPr sz="1400" kern="1200">
                <a:solidFill>
                  <a:schemeClr val="tx1"/>
                </a:solidFill>
                <a:latin typeface="B Zar" charset="0"/>
                <a:ea typeface="B Zar" charset="0"/>
                <a:cs typeface="B Zar" charset="0"/>
              </a:defRPr>
            </a:lvl2pPr>
            <a:lvl3pPr marL="914400" indent="0" algn="r" defTabSz="914400" rtl="1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None/>
              <a:defRPr sz="1200" kern="1200">
                <a:solidFill>
                  <a:schemeClr val="tx1"/>
                </a:solidFill>
                <a:latin typeface="B Zar" charset="0"/>
                <a:ea typeface="B Zar" charset="0"/>
                <a:cs typeface="B Zar" charset="0"/>
              </a:defRPr>
            </a:lvl3pPr>
            <a:lvl4pPr marL="1371600" indent="0" algn="r" defTabSz="914400" rtl="1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B Zar" charset="0"/>
                <a:ea typeface="B Zar" charset="0"/>
                <a:cs typeface="B Zar" charset="0"/>
              </a:defRPr>
            </a:lvl4pPr>
            <a:lvl5pPr marL="1828800" indent="0" algn="r" defTabSz="914400" rtl="1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B Zar" charset="0"/>
                <a:ea typeface="B Zar" charset="0"/>
                <a:cs typeface="B Zar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a-IR" sz="2400" dirty="0" smtClean="0"/>
              <a:t>ارضاء شروط بیز و تعریف تعادل </a:t>
            </a:r>
            <a:r>
              <a:rPr lang="fa-IR" sz="2400" dirty="0" err="1" smtClean="0"/>
              <a:t>نش</a:t>
            </a:r>
            <a:endParaRPr lang="en-US" sz="2400" dirty="0"/>
          </a:p>
        </p:txBody>
      </p:sp>
      <p:sp>
        <p:nvSpPr>
          <p:cNvPr id="24" name="Content Placeholder 2"/>
          <p:cNvSpPr txBox="1">
            <a:spLocks/>
          </p:cNvSpPr>
          <p:nvPr/>
        </p:nvSpPr>
        <p:spPr>
          <a:xfrm>
            <a:off x="515522" y="6261809"/>
            <a:ext cx="1220681" cy="584616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r" defTabSz="914400" rtl="1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B Zar" charset="0"/>
                <a:ea typeface="B Zar" charset="0"/>
                <a:cs typeface="B Zar" charset="0"/>
              </a:defRPr>
            </a:lvl1pPr>
            <a:lvl2pPr marL="685800" indent="-228600" algn="r" defTabSz="914400" rtl="1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B Zar" charset="0"/>
                <a:ea typeface="B Zar" charset="0"/>
                <a:cs typeface="B Zar" charset="0"/>
              </a:defRPr>
            </a:lvl2pPr>
            <a:lvl3pPr marL="1143000" indent="-228600" algn="r" defTabSz="914400" rtl="1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B Zar" charset="0"/>
                <a:ea typeface="B Zar" charset="0"/>
                <a:cs typeface="B Zar" charset="0"/>
              </a:defRPr>
            </a:lvl3pPr>
            <a:lvl4pPr marL="1600200" indent="-228600" algn="r" defTabSz="914400" rtl="1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B Zar" charset="0"/>
                <a:ea typeface="B Zar" charset="0"/>
                <a:cs typeface="B Zar" charset="0"/>
              </a:defRPr>
            </a:lvl4pPr>
            <a:lvl5pPr marL="2057400" indent="-228600" algn="r" defTabSz="914400" rtl="1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B Zar" charset="0"/>
                <a:ea typeface="B Zar" charset="0"/>
                <a:cs typeface="B Zar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fa-IR" sz="2400" dirty="0" smtClean="0">
                <a:solidFill>
                  <a:schemeClr val="bg1"/>
                </a:solidFill>
              </a:rPr>
              <a:t>۱۶ </a:t>
            </a:r>
            <a:r>
              <a:rPr lang="fa-IR" sz="2400" dirty="0" smtClean="0">
                <a:solidFill>
                  <a:schemeClr val="bg1"/>
                </a:solidFill>
              </a:rPr>
              <a:t>از۴۴</a:t>
            </a:r>
            <a:endParaRPr lang="fa-IR" sz="24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94377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itle 3"/>
              <p:cNvSpPr>
                <a:spLocks noGrp="1"/>
              </p:cNvSpPr>
              <p:nvPr>
                <p:ph type="title"/>
              </p:nvPr>
            </p:nvSpPr>
            <p:spPr>
              <a:xfrm>
                <a:off x="2164466" y="810228"/>
                <a:ext cx="9074553" cy="896832"/>
              </a:xfrm>
            </p:spPr>
            <p:txBody>
              <a:bodyPr>
                <a:normAutofit/>
              </a:bodyPr>
              <a:lstStyle/>
              <a:p>
                <a:r>
                  <a:rPr lang="fa-IR" dirty="0" smtClean="0"/>
                  <a:t>الگوریتم یافتن </a:t>
                </a:r>
                <a:r>
                  <a:rPr lang="fa-IR" dirty="0"/>
                  <a:t>نقطه </a:t>
                </a:r>
                <a:r>
                  <a:rPr lang="fa-IR" dirty="0" smtClean="0"/>
                  <a:t>تعادل </a:t>
                </a:r>
                <a:r>
                  <a:rPr lang="fa-IR" dirty="0" smtClean="0">
                    <a:latin typeface="IranNastaliq" panose="02000503000000020003" pitchFamily="2" charset="0"/>
                  </a:rPr>
                  <a:t>تجمعی </a:t>
                </a:r>
                <a:r>
                  <a:rPr lang="fa-IR" dirty="0">
                    <a:latin typeface="IranNastaliq" panose="02000503000000020003" pitchFamily="2" charset="0"/>
                  </a:rPr>
                  <a:t>روی استراتژی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Tit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2164466" y="810228"/>
                <a:ext cx="9074553" cy="896832"/>
              </a:xfrm>
              <a:blipFill rotWithShape="0">
                <a:blip r:embed="rId2"/>
                <a:stretch>
                  <a:fillRect r="-1746" b="-258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ounded Rectangle 5"/>
          <p:cNvSpPr/>
          <p:nvPr/>
        </p:nvSpPr>
        <p:spPr>
          <a:xfrm>
            <a:off x="9785445" y="65961"/>
            <a:ext cx="1678674" cy="555521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r>
              <a:rPr lang="fa-IR" dirty="0" smtClean="0">
                <a:latin typeface="B Zar" charset="0"/>
                <a:ea typeface="B Zar" charset="0"/>
                <a:cs typeface="B Zar" charset="0"/>
              </a:rPr>
              <a:t>مقدمه </a:t>
            </a:r>
            <a:endParaRPr lang="en-US" dirty="0">
              <a:latin typeface="B Zar" charset="0"/>
              <a:ea typeface="B Zar" charset="0"/>
              <a:cs typeface="B Zar" charset="0"/>
            </a:endParaRPr>
          </a:p>
        </p:txBody>
      </p:sp>
      <p:sp>
        <p:nvSpPr>
          <p:cNvPr id="7" name="Right Arrow 6"/>
          <p:cNvSpPr/>
          <p:nvPr/>
        </p:nvSpPr>
        <p:spPr>
          <a:xfrm rot="10800000">
            <a:off x="8993874" y="148984"/>
            <a:ext cx="620468" cy="328684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762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1509972" y="65959"/>
            <a:ext cx="1678674" cy="555521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r>
              <a:rPr lang="fa-IR" dirty="0" smtClean="0">
                <a:latin typeface="B Zar" charset="0"/>
                <a:ea typeface="B Zar" charset="0"/>
                <a:cs typeface="B Zar" charset="0"/>
              </a:rPr>
              <a:t>پژوهشهای پیشین و نتیجه گیری</a:t>
            </a:r>
            <a:endParaRPr lang="en-US" dirty="0">
              <a:latin typeface="B Zar" charset="0"/>
              <a:ea typeface="B Zar" charset="0"/>
              <a:cs typeface="B Zar" charset="0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4268463" y="65960"/>
            <a:ext cx="1678674" cy="555521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r>
              <a:rPr lang="fa-IR" dirty="0" smtClean="0">
                <a:latin typeface="B Zar" charset="0"/>
                <a:ea typeface="B Zar" charset="0"/>
                <a:cs typeface="B Zar" charset="0"/>
              </a:rPr>
              <a:t>مطالعه موردی</a:t>
            </a:r>
            <a:endParaRPr lang="en-US" dirty="0">
              <a:latin typeface="B Zar" charset="0"/>
              <a:ea typeface="B Zar" charset="0"/>
              <a:cs typeface="B Zar" charset="0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7103154" y="73297"/>
            <a:ext cx="1678674" cy="555521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r>
              <a:rPr lang="fa-IR" dirty="0" smtClean="0">
                <a:latin typeface="B Zar" charset="0"/>
                <a:ea typeface="B Zar" charset="0"/>
                <a:cs typeface="B Zar" charset="0"/>
              </a:rPr>
              <a:t>چارچوب پیشنهادی</a:t>
            </a:r>
            <a:endParaRPr lang="en-US" dirty="0">
              <a:latin typeface="B Zar" charset="0"/>
              <a:ea typeface="B Zar" charset="0"/>
              <a:cs typeface="B Zar" charset="0"/>
            </a:endParaRPr>
          </a:p>
        </p:txBody>
      </p:sp>
      <p:sp>
        <p:nvSpPr>
          <p:cNvPr id="11" name="Right Arrow 10"/>
          <p:cNvSpPr/>
          <p:nvPr/>
        </p:nvSpPr>
        <p:spPr>
          <a:xfrm rot="10800000">
            <a:off x="3383696" y="208153"/>
            <a:ext cx="620468" cy="328684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762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/>
          <p:cNvSpPr/>
          <p:nvPr/>
        </p:nvSpPr>
        <p:spPr>
          <a:xfrm rot="10800000">
            <a:off x="6176811" y="179377"/>
            <a:ext cx="620468" cy="328684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762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Left Brace 20"/>
          <p:cNvSpPr/>
          <p:nvPr/>
        </p:nvSpPr>
        <p:spPr>
          <a:xfrm>
            <a:off x="5335182" y="3010544"/>
            <a:ext cx="380662" cy="2349661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 Placeholder 3"/>
          <p:cNvSpPr txBox="1">
            <a:spLocks/>
          </p:cNvSpPr>
          <p:nvPr/>
        </p:nvSpPr>
        <p:spPr>
          <a:xfrm>
            <a:off x="3394543" y="3734276"/>
            <a:ext cx="1817305" cy="1186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latin typeface="B Zar" charset="0"/>
                <a:ea typeface="B Zar" charset="0"/>
                <a:cs typeface="B Zar" charset="0"/>
              </a:defRPr>
            </a:lvl1pPr>
            <a:lvl2pPr marL="457200" indent="0" algn="r" defTabSz="914400" rtl="1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None/>
              <a:defRPr sz="1400" kern="1200">
                <a:solidFill>
                  <a:schemeClr val="tx1"/>
                </a:solidFill>
                <a:latin typeface="B Zar" charset="0"/>
                <a:ea typeface="B Zar" charset="0"/>
                <a:cs typeface="B Zar" charset="0"/>
              </a:defRPr>
            </a:lvl2pPr>
            <a:lvl3pPr marL="914400" indent="0" algn="r" defTabSz="914400" rtl="1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None/>
              <a:defRPr sz="1200" kern="1200">
                <a:solidFill>
                  <a:schemeClr val="tx1"/>
                </a:solidFill>
                <a:latin typeface="B Zar" charset="0"/>
                <a:ea typeface="B Zar" charset="0"/>
                <a:cs typeface="B Zar" charset="0"/>
              </a:defRPr>
            </a:lvl3pPr>
            <a:lvl4pPr marL="1371600" indent="0" algn="r" defTabSz="914400" rtl="1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B Zar" charset="0"/>
                <a:ea typeface="B Zar" charset="0"/>
                <a:cs typeface="B Zar" charset="0"/>
              </a:defRPr>
            </a:lvl4pPr>
            <a:lvl5pPr marL="1828800" indent="0" algn="r" defTabSz="914400" rtl="1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B Zar" charset="0"/>
                <a:ea typeface="B Zar" charset="0"/>
                <a:cs typeface="B Zar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a-IR" sz="2400" dirty="0" smtClean="0"/>
              <a:t>ارضاء شروط بیز و تعریف تعادل </a:t>
            </a:r>
            <a:r>
              <a:rPr lang="fa-IR" sz="2400" dirty="0" err="1" smtClean="0"/>
              <a:t>نش</a:t>
            </a:r>
            <a:endParaRPr lang="en-US" sz="2400" dirty="0"/>
          </a:p>
        </p:txBody>
      </p:sp>
      <p:pic>
        <p:nvPicPr>
          <p:cNvPr id="23" name="Content Placeholder 7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8540" y="1749634"/>
            <a:ext cx="5726576" cy="5108366"/>
          </a:xfrm>
          <a:prstGeom prst="rect">
            <a:avLst/>
          </a:prstGeom>
        </p:spPr>
      </p:pic>
      <p:sp>
        <p:nvSpPr>
          <p:cNvPr id="24" name="Oval 23"/>
          <p:cNvSpPr/>
          <p:nvPr/>
        </p:nvSpPr>
        <p:spPr>
          <a:xfrm>
            <a:off x="7644442" y="1909884"/>
            <a:ext cx="2761199" cy="45580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r>
              <a:rPr lang="fa-IR" dirty="0" smtClean="0"/>
              <a:t>د</a:t>
            </a:r>
            <a:endParaRPr lang="en-US" dirty="0"/>
          </a:p>
        </p:txBody>
      </p:sp>
      <p:sp>
        <p:nvSpPr>
          <p:cNvPr id="25" name="Oval 24"/>
          <p:cNvSpPr/>
          <p:nvPr/>
        </p:nvSpPr>
        <p:spPr>
          <a:xfrm>
            <a:off x="9192695" y="5525328"/>
            <a:ext cx="1768531" cy="45580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515522" y="6261809"/>
            <a:ext cx="1220681" cy="584616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r" defTabSz="914400" rtl="1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B Zar" charset="0"/>
                <a:ea typeface="B Zar" charset="0"/>
                <a:cs typeface="B Zar" charset="0"/>
              </a:defRPr>
            </a:lvl1pPr>
            <a:lvl2pPr marL="685800" indent="-228600" algn="r" defTabSz="914400" rtl="1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B Zar" charset="0"/>
                <a:ea typeface="B Zar" charset="0"/>
                <a:cs typeface="B Zar" charset="0"/>
              </a:defRPr>
            </a:lvl2pPr>
            <a:lvl3pPr marL="1143000" indent="-228600" algn="r" defTabSz="914400" rtl="1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B Zar" charset="0"/>
                <a:ea typeface="B Zar" charset="0"/>
                <a:cs typeface="B Zar" charset="0"/>
              </a:defRPr>
            </a:lvl3pPr>
            <a:lvl4pPr marL="1600200" indent="-228600" algn="r" defTabSz="914400" rtl="1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B Zar" charset="0"/>
                <a:ea typeface="B Zar" charset="0"/>
                <a:cs typeface="B Zar" charset="0"/>
              </a:defRPr>
            </a:lvl4pPr>
            <a:lvl5pPr marL="2057400" indent="-228600" algn="r" defTabSz="914400" rtl="1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B Zar" charset="0"/>
                <a:ea typeface="B Zar" charset="0"/>
                <a:cs typeface="B Zar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fa-IR" sz="2400" dirty="0" smtClean="0">
                <a:solidFill>
                  <a:schemeClr val="bg1"/>
                </a:solidFill>
              </a:rPr>
              <a:t>۱۷ </a:t>
            </a:r>
            <a:r>
              <a:rPr lang="fa-IR" sz="2400" dirty="0" smtClean="0">
                <a:solidFill>
                  <a:schemeClr val="bg1"/>
                </a:solidFill>
              </a:rPr>
              <a:t>از۴۴</a:t>
            </a:r>
            <a:endParaRPr lang="fa-IR" sz="24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31691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/>
      <p:bldP spid="25" grpId="0" animBg="1"/>
      <p:bldP spid="25" grpId="1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9721945" y="77536"/>
            <a:ext cx="1678674" cy="555521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r>
              <a:rPr lang="fa-IR" dirty="0" smtClean="0">
                <a:latin typeface="B Zar" charset="0"/>
                <a:ea typeface="B Zar" charset="0"/>
                <a:cs typeface="B Zar" charset="0"/>
              </a:rPr>
              <a:t>مقدمه </a:t>
            </a:r>
            <a:endParaRPr lang="en-US" dirty="0">
              <a:latin typeface="B Zar" charset="0"/>
              <a:ea typeface="B Zar" charset="0"/>
              <a:cs typeface="B Zar" charset="0"/>
            </a:endParaRPr>
          </a:p>
        </p:txBody>
      </p:sp>
      <p:sp>
        <p:nvSpPr>
          <p:cNvPr id="7" name="Right Arrow 6"/>
          <p:cNvSpPr/>
          <p:nvPr/>
        </p:nvSpPr>
        <p:spPr>
          <a:xfrm rot="10800000">
            <a:off x="8930374" y="160559"/>
            <a:ext cx="620468" cy="328684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762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1446472" y="77534"/>
            <a:ext cx="1678674" cy="555521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r>
              <a:rPr lang="fa-IR" dirty="0" smtClean="0">
                <a:latin typeface="B Zar" charset="0"/>
                <a:ea typeface="B Zar" charset="0"/>
                <a:cs typeface="B Zar" charset="0"/>
              </a:rPr>
              <a:t>پژوهشهای پیشین و نتیجه گیری</a:t>
            </a:r>
            <a:endParaRPr lang="en-US" dirty="0">
              <a:latin typeface="B Zar" charset="0"/>
              <a:ea typeface="B Zar" charset="0"/>
              <a:cs typeface="B Zar" charset="0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4204963" y="77535"/>
            <a:ext cx="1678674" cy="555521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r>
              <a:rPr lang="fa-IR" dirty="0" smtClean="0">
                <a:latin typeface="B Zar" charset="0"/>
                <a:ea typeface="B Zar" charset="0"/>
                <a:cs typeface="B Zar" charset="0"/>
              </a:rPr>
              <a:t>مطالعه موردی</a:t>
            </a:r>
            <a:endParaRPr lang="en-US" dirty="0">
              <a:latin typeface="B Zar" charset="0"/>
              <a:ea typeface="B Zar" charset="0"/>
              <a:cs typeface="B Zar" charset="0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7039654" y="84872"/>
            <a:ext cx="1678674" cy="555521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r>
              <a:rPr lang="fa-IR" dirty="0" smtClean="0">
                <a:latin typeface="B Zar" charset="0"/>
                <a:ea typeface="B Zar" charset="0"/>
                <a:cs typeface="B Zar" charset="0"/>
              </a:rPr>
              <a:t>چارچوب پیشنهادی</a:t>
            </a:r>
            <a:endParaRPr lang="en-US" dirty="0">
              <a:latin typeface="B Zar" charset="0"/>
              <a:ea typeface="B Zar" charset="0"/>
              <a:cs typeface="B Zar" charset="0"/>
            </a:endParaRPr>
          </a:p>
        </p:txBody>
      </p:sp>
      <p:sp>
        <p:nvSpPr>
          <p:cNvPr id="11" name="Right Arrow 10"/>
          <p:cNvSpPr/>
          <p:nvPr/>
        </p:nvSpPr>
        <p:spPr>
          <a:xfrm rot="10800000">
            <a:off x="3320196" y="219728"/>
            <a:ext cx="620468" cy="328684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762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/>
          <p:cNvSpPr/>
          <p:nvPr/>
        </p:nvSpPr>
        <p:spPr>
          <a:xfrm rot="10800000">
            <a:off x="6113311" y="190952"/>
            <a:ext cx="620468" cy="328684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762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Left Brace 20"/>
          <p:cNvSpPr/>
          <p:nvPr/>
        </p:nvSpPr>
        <p:spPr>
          <a:xfrm>
            <a:off x="4166782" y="3022119"/>
            <a:ext cx="380662" cy="2349661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 Placeholder 3"/>
          <p:cNvSpPr txBox="1">
            <a:spLocks/>
          </p:cNvSpPr>
          <p:nvPr/>
        </p:nvSpPr>
        <p:spPr>
          <a:xfrm>
            <a:off x="2226143" y="3745851"/>
            <a:ext cx="1817305" cy="1186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latin typeface="B Zar" charset="0"/>
                <a:ea typeface="B Zar" charset="0"/>
                <a:cs typeface="B Zar" charset="0"/>
              </a:defRPr>
            </a:lvl1pPr>
            <a:lvl2pPr marL="457200" indent="0" algn="r" defTabSz="914400" rtl="1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None/>
              <a:defRPr sz="1400" kern="1200">
                <a:solidFill>
                  <a:schemeClr val="tx1"/>
                </a:solidFill>
                <a:latin typeface="B Zar" charset="0"/>
                <a:ea typeface="B Zar" charset="0"/>
                <a:cs typeface="B Zar" charset="0"/>
              </a:defRPr>
            </a:lvl2pPr>
            <a:lvl3pPr marL="914400" indent="0" algn="r" defTabSz="914400" rtl="1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None/>
              <a:defRPr sz="1200" kern="1200">
                <a:solidFill>
                  <a:schemeClr val="tx1"/>
                </a:solidFill>
                <a:latin typeface="B Zar" charset="0"/>
                <a:ea typeface="B Zar" charset="0"/>
                <a:cs typeface="B Zar" charset="0"/>
              </a:defRPr>
            </a:lvl3pPr>
            <a:lvl4pPr marL="1371600" indent="0" algn="r" defTabSz="914400" rtl="1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B Zar" charset="0"/>
                <a:ea typeface="B Zar" charset="0"/>
                <a:cs typeface="B Zar" charset="0"/>
              </a:defRPr>
            </a:lvl4pPr>
            <a:lvl5pPr marL="1828800" indent="0" algn="r" defTabSz="914400" rtl="1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B Zar" charset="0"/>
                <a:ea typeface="B Zar" charset="0"/>
                <a:cs typeface="B Zar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a-IR" sz="2400" dirty="0" smtClean="0"/>
              <a:t>ارضاء شروط بیز و تعریف تعادل </a:t>
            </a:r>
            <a:r>
              <a:rPr lang="fa-IR" sz="2400" dirty="0" err="1" smtClean="0"/>
              <a:t>نش</a:t>
            </a:r>
            <a:endParaRPr lang="en-US" sz="2400" dirty="0"/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452022" y="6273384"/>
            <a:ext cx="1220681" cy="584616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r" defTabSz="914400" rtl="1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B Zar" charset="0"/>
                <a:ea typeface="B Zar" charset="0"/>
                <a:cs typeface="B Zar" charset="0"/>
              </a:defRPr>
            </a:lvl1pPr>
            <a:lvl2pPr marL="685800" indent="-228600" algn="r" defTabSz="914400" rtl="1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B Zar" charset="0"/>
                <a:ea typeface="B Zar" charset="0"/>
                <a:cs typeface="B Zar" charset="0"/>
              </a:defRPr>
            </a:lvl2pPr>
            <a:lvl3pPr marL="1143000" indent="-228600" algn="r" defTabSz="914400" rtl="1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B Zar" charset="0"/>
                <a:ea typeface="B Zar" charset="0"/>
                <a:cs typeface="B Zar" charset="0"/>
              </a:defRPr>
            </a:lvl3pPr>
            <a:lvl4pPr marL="1600200" indent="-228600" algn="r" defTabSz="914400" rtl="1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B Zar" charset="0"/>
                <a:ea typeface="B Zar" charset="0"/>
                <a:cs typeface="B Zar" charset="0"/>
              </a:defRPr>
            </a:lvl4pPr>
            <a:lvl5pPr marL="2057400" indent="-228600" algn="r" defTabSz="914400" rtl="1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B Zar" charset="0"/>
                <a:ea typeface="B Zar" charset="0"/>
                <a:cs typeface="B Zar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fa-IR" sz="2400" dirty="0" smtClean="0">
                <a:solidFill>
                  <a:schemeClr val="bg1"/>
                </a:solidFill>
              </a:rPr>
              <a:t>۱۷ </a:t>
            </a:r>
            <a:r>
              <a:rPr lang="fa-IR" sz="2400" dirty="0" smtClean="0">
                <a:solidFill>
                  <a:schemeClr val="bg1"/>
                </a:solidFill>
              </a:rPr>
              <a:t>از۴۴</a:t>
            </a:r>
            <a:endParaRPr lang="fa-IR" sz="2400" dirty="0" smtClean="0">
              <a:solidFill>
                <a:schemeClr val="bg1"/>
              </a:solidFill>
            </a:endParaRPr>
          </a:p>
        </p:txBody>
      </p:sp>
      <p:pic>
        <p:nvPicPr>
          <p:cNvPr id="17" name="Content Placeholder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4642" y="1862420"/>
            <a:ext cx="6435977" cy="4669058"/>
          </a:xfrm>
          <a:prstGeom prst="rect">
            <a:avLst/>
          </a:prstGeom>
        </p:spPr>
      </p:pic>
      <p:sp>
        <p:nvSpPr>
          <p:cNvPr id="18" name="Oval 17"/>
          <p:cNvSpPr/>
          <p:nvPr/>
        </p:nvSpPr>
        <p:spPr>
          <a:xfrm>
            <a:off x="6960746" y="2124696"/>
            <a:ext cx="2761199" cy="45580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 dirty="0"/>
          </a:p>
        </p:txBody>
      </p:sp>
      <p:sp>
        <p:nvSpPr>
          <p:cNvPr id="19" name="Oval 18"/>
          <p:cNvSpPr/>
          <p:nvPr/>
        </p:nvSpPr>
        <p:spPr>
          <a:xfrm>
            <a:off x="4450963" y="5625780"/>
            <a:ext cx="1768531" cy="45580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itle 3"/>
          <p:cNvSpPr>
            <a:spLocks noGrp="1"/>
          </p:cNvSpPr>
          <p:nvPr>
            <p:ph type="title"/>
          </p:nvPr>
        </p:nvSpPr>
        <p:spPr>
          <a:xfrm>
            <a:off x="2100966" y="821803"/>
            <a:ext cx="9074553" cy="896832"/>
          </a:xfrm>
        </p:spPr>
        <p:txBody>
          <a:bodyPr>
            <a:normAutofit/>
          </a:bodyPr>
          <a:lstStyle/>
          <a:p>
            <a:r>
              <a:rPr lang="fa-IR" dirty="0" smtClean="0"/>
              <a:t>الگوریتم یافتن </a:t>
            </a:r>
            <a:r>
              <a:rPr lang="fa-IR" dirty="0"/>
              <a:t>نقطه </a:t>
            </a:r>
            <a:r>
              <a:rPr lang="fa-IR" dirty="0" smtClean="0"/>
              <a:t>تعادل  غیر </a:t>
            </a:r>
            <a:r>
              <a:rPr lang="fa-IR" dirty="0" smtClean="0">
                <a:latin typeface="IranNastaliq" panose="02000503000000020003" pitchFamily="2" charset="0"/>
              </a:rPr>
              <a:t>تجمعی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36194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/>
      <p:bldP spid="19" grpId="0" animBg="1"/>
      <p:bldP spid="19" grpId="1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79292" y="810228"/>
            <a:ext cx="10174717" cy="896832"/>
          </a:xfrm>
        </p:spPr>
        <p:txBody>
          <a:bodyPr>
            <a:normAutofit/>
          </a:bodyPr>
          <a:lstStyle/>
          <a:p>
            <a:r>
              <a:rPr lang="fa-IR" dirty="0" smtClean="0"/>
              <a:t>الگوریتم یافتن </a:t>
            </a:r>
            <a:r>
              <a:rPr lang="fa-IR" dirty="0"/>
              <a:t>نقطه </a:t>
            </a:r>
            <a:r>
              <a:rPr lang="fa-IR" dirty="0" smtClean="0"/>
              <a:t>تعادل </a:t>
            </a:r>
            <a:r>
              <a:rPr lang="en-US" dirty="0">
                <a:latin typeface="IranNastaliq" panose="02000503000000020003" pitchFamily="2" charset="0"/>
              </a:rPr>
              <a:t> </a:t>
            </a:r>
            <a:r>
              <a:rPr lang="fa-IR" dirty="0"/>
              <a:t>نقطه </a:t>
            </a:r>
            <a:r>
              <a:rPr lang="fa-IR" dirty="0" smtClean="0"/>
              <a:t>تعادل</a:t>
            </a:r>
            <a:r>
              <a:rPr lang="en-US" dirty="0" smtClean="0"/>
              <a:t>  </a:t>
            </a:r>
            <a:r>
              <a:rPr lang="fa-IR" dirty="0" smtClean="0"/>
              <a:t>کاملا </a:t>
            </a:r>
            <a:r>
              <a:rPr lang="fa-IR" dirty="0" smtClean="0">
                <a:latin typeface="IranNastaliq" panose="02000503000000020003" pitchFamily="2" charset="0"/>
              </a:rPr>
              <a:t>آمیخته(ادامه.)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9785445" y="65961"/>
            <a:ext cx="1678674" cy="555521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r>
              <a:rPr lang="fa-IR" dirty="0" smtClean="0">
                <a:latin typeface="B Zar" charset="0"/>
                <a:ea typeface="B Zar" charset="0"/>
                <a:cs typeface="B Zar" charset="0"/>
              </a:rPr>
              <a:t>مقدمه </a:t>
            </a:r>
            <a:endParaRPr lang="en-US" dirty="0">
              <a:latin typeface="B Zar" charset="0"/>
              <a:ea typeface="B Zar" charset="0"/>
              <a:cs typeface="B Zar" charset="0"/>
            </a:endParaRPr>
          </a:p>
        </p:txBody>
      </p:sp>
      <p:sp>
        <p:nvSpPr>
          <p:cNvPr id="7" name="Right Arrow 6"/>
          <p:cNvSpPr/>
          <p:nvPr/>
        </p:nvSpPr>
        <p:spPr>
          <a:xfrm rot="10800000">
            <a:off x="8993874" y="148984"/>
            <a:ext cx="620468" cy="328684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762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1509972" y="65959"/>
            <a:ext cx="1678674" cy="555521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r>
              <a:rPr lang="fa-IR" dirty="0" smtClean="0">
                <a:latin typeface="B Zar" charset="0"/>
                <a:ea typeface="B Zar" charset="0"/>
                <a:cs typeface="B Zar" charset="0"/>
              </a:rPr>
              <a:t>پژوهشهای پیشین و نتیجه گیری</a:t>
            </a:r>
            <a:endParaRPr lang="en-US" dirty="0">
              <a:latin typeface="B Zar" charset="0"/>
              <a:ea typeface="B Zar" charset="0"/>
              <a:cs typeface="B Zar" charset="0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4268463" y="65960"/>
            <a:ext cx="1678674" cy="555521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r>
              <a:rPr lang="fa-IR" dirty="0" smtClean="0">
                <a:latin typeface="B Zar" charset="0"/>
                <a:ea typeface="B Zar" charset="0"/>
                <a:cs typeface="B Zar" charset="0"/>
              </a:rPr>
              <a:t>مطالعه موردی</a:t>
            </a:r>
            <a:endParaRPr lang="en-US" dirty="0">
              <a:latin typeface="B Zar" charset="0"/>
              <a:ea typeface="B Zar" charset="0"/>
              <a:cs typeface="B Zar" charset="0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7103154" y="73297"/>
            <a:ext cx="1678674" cy="555521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r>
              <a:rPr lang="fa-IR" dirty="0" smtClean="0">
                <a:latin typeface="B Zar" charset="0"/>
                <a:ea typeface="B Zar" charset="0"/>
                <a:cs typeface="B Zar" charset="0"/>
              </a:rPr>
              <a:t>چارچوب پیشنهادی</a:t>
            </a:r>
            <a:endParaRPr lang="en-US" dirty="0">
              <a:latin typeface="B Zar" charset="0"/>
              <a:ea typeface="B Zar" charset="0"/>
              <a:cs typeface="B Zar" charset="0"/>
            </a:endParaRPr>
          </a:p>
        </p:txBody>
      </p:sp>
      <p:sp>
        <p:nvSpPr>
          <p:cNvPr id="11" name="Right Arrow 10"/>
          <p:cNvSpPr/>
          <p:nvPr/>
        </p:nvSpPr>
        <p:spPr>
          <a:xfrm rot="10800000">
            <a:off x="3383696" y="208153"/>
            <a:ext cx="620468" cy="328684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762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/>
          <p:cNvSpPr/>
          <p:nvPr/>
        </p:nvSpPr>
        <p:spPr>
          <a:xfrm rot="10800000">
            <a:off x="6176811" y="179377"/>
            <a:ext cx="620468" cy="328684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762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Content Placeholder 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0235" y="1925486"/>
            <a:ext cx="6563884" cy="4969530"/>
          </a:xfrm>
          <a:prstGeom prst="rect">
            <a:avLst/>
          </a:prstGeom>
        </p:spPr>
      </p:pic>
      <p:sp>
        <p:nvSpPr>
          <p:cNvPr id="26" name="Rounded Rectangle 25"/>
          <p:cNvSpPr/>
          <p:nvPr/>
        </p:nvSpPr>
        <p:spPr>
          <a:xfrm>
            <a:off x="7103154" y="2188564"/>
            <a:ext cx="2805344" cy="405082"/>
          </a:xfrm>
          <a:prstGeom prst="roundRect">
            <a:avLst/>
          </a:prstGeom>
          <a:noFill/>
          <a:ln w="28575">
            <a:solidFill>
              <a:schemeClr val="accent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/>
          <p:cNvSpPr/>
          <p:nvPr/>
        </p:nvSpPr>
        <p:spPr>
          <a:xfrm>
            <a:off x="9423025" y="5249055"/>
            <a:ext cx="1336780" cy="866931"/>
          </a:xfrm>
          <a:prstGeom prst="roundRect">
            <a:avLst/>
          </a:prstGeom>
          <a:noFill/>
          <a:ln w="28575">
            <a:solidFill>
              <a:schemeClr val="accent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ed Rectangle 27"/>
          <p:cNvSpPr/>
          <p:nvPr/>
        </p:nvSpPr>
        <p:spPr>
          <a:xfrm>
            <a:off x="8277562" y="4382124"/>
            <a:ext cx="504266" cy="866931"/>
          </a:xfrm>
          <a:prstGeom prst="roundRect">
            <a:avLst/>
          </a:prstGeom>
          <a:noFill/>
          <a:ln w="28575">
            <a:solidFill>
              <a:schemeClr val="accent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515522" y="6261809"/>
            <a:ext cx="1220681" cy="584616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r" defTabSz="914400" rtl="1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B Zar" charset="0"/>
                <a:ea typeface="B Zar" charset="0"/>
                <a:cs typeface="B Zar" charset="0"/>
              </a:defRPr>
            </a:lvl1pPr>
            <a:lvl2pPr marL="685800" indent="-228600" algn="r" defTabSz="914400" rtl="1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B Zar" charset="0"/>
                <a:ea typeface="B Zar" charset="0"/>
                <a:cs typeface="B Zar" charset="0"/>
              </a:defRPr>
            </a:lvl2pPr>
            <a:lvl3pPr marL="1143000" indent="-228600" algn="r" defTabSz="914400" rtl="1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B Zar" charset="0"/>
                <a:ea typeface="B Zar" charset="0"/>
                <a:cs typeface="B Zar" charset="0"/>
              </a:defRPr>
            </a:lvl3pPr>
            <a:lvl4pPr marL="1600200" indent="-228600" algn="r" defTabSz="914400" rtl="1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B Zar" charset="0"/>
                <a:ea typeface="B Zar" charset="0"/>
                <a:cs typeface="B Zar" charset="0"/>
              </a:defRPr>
            </a:lvl4pPr>
            <a:lvl5pPr marL="2057400" indent="-228600" algn="r" defTabSz="914400" rtl="1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B Zar" charset="0"/>
                <a:ea typeface="B Zar" charset="0"/>
                <a:cs typeface="B Zar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fa-IR" sz="2400" dirty="0" smtClean="0">
                <a:solidFill>
                  <a:schemeClr val="bg1"/>
                </a:solidFill>
              </a:rPr>
              <a:t>۱۹ </a:t>
            </a:r>
            <a:r>
              <a:rPr lang="fa-IR" sz="2400" dirty="0" smtClean="0">
                <a:solidFill>
                  <a:schemeClr val="bg1"/>
                </a:solidFill>
              </a:rPr>
              <a:t>از۴۴</a:t>
            </a:r>
            <a:endParaRPr lang="fa-IR" sz="24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92610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28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Title 3"/>
              <p:cNvSpPr>
                <a:spLocks noGrp="1"/>
              </p:cNvSpPr>
              <p:nvPr>
                <p:ph type="title"/>
              </p:nvPr>
            </p:nvSpPr>
            <p:spPr>
              <a:xfrm>
                <a:off x="1079292" y="810228"/>
                <a:ext cx="10174717" cy="896832"/>
              </a:xfrm>
              <a:noFill/>
              <a:ln>
                <a:noFill/>
              </a:ln>
            </p:spPr>
            <p:txBody>
              <a:bodyPr>
                <a:normAutofit/>
              </a:bodyPr>
              <a:lstStyle/>
              <a:p>
                <a:r>
                  <a:rPr lang="fa-IR" dirty="0" err="1" smtClean="0"/>
                  <a:t>الگورتیم</a:t>
                </a:r>
                <a:r>
                  <a:rPr lang="fa-IR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fa-IR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𝒜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𝑃</m:t>
                        </m:r>
                        <m:r>
                          <a:rPr lang="en-US" i="1">
                            <a:latin typeface="Cambria Math" charset="0"/>
                          </a:rPr>
                          <m:t>𝑆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4" name="Tit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9292" y="810228"/>
                <a:ext cx="10174717" cy="896832"/>
              </a:xfrm>
              <a:blipFill rotWithShape="0">
                <a:blip r:embed="rId2"/>
                <a:stretch>
                  <a:fillRect r="-1558" b="-2585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ounded Rectangle 5"/>
          <p:cNvSpPr/>
          <p:nvPr/>
        </p:nvSpPr>
        <p:spPr>
          <a:xfrm>
            <a:off x="9785445" y="65961"/>
            <a:ext cx="1678674" cy="555521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r>
              <a:rPr lang="fa-IR" dirty="0" smtClean="0">
                <a:latin typeface="B Zar" charset="0"/>
                <a:ea typeface="B Zar" charset="0"/>
                <a:cs typeface="B Zar" charset="0"/>
              </a:rPr>
              <a:t>مقدمه </a:t>
            </a:r>
            <a:endParaRPr lang="en-US" dirty="0">
              <a:latin typeface="B Zar" charset="0"/>
              <a:ea typeface="B Zar" charset="0"/>
              <a:cs typeface="B Zar" charset="0"/>
            </a:endParaRPr>
          </a:p>
        </p:txBody>
      </p:sp>
      <p:sp>
        <p:nvSpPr>
          <p:cNvPr id="7" name="Right Arrow 6"/>
          <p:cNvSpPr/>
          <p:nvPr/>
        </p:nvSpPr>
        <p:spPr>
          <a:xfrm rot="10800000">
            <a:off x="8993874" y="148984"/>
            <a:ext cx="620468" cy="328684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762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1509972" y="65959"/>
            <a:ext cx="1678674" cy="555521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r>
              <a:rPr lang="fa-IR" dirty="0" smtClean="0">
                <a:latin typeface="B Zar" charset="0"/>
                <a:ea typeface="B Zar" charset="0"/>
                <a:cs typeface="B Zar" charset="0"/>
              </a:rPr>
              <a:t>پژوهشهای پیشین و نتیجه گیری</a:t>
            </a:r>
            <a:endParaRPr lang="en-US" dirty="0">
              <a:latin typeface="B Zar" charset="0"/>
              <a:ea typeface="B Zar" charset="0"/>
              <a:cs typeface="B Zar" charset="0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4268463" y="65960"/>
            <a:ext cx="1678674" cy="555521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r>
              <a:rPr lang="fa-IR" dirty="0" smtClean="0">
                <a:latin typeface="B Zar" charset="0"/>
                <a:ea typeface="B Zar" charset="0"/>
                <a:cs typeface="B Zar" charset="0"/>
              </a:rPr>
              <a:t>مطالعه موردی</a:t>
            </a:r>
            <a:endParaRPr lang="en-US" dirty="0">
              <a:latin typeface="B Zar" charset="0"/>
              <a:ea typeface="B Zar" charset="0"/>
              <a:cs typeface="B Zar" charset="0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7103154" y="73297"/>
            <a:ext cx="1678674" cy="555521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r>
              <a:rPr lang="fa-IR" dirty="0" smtClean="0">
                <a:latin typeface="B Zar" charset="0"/>
                <a:ea typeface="B Zar" charset="0"/>
                <a:cs typeface="B Zar" charset="0"/>
              </a:rPr>
              <a:t>چارچوب پیشنهادی</a:t>
            </a:r>
            <a:endParaRPr lang="en-US" dirty="0">
              <a:latin typeface="B Zar" charset="0"/>
              <a:ea typeface="B Zar" charset="0"/>
              <a:cs typeface="B Zar" charset="0"/>
            </a:endParaRPr>
          </a:p>
        </p:txBody>
      </p:sp>
      <p:sp>
        <p:nvSpPr>
          <p:cNvPr id="11" name="Right Arrow 10"/>
          <p:cNvSpPr/>
          <p:nvPr/>
        </p:nvSpPr>
        <p:spPr>
          <a:xfrm rot="10800000">
            <a:off x="3383696" y="208153"/>
            <a:ext cx="620468" cy="328684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762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/>
          <p:cNvSpPr/>
          <p:nvPr/>
        </p:nvSpPr>
        <p:spPr>
          <a:xfrm rot="10800000">
            <a:off x="6176811" y="179377"/>
            <a:ext cx="620468" cy="328684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762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890" y="4715642"/>
            <a:ext cx="6001452" cy="58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8308" y="4575197"/>
            <a:ext cx="7035800" cy="151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0700" y="5239667"/>
            <a:ext cx="5772642" cy="52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4456955"/>
            <a:ext cx="7035800" cy="16002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ight Brace 4"/>
          <p:cNvSpPr/>
          <p:nvPr/>
        </p:nvSpPr>
        <p:spPr>
          <a:xfrm>
            <a:off x="5426321" y="1977758"/>
            <a:ext cx="482180" cy="2555913"/>
          </a:xfrm>
          <a:prstGeom prst="righ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Rounded Rectangle 13"/>
              <p:cNvSpPr/>
              <p:nvPr/>
            </p:nvSpPr>
            <p:spPr>
              <a:xfrm>
                <a:off x="5947137" y="1555685"/>
                <a:ext cx="2959435" cy="3360124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algn="ctr" defTabSz="914400" rtl="1" eaLnBrk="1" latinLnBrk="0" hangingPunct="1"/>
                <a:r>
                  <a:rPr lang="fa-IR" sz="2000" dirty="0" smtClean="0">
                    <a:latin typeface="B Zar" charset="0"/>
                    <a:ea typeface="B Zar" charset="0"/>
                    <a:cs typeface="B Zar" charset="0"/>
                  </a:rPr>
                  <a:t>مقادیر معتبر</a:t>
                </a:r>
                <a:endParaRPr lang="en-US" sz="2000" dirty="0" smtClean="0">
                  <a:latin typeface="B Zar" charset="0"/>
                  <a:ea typeface="B Zar" charset="0"/>
                  <a:cs typeface="B Zar" charset="0"/>
                </a:endParaRPr>
              </a:p>
              <a:p>
                <a:pPr marL="0" algn="ctr" defTabSz="914400" rtl="1" eaLnBrk="1" latinLnBrk="0" hangingPunct="1"/>
                <a:r>
                  <a:rPr lang="fa-IR" sz="2000" dirty="0" smtClean="0">
                    <a:latin typeface="B Zar" charset="0"/>
                    <a:ea typeface="B Zar" charset="0"/>
                    <a:cs typeface="B Zar" charset="0"/>
                  </a:rPr>
                  <a:t>؟</a:t>
                </a:r>
              </a:p>
              <a:p>
                <a:pPr marL="0" algn="ctr" defTabSz="914400" rtl="1" eaLnBrk="1" latinLnBrk="0" hangingPunct="1"/>
                <a:endParaRPr lang="fa-IR" sz="2000" dirty="0">
                  <a:latin typeface="B Zar" charset="0"/>
                  <a:ea typeface="B Zar" charset="0"/>
                  <a:cs typeface="B Zar" charset="0"/>
                </a:endParaRPr>
              </a:p>
              <a:p>
                <a:pPr marL="0" algn="ctr" defTabSz="914400" rtl="1" eaLnBrk="1" latinLnBrk="0" hangingPunct="1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latin typeface="Cambria Math" charset="0"/>
                              <a:ea typeface="B Zar" charset="0"/>
                              <a:cs typeface="B Zar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latin typeface="Cambria Math" charset="0"/>
                              <a:ea typeface="B Zar" charset="0"/>
                              <a:cs typeface="B Zar" charset="0"/>
                            </a:rPr>
                            <m:t>𝑚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charset="0"/>
                              <a:ea typeface="B Zar" charset="0"/>
                              <a:cs typeface="B Zar" charset="0"/>
                            </a:rPr>
                            <m:t>1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charset="0"/>
                              <a:ea typeface="B Zar" charset="0"/>
                              <a:cs typeface="B Zar" charset="0"/>
                            </a:rPr>
                            <m:t>∗</m:t>
                          </m:r>
                        </m:sup>
                      </m:sSubSup>
                      <m:r>
                        <a:rPr lang="en-US" sz="2000" b="0" i="1" smtClean="0">
                          <a:latin typeface="Cambria Math" charset="0"/>
                          <a:ea typeface="B Zar" charset="0"/>
                          <a:cs typeface="B Zar" charset="0"/>
                        </a:rPr>
                        <m:t>,</m:t>
                      </m:r>
                      <m:sSubSup>
                        <m:sSubSupPr>
                          <m:ctrlPr>
                            <a:rPr lang="en-US" sz="2000" b="0" i="1" smtClean="0">
                              <a:latin typeface="Cambria Math" charset="0"/>
                              <a:ea typeface="B Zar" charset="0"/>
                              <a:cs typeface="B Zar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latin typeface="Cambria Math" charset="0"/>
                              <a:ea typeface="B Zar" charset="0"/>
                              <a:cs typeface="B Zar" charset="0"/>
                            </a:rPr>
                            <m:t>𝑚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charset="0"/>
                              <a:ea typeface="B Zar" charset="0"/>
                              <a:cs typeface="B Zar" charset="0"/>
                            </a:rPr>
                            <m:t>2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charset="0"/>
                              <a:ea typeface="B Zar" charset="0"/>
                              <a:cs typeface="B Zar" charset="0"/>
                            </a:rPr>
                            <m:t>∗</m:t>
                          </m:r>
                        </m:sup>
                      </m:sSubSup>
                      <m:r>
                        <a:rPr lang="en-US" sz="2000" b="0" i="1" smtClean="0">
                          <a:latin typeface="Cambria Math" charset="0"/>
                          <a:ea typeface="B Zar" charset="0"/>
                          <a:cs typeface="B Zar" charset="0"/>
                        </a:rPr>
                        <m:t>,</m:t>
                      </m:r>
                      <m:sSubSup>
                        <m:sSubSupPr>
                          <m:ctrlPr>
                            <a:rPr lang="en-US" sz="2000" b="0" i="1" smtClean="0">
                              <a:latin typeface="Cambria Math" charset="0"/>
                              <a:ea typeface="B Zar" charset="0"/>
                              <a:cs typeface="B Zar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latin typeface="Cambria Math" charset="0"/>
                              <a:ea typeface="B Zar" charset="0"/>
                              <a:cs typeface="B Zar" charset="0"/>
                            </a:rPr>
                            <m:t>𝑎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charset="0"/>
                              <a:ea typeface="B Zar" charset="0"/>
                              <a:cs typeface="B Zar" charset="0"/>
                            </a:rPr>
                            <m:t>1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charset="0"/>
                              <a:ea typeface="B Zar" charset="0"/>
                              <a:cs typeface="B Zar" charset="0"/>
                            </a:rPr>
                            <m:t>∗</m:t>
                          </m:r>
                        </m:sup>
                      </m:sSubSup>
                      <m:r>
                        <a:rPr lang="en-US" sz="2000" b="0" i="1" smtClean="0">
                          <a:latin typeface="Cambria Math" charset="0"/>
                          <a:ea typeface="B Zar" charset="0"/>
                          <a:cs typeface="B Zar" charset="0"/>
                        </a:rPr>
                        <m:t>,</m:t>
                      </m:r>
                      <m:sSubSup>
                        <m:sSubSupPr>
                          <m:ctrlPr>
                            <a:rPr lang="en-US" sz="2000" b="0" i="1" smtClean="0">
                              <a:latin typeface="Cambria Math" charset="0"/>
                              <a:ea typeface="B Zar" charset="0"/>
                              <a:cs typeface="B Zar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latin typeface="Cambria Math" charset="0"/>
                              <a:ea typeface="B Zar" charset="0"/>
                              <a:cs typeface="B Zar" charset="0"/>
                            </a:rPr>
                            <m:t>𝑎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charset="0"/>
                              <a:ea typeface="B Zar" charset="0"/>
                              <a:cs typeface="B Zar" charset="0"/>
                            </a:rPr>
                            <m:t>2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charset="0"/>
                              <a:ea typeface="B Zar" charset="0"/>
                              <a:cs typeface="B Zar" charset="0"/>
                            </a:rPr>
                            <m:t>∗</m:t>
                          </m:r>
                        </m:sup>
                      </m:sSubSup>
                      <m:r>
                        <a:rPr lang="en-US" sz="2000" b="0" i="1" smtClean="0">
                          <a:latin typeface="Cambria Math" charset="0"/>
                          <a:ea typeface="B Zar" charset="0"/>
                          <a:cs typeface="B Zar" charset="0"/>
                        </a:rPr>
                        <m:t>∈(0,1)</m:t>
                      </m:r>
                    </m:oMath>
                  </m:oMathPara>
                </a14:m>
                <a:endParaRPr lang="en-US" sz="2000" dirty="0">
                  <a:latin typeface="B Zar" charset="0"/>
                  <a:ea typeface="B Zar" charset="0"/>
                  <a:cs typeface="B Zar" charset="0"/>
                </a:endParaRPr>
              </a:p>
            </p:txBody>
          </p:sp>
        </mc:Choice>
        <mc:Fallback>
          <p:sp>
            <p:nvSpPr>
              <p:cNvPr id="14" name="Rounded 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7137" y="1555685"/>
                <a:ext cx="2959435" cy="3360124"/>
              </a:xfrm>
              <a:prstGeom prst="roundRect">
                <a:avLst/>
              </a:prstGeom>
              <a:blipFill rotWithShape="0"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Content Placeholder 2"/>
          <p:cNvSpPr txBox="1">
            <a:spLocks/>
          </p:cNvSpPr>
          <p:nvPr/>
        </p:nvSpPr>
        <p:spPr>
          <a:xfrm>
            <a:off x="515522" y="6287209"/>
            <a:ext cx="1220681" cy="584616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r" defTabSz="914400" rtl="1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B Zar" charset="0"/>
                <a:ea typeface="B Zar" charset="0"/>
                <a:cs typeface="B Zar" charset="0"/>
              </a:defRPr>
            </a:lvl1pPr>
            <a:lvl2pPr marL="685800" indent="-228600" algn="r" defTabSz="914400" rtl="1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B Zar" charset="0"/>
                <a:ea typeface="B Zar" charset="0"/>
                <a:cs typeface="B Zar" charset="0"/>
              </a:defRPr>
            </a:lvl2pPr>
            <a:lvl3pPr marL="1143000" indent="-228600" algn="r" defTabSz="914400" rtl="1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B Zar" charset="0"/>
                <a:ea typeface="B Zar" charset="0"/>
                <a:cs typeface="B Zar" charset="0"/>
              </a:defRPr>
            </a:lvl3pPr>
            <a:lvl4pPr marL="1600200" indent="-228600" algn="r" defTabSz="914400" rtl="1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B Zar" charset="0"/>
                <a:ea typeface="B Zar" charset="0"/>
                <a:cs typeface="B Zar" charset="0"/>
              </a:defRPr>
            </a:lvl4pPr>
            <a:lvl5pPr marL="2057400" indent="-228600" algn="r" defTabSz="914400" rtl="1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B Zar" charset="0"/>
                <a:ea typeface="B Zar" charset="0"/>
                <a:cs typeface="B Zar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fa-IR" sz="2400" dirty="0" smtClean="0">
                <a:solidFill>
                  <a:schemeClr val="bg1"/>
                </a:solidFill>
              </a:rPr>
              <a:t>۱۶ از۴۴</a:t>
            </a:r>
            <a:endParaRPr lang="fa-IR" sz="2400" dirty="0" smtClean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Rectangle 12"/>
              <p:cNvSpPr/>
              <p:nvPr/>
            </p:nvSpPr>
            <p:spPr>
              <a:xfrm>
                <a:off x="3383696" y="1854174"/>
                <a:ext cx="1646926" cy="3416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90000"/>
                  </a:lnSpc>
                  <a:spcBef>
                    <a:spcPct val="30000"/>
                  </a:spcBef>
                  <a:buClr>
                    <a:schemeClr val="accent2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charset="0"/>
                            </a:rPr>
                            <m:t>𝑚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1</m:t>
                          </m:r>
                        </m:sub>
                        <m:sup>
                          <m:r>
                            <a:rPr lang="en-US" i="1">
                              <a:latin typeface="Cambria Math" charset="0"/>
                            </a:rPr>
                            <m:t>∗</m:t>
                          </m:r>
                        </m:sup>
                      </m:sSubSup>
                      <m:r>
                        <a:rPr lang="en-US" i="1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(</m:t>
                      </m:r>
                      <m:r>
                        <a:rPr lang="en-US" i="1">
                          <a:latin typeface="Cambria Math" charset="0"/>
                        </a:rPr>
                        <m:t>𝑤</m:t>
                      </m:r>
                      <m:r>
                        <a:rPr lang="en-US" i="1">
                          <a:latin typeface="Cambria Math" charset="0"/>
                        </a:rPr>
                        <m:t>,</m:t>
                      </m:r>
                      <m:r>
                        <a:rPr lang="en-US" i="1">
                          <a:latin typeface="Cambria Math" charset="0"/>
                        </a:rPr>
                        <m:t>𝜃</m:t>
                      </m:r>
                      <m:r>
                        <a:rPr lang="en-US" i="1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3696" y="1854174"/>
                <a:ext cx="1646926" cy="341632"/>
              </a:xfrm>
              <a:prstGeom prst="rect">
                <a:avLst/>
              </a:prstGeom>
              <a:blipFill rotWithShape="0">
                <a:blip r:embed="rId8"/>
                <a:stretch>
                  <a:fillRect b="-17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Rectangle 18"/>
              <p:cNvSpPr/>
              <p:nvPr/>
            </p:nvSpPr>
            <p:spPr>
              <a:xfrm>
                <a:off x="3383696" y="2640029"/>
                <a:ext cx="1693925" cy="3471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90000"/>
                  </a:lnSpc>
                  <a:spcBef>
                    <a:spcPct val="30000"/>
                  </a:spcBef>
                  <a:buClr>
                    <a:schemeClr val="accent2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  <m:sup>
                          <m:r>
                            <a:rPr lang="en-US" i="1">
                              <a:latin typeface="Cambria Math" charset="0"/>
                            </a:rPr>
                            <m:t>∗</m:t>
                          </m:r>
                        </m:sup>
                      </m:sSubSup>
                      <m:r>
                        <a:rPr lang="en-US" i="1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(</m:t>
                      </m:r>
                      <m:r>
                        <a:rPr lang="en-US" i="1">
                          <a:latin typeface="Cambria Math" charset="0"/>
                        </a:rPr>
                        <m:t>𝑤</m:t>
                      </m:r>
                      <m:r>
                        <a:rPr lang="en-US" i="1">
                          <a:latin typeface="Cambria Math" charset="0"/>
                        </a:rPr>
                        <m:t>,</m:t>
                      </m:r>
                      <m:r>
                        <a:rPr lang="en-US" i="1">
                          <a:latin typeface="Cambria Math" charset="0"/>
                        </a:rPr>
                        <m:t>𝜃</m:t>
                      </m:r>
                      <m:r>
                        <a:rPr lang="en-US" i="1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3696" y="2640029"/>
                <a:ext cx="1693925" cy="347146"/>
              </a:xfrm>
              <a:prstGeom prst="rect">
                <a:avLst/>
              </a:prstGeom>
              <a:blipFill rotWithShape="0">
                <a:blip r:embed="rId9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Rectangle 19"/>
              <p:cNvSpPr/>
              <p:nvPr/>
            </p:nvSpPr>
            <p:spPr>
              <a:xfrm>
                <a:off x="3383696" y="3402638"/>
                <a:ext cx="1565172" cy="3416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90000"/>
                  </a:lnSpc>
                  <a:spcBef>
                    <a:spcPct val="30000"/>
                  </a:spcBef>
                  <a:buClr>
                    <a:schemeClr val="accent2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1</m:t>
                          </m:r>
                        </m:sub>
                        <m:sup>
                          <m:r>
                            <a:rPr lang="en-US" i="1">
                              <a:latin typeface="Cambria Math" charset="0"/>
                            </a:rPr>
                            <m:t>∗</m:t>
                          </m:r>
                        </m:sup>
                      </m:sSubSup>
                      <m:r>
                        <a:rPr lang="en-US" i="1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3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(</m:t>
                      </m:r>
                      <m:r>
                        <a:rPr lang="en-US" b="0" i="1" smtClean="0">
                          <a:latin typeface="Cambria Math" charset="0"/>
                        </a:rPr>
                        <m:t>𝑣</m:t>
                      </m:r>
                      <m:r>
                        <a:rPr lang="en-US" i="1">
                          <a:latin typeface="Cambria Math" charset="0"/>
                        </a:rPr>
                        <m:t>,</m:t>
                      </m:r>
                      <m:r>
                        <a:rPr lang="en-US" i="1">
                          <a:latin typeface="Cambria Math" charset="0"/>
                        </a:rPr>
                        <m:t>𝜃</m:t>
                      </m:r>
                      <m:r>
                        <a:rPr lang="en-US" i="1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3696" y="3402638"/>
                <a:ext cx="1565172" cy="341632"/>
              </a:xfrm>
              <a:prstGeom prst="rect">
                <a:avLst/>
              </a:prstGeom>
              <a:blipFill rotWithShape="0">
                <a:blip r:embed="rId10"/>
                <a:stretch>
                  <a:fillRect b="-17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Rectangle 20"/>
              <p:cNvSpPr/>
              <p:nvPr/>
            </p:nvSpPr>
            <p:spPr>
              <a:xfrm>
                <a:off x="3397818" y="4204795"/>
                <a:ext cx="1565172" cy="3416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90000"/>
                  </a:lnSpc>
                  <a:spcBef>
                    <a:spcPct val="30000"/>
                  </a:spcBef>
                  <a:buClr>
                    <a:schemeClr val="accent2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  <m:sup>
                          <m:r>
                            <a:rPr lang="en-US" i="1">
                              <a:latin typeface="Cambria Math" charset="0"/>
                            </a:rPr>
                            <m:t>∗</m:t>
                          </m:r>
                        </m:sup>
                      </m:sSubSup>
                      <m:r>
                        <a:rPr lang="en-US" i="1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4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(</m:t>
                      </m:r>
                      <m:r>
                        <a:rPr lang="en-US" b="0" i="1" smtClean="0">
                          <a:latin typeface="Cambria Math" charset="0"/>
                        </a:rPr>
                        <m:t>𝑣</m:t>
                      </m:r>
                      <m:r>
                        <a:rPr lang="en-US" i="1">
                          <a:latin typeface="Cambria Math" charset="0"/>
                        </a:rPr>
                        <m:t>,</m:t>
                      </m:r>
                      <m:r>
                        <a:rPr lang="en-US" i="1">
                          <a:latin typeface="Cambria Math" charset="0"/>
                        </a:rPr>
                        <m:t>𝜃</m:t>
                      </m:r>
                      <m:r>
                        <a:rPr lang="en-US" i="1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7818" y="4204795"/>
                <a:ext cx="1565172" cy="341632"/>
              </a:xfrm>
              <a:prstGeom prst="rect">
                <a:avLst/>
              </a:prstGeom>
              <a:blipFill rotWithShape="0">
                <a:blip r:embed="rId11"/>
                <a:stretch>
                  <a:fillRect b="-160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80337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4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Title 3"/>
              <p:cNvSpPr>
                <a:spLocks noGrp="1"/>
              </p:cNvSpPr>
              <p:nvPr>
                <p:ph type="title"/>
              </p:nvPr>
            </p:nvSpPr>
            <p:spPr>
              <a:xfrm>
                <a:off x="1079292" y="810228"/>
                <a:ext cx="10174717" cy="896832"/>
              </a:xfrm>
            </p:spPr>
            <p:txBody>
              <a:bodyPr>
                <a:normAutofit/>
              </a:bodyPr>
              <a:lstStyle/>
              <a:p>
                <a:r>
                  <a:rPr lang="fa-IR" dirty="0"/>
                  <a:t>الگورتیم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fa-IR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𝒜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𝑆𝑆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4" name="Tit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9292" y="810228"/>
                <a:ext cx="10174717" cy="896832"/>
              </a:xfrm>
              <a:blipFill rotWithShape="0">
                <a:blip r:embed="rId3"/>
                <a:stretch>
                  <a:fillRect r="-1558" b="-258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ounded Rectangle 5"/>
          <p:cNvSpPr/>
          <p:nvPr/>
        </p:nvSpPr>
        <p:spPr>
          <a:xfrm>
            <a:off x="9785445" y="65961"/>
            <a:ext cx="1678674" cy="555521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r>
              <a:rPr lang="fa-IR" dirty="0" smtClean="0">
                <a:latin typeface="B Zar" charset="0"/>
                <a:ea typeface="B Zar" charset="0"/>
                <a:cs typeface="B Zar" charset="0"/>
              </a:rPr>
              <a:t>مقدمه </a:t>
            </a:r>
            <a:endParaRPr lang="en-US" dirty="0">
              <a:latin typeface="B Zar" charset="0"/>
              <a:ea typeface="B Zar" charset="0"/>
              <a:cs typeface="B Zar" charset="0"/>
            </a:endParaRPr>
          </a:p>
        </p:txBody>
      </p:sp>
      <p:sp>
        <p:nvSpPr>
          <p:cNvPr id="7" name="Right Arrow 6"/>
          <p:cNvSpPr/>
          <p:nvPr/>
        </p:nvSpPr>
        <p:spPr>
          <a:xfrm rot="10800000">
            <a:off x="8993874" y="148984"/>
            <a:ext cx="620468" cy="328684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762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1509972" y="65959"/>
            <a:ext cx="1678674" cy="555521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r>
              <a:rPr lang="fa-IR" dirty="0" smtClean="0">
                <a:latin typeface="B Zar" charset="0"/>
                <a:ea typeface="B Zar" charset="0"/>
                <a:cs typeface="B Zar" charset="0"/>
              </a:rPr>
              <a:t>پژوهشهای پیشین و نتیجه گیری</a:t>
            </a:r>
            <a:endParaRPr lang="en-US" dirty="0">
              <a:latin typeface="B Zar" charset="0"/>
              <a:ea typeface="B Zar" charset="0"/>
              <a:cs typeface="B Zar" charset="0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4268463" y="65960"/>
            <a:ext cx="1678674" cy="555521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r>
              <a:rPr lang="fa-IR" dirty="0" smtClean="0">
                <a:latin typeface="B Zar" charset="0"/>
                <a:ea typeface="B Zar" charset="0"/>
                <a:cs typeface="B Zar" charset="0"/>
              </a:rPr>
              <a:t>مطالعه موردی</a:t>
            </a:r>
            <a:endParaRPr lang="en-US" dirty="0">
              <a:latin typeface="B Zar" charset="0"/>
              <a:ea typeface="B Zar" charset="0"/>
              <a:cs typeface="B Zar" charset="0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7103154" y="73297"/>
            <a:ext cx="1678674" cy="555521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r>
              <a:rPr lang="fa-IR" dirty="0" smtClean="0">
                <a:latin typeface="B Zar" charset="0"/>
                <a:ea typeface="B Zar" charset="0"/>
                <a:cs typeface="B Zar" charset="0"/>
              </a:rPr>
              <a:t>چارچوب پیشنهادی</a:t>
            </a:r>
            <a:endParaRPr lang="en-US" dirty="0">
              <a:latin typeface="B Zar" charset="0"/>
              <a:ea typeface="B Zar" charset="0"/>
              <a:cs typeface="B Zar" charset="0"/>
            </a:endParaRPr>
          </a:p>
        </p:txBody>
      </p:sp>
      <p:sp>
        <p:nvSpPr>
          <p:cNvPr id="11" name="Right Arrow 10"/>
          <p:cNvSpPr/>
          <p:nvPr/>
        </p:nvSpPr>
        <p:spPr>
          <a:xfrm rot="10800000">
            <a:off x="3383696" y="208153"/>
            <a:ext cx="620468" cy="328684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762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/>
          <p:cNvSpPr/>
          <p:nvPr/>
        </p:nvSpPr>
        <p:spPr>
          <a:xfrm rot="10800000">
            <a:off x="6176811" y="179377"/>
            <a:ext cx="620468" cy="328684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762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758" y="1609070"/>
            <a:ext cx="6807410" cy="479157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7" name="Rounded Rectangle 16"/>
              <p:cNvSpPr/>
              <p:nvPr/>
            </p:nvSpPr>
            <p:spPr>
              <a:xfrm>
                <a:off x="7942491" y="1892423"/>
                <a:ext cx="3311518" cy="846799"/>
              </a:xfrm>
              <a:prstGeom prst="round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algn="ctr" defTabSz="914400" rtl="1" eaLnBrk="1" latinLnBrk="0" hangingPunct="1"/>
                <a:r>
                  <a:rPr lang="fa-IR" dirty="0" smtClean="0">
                    <a:latin typeface="B Zar" charset="0"/>
                    <a:ea typeface="B Zar" charset="0"/>
                    <a:cs typeface="B Zar" charset="0"/>
                  </a:rPr>
                  <a:t>نا معتبر</a:t>
                </a:r>
                <a:endParaRPr lang="fa-IR" dirty="0">
                  <a:latin typeface="B Zar" charset="0"/>
                  <a:ea typeface="B Zar" charset="0"/>
                  <a:cs typeface="B Zar" charset="0"/>
                </a:endParaRPr>
              </a:p>
              <a:p>
                <a:pPr marL="0" algn="ctr" defTabSz="914400" rtl="1" eaLnBrk="1" latinLnBrk="0" hangingPunct="1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charset="0"/>
                              <a:ea typeface="B Zar" charset="0"/>
                              <a:cs typeface="B Zar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charset="0"/>
                              <a:ea typeface="B Zar" charset="0"/>
                              <a:cs typeface="B Zar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  <a:ea typeface="B Zar" charset="0"/>
                              <a:cs typeface="B Zar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charset="0"/>
                              <a:ea typeface="B Zar" charset="0"/>
                              <a:cs typeface="B Zar" charset="0"/>
                            </a:rPr>
                            <m:t>∗</m:t>
                          </m:r>
                        </m:sup>
                      </m:sSubSup>
                      <m:r>
                        <a:rPr lang="en-US" b="0" i="1" smtClean="0">
                          <a:latin typeface="Cambria Math" charset="0"/>
                          <a:ea typeface="B Zar" charset="0"/>
                          <a:cs typeface="B Zar" charset="0"/>
                        </a:rPr>
                        <m:t>,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charset="0"/>
                              <a:ea typeface="B Zar" charset="0"/>
                              <a:cs typeface="B Zar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charset="0"/>
                              <a:ea typeface="B Zar" charset="0"/>
                              <a:cs typeface="B Zar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  <a:ea typeface="B Zar" charset="0"/>
                              <a:cs typeface="B Zar" charset="0"/>
                            </a:rPr>
                            <m:t>2</m:t>
                          </m:r>
                        </m:sub>
                        <m:sup>
                          <m:r>
                            <a:rPr lang="en-US" b="0" i="1" smtClean="0">
                              <a:latin typeface="Cambria Math" charset="0"/>
                              <a:ea typeface="B Zar" charset="0"/>
                              <a:cs typeface="B Zar" charset="0"/>
                            </a:rPr>
                            <m:t>∗</m:t>
                          </m:r>
                        </m:sup>
                      </m:sSubSup>
                      <m:r>
                        <a:rPr lang="en-US" b="0" i="1" smtClean="0">
                          <a:latin typeface="Cambria Math" charset="0"/>
                          <a:ea typeface="B Zar" charset="0"/>
                          <a:cs typeface="B Zar" charset="0"/>
                        </a:rPr>
                        <m:t>,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charset="0"/>
                              <a:ea typeface="B Zar" charset="0"/>
                              <a:cs typeface="B Zar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charset="0"/>
                              <a:ea typeface="B Zar" charset="0"/>
                              <a:cs typeface="B Zar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  <a:ea typeface="B Zar" charset="0"/>
                              <a:cs typeface="B Zar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charset="0"/>
                              <a:ea typeface="B Zar" charset="0"/>
                              <a:cs typeface="B Zar" charset="0"/>
                            </a:rPr>
                            <m:t>∗</m:t>
                          </m:r>
                        </m:sup>
                      </m:sSubSup>
                      <m:r>
                        <a:rPr lang="en-US" b="0" i="1" smtClean="0">
                          <a:latin typeface="Cambria Math" charset="0"/>
                          <a:ea typeface="B Zar" charset="0"/>
                          <a:cs typeface="B Zar" charset="0"/>
                        </a:rPr>
                        <m:t>,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charset="0"/>
                              <a:ea typeface="B Zar" charset="0"/>
                              <a:cs typeface="B Zar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charset="0"/>
                              <a:ea typeface="B Zar" charset="0"/>
                              <a:cs typeface="B Zar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  <a:ea typeface="B Zar" charset="0"/>
                              <a:cs typeface="B Zar" charset="0"/>
                            </a:rPr>
                            <m:t>2</m:t>
                          </m:r>
                        </m:sub>
                        <m:sup>
                          <m:r>
                            <a:rPr lang="en-US" b="0" i="1" smtClean="0">
                              <a:latin typeface="Cambria Math" charset="0"/>
                              <a:ea typeface="B Zar" charset="0"/>
                              <a:cs typeface="B Zar" charset="0"/>
                            </a:rPr>
                            <m:t>∗</m:t>
                          </m:r>
                        </m:sup>
                      </m:sSubSup>
                      <m:r>
                        <a:rPr lang="en-US" b="0" i="1" smtClean="0">
                          <a:latin typeface="Cambria Math" charset="0"/>
                          <a:ea typeface="B Zar" charset="0"/>
                          <a:cs typeface="B Zar" charset="0"/>
                        </a:rPr>
                        <m:t>∉(0,1)</m:t>
                      </m:r>
                    </m:oMath>
                  </m:oMathPara>
                </a14:m>
                <a:endParaRPr lang="en-US" dirty="0">
                  <a:latin typeface="B Zar" charset="0"/>
                  <a:ea typeface="B Zar" charset="0"/>
                  <a:cs typeface="B Zar" charset="0"/>
                </a:endParaRPr>
              </a:p>
            </p:txBody>
          </p:sp>
        </mc:Choice>
        <mc:Fallback>
          <p:sp>
            <p:nvSpPr>
              <p:cNvPr id="17" name="Rounded 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2491" y="1892423"/>
                <a:ext cx="3311518" cy="846799"/>
              </a:xfrm>
              <a:prstGeom prst="round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ounded Rectangle 17"/>
          <p:cNvSpPr/>
          <p:nvPr/>
        </p:nvSpPr>
        <p:spPr>
          <a:xfrm>
            <a:off x="7942491" y="3371256"/>
            <a:ext cx="3311518" cy="846799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algn="ctr" defTabSz="914400" rtl="0" eaLnBrk="1" latinLnBrk="0" hangingPunct="1"/>
            <a:r>
              <a:rPr lang="fa-IR" dirty="0" smtClean="0">
                <a:latin typeface="B Zar" charset="0"/>
                <a:ea typeface="B Zar" charset="0"/>
                <a:cs typeface="B Zar" charset="0"/>
              </a:rPr>
              <a:t>محاسبه‌ی </a:t>
            </a:r>
          </a:p>
          <a:p>
            <a:pPr marL="0" algn="ctr" defTabSz="914400" rtl="0" eaLnBrk="1" latinLnBrk="0" hangingPunct="1"/>
            <a:endParaRPr lang="en-US" dirty="0">
              <a:latin typeface="B Zar" charset="0"/>
              <a:ea typeface="B Zar" charset="0"/>
              <a:cs typeface="B Zar" charset="0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7791" y="3735455"/>
            <a:ext cx="3213100" cy="482600"/>
          </a:xfrm>
          <a:prstGeom prst="rect">
            <a:avLst/>
          </a:prstGeom>
        </p:spPr>
      </p:pic>
      <p:cxnSp>
        <p:nvCxnSpPr>
          <p:cNvPr id="21" name="Straight Arrow Connector 20"/>
          <p:cNvCxnSpPr>
            <a:stCxn id="17" idx="2"/>
            <a:endCxn id="18" idx="0"/>
          </p:cNvCxnSpPr>
          <p:nvPr/>
        </p:nvCxnSpPr>
        <p:spPr>
          <a:xfrm>
            <a:off x="9598250" y="2739222"/>
            <a:ext cx="0" cy="6320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 flipV="1">
            <a:off x="6918897" y="2746104"/>
            <a:ext cx="1017035" cy="10554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18" idx="1"/>
          </p:cNvCxnSpPr>
          <p:nvPr/>
        </p:nvCxnSpPr>
        <p:spPr>
          <a:xfrm flipH="1" flipV="1">
            <a:off x="6797279" y="3735455"/>
            <a:ext cx="1145212" cy="592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18" idx="1"/>
          </p:cNvCxnSpPr>
          <p:nvPr/>
        </p:nvCxnSpPr>
        <p:spPr>
          <a:xfrm flipH="1">
            <a:off x="6797279" y="3794656"/>
            <a:ext cx="1145212" cy="8876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18" idx="1"/>
          </p:cNvCxnSpPr>
          <p:nvPr/>
        </p:nvCxnSpPr>
        <p:spPr>
          <a:xfrm flipH="1">
            <a:off x="6685613" y="3794656"/>
            <a:ext cx="1256878" cy="18770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ounded Rectangle 33"/>
          <p:cNvSpPr/>
          <p:nvPr/>
        </p:nvSpPr>
        <p:spPr>
          <a:xfrm>
            <a:off x="4818764" y="2419733"/>
            <a:ext cx="1358047" cy="46091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7" name="Content Placeholder 1"/>
          <p:cNvSpPr txBox="1">
            <a:spLocks/>
          </p:cNvSpPr>
          <p:nvPr/>
        </p:nvSpPr>
        <p:spPr>
          <a:xfrm>
            <a:off x="679898" y="3112668"/>
            <a:ext cx="7071174" cy="31618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None/>
              <a:defRPr sz="3200" kern="1200">
                <a:solidFill>
                  <a:schemeClr val="tx1"/>
                </a:solidFill>
                <a:latin typeface="B Zar" charset="0"/>
                <a:ea typeface="B Zar" charset="0"/>
                <a:cs typeface="B Zar" charset="0"/>
              </a:defRPr>
            </a:lvl1pPr>
            <a:lvl2pPr marL="457200" indent="0" algn="r" defTabSz="914400" rtl="1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B Zar" charset="0"/>
                <a:ea typeface="B Zar" charset="0"/>
                <a:cs typeface="B Zar" charset="0"/>
              </a:defRPr>
            </a:lvl2pPr>
            <a:lvl3pPr marL="914400" indent="0" algn="r" defTabSz="914400" rtl="1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None/>
              <a:defRPr sz="2400" kern="1200">
                <a:solidFill>
                  <a:schemeClr val="tx1"/>
                </a:solidFill>
                <a:latin typeface="B Zar" charset="0"/>
                <a:ea typeface="B Zar" charset="0"/>
                <a:cs typeface="B Zar" charset="0"/>
              </a:defRPr>
            </a:lvl3pPr>
            <a:lvl4pPr marL="1371600" indent="0" algn="r" defTabSz="914400" rtl="1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None/>
              <a:defRPr sz="2000" kern="1200">
                <a:solidFill>
                  <a:schemeClr val="tx1"/>
                </a:solidFill>
                <a:latin typeface="B Zar" charset="0"/>
                <a:ea typeface="B Zar" charset="0"/>
                <a:cs typeface="B Zar" charset="0"/>
              </a:defRPr>
            </a:lvl4pPr>
            <a:lvl5pPr marL="1828800" indent="0" algn="r" defTabSz="914400" rtl="1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None/>
              <a:defRPr sz="2000" kern="1200">
                <a:solidFill>
                  <a:schemeClr val="tx1"/>
                </a:solidFill>
                <a:latin typeface="B Zar" charset="0"/>
                <a:ea typeface="B Zar" charset="0"/>
                <a:cs typeface="B Zar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5">
                  <a:lumMod val="50000"/>
                </a:schemeClr>
              </a:buClr>
              <a:buFont typeface="Wingdings" panose="05000000000000000000" pitchFamily="2" charset="2"/>
              <a:buNone/>
            </a:pPr>
            <a:endParaRPr lang="fa-IR" dirty="0">
              <a:latin typeface="IranNastaliq" panose="02000503000000020003" pitchFamily="2" charset="0"/>
            </a:endParaRPr>
          </a:p>
        </p:txBody>
      </p:sp>
      <p:sp>
        <p:nvSpPr>
          <p:cNvPr id="38" name="Rounded Rectangle 37"/>
          <p:cNvSpPr/>
          <p:nvPr/>
        </p:nvSpPr>
        <p:spPr>
          <a:xfrm>
            <a:off x="3068281" y="2419733"/>
            <a:ext cx="1480160" cy="46091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9" name="Rounded Rectangle 38"/>
          <p:cNvSpPr/>
          <p:nvPr/>
        </p:nvSpPr>
        <p:spPr>
          <a:xfrm>
            <a:off x="1272570" y="2442626"/>
            <a:ext cx="1525388" cy="46091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Content Placeholder 2"/>
          <p:cNvSpPr txBox="1">
            <a:spLocks/>
          </p:cNvSpPr>
          <p:nvPr/>
        </p:nvSpPr>
        <p:spPr>
          <a:xfrm>
            <a:off x="515522" y="6274509"/>
            <a:ext cx="1220681" cy="584616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r" defTabSz="914400" rtl="1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B Zar" charset="0"/>
                <a:ea typeface="B Zar" charset="0"/>
                <a:cs typeface="B Zar" charset="0"/>
              </a:defRPr>
            </a:lvl1pPr>
            <a:lvl2pPr marL="685800" indent="-228600" algn="r" defTabSz="914400" rtl="1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B Zar" charset="0"/>
                <a:ea typeface="B Zar" charset="0"/>
                <a:cs typeface="B Zar" charset="0"/>
              </a:defRPr>
            </a:lvl2pPr>
            <a:lvl3pPr marL="1143000" indent="-228600" algn="r" defTabSz="914400" rtl="1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B Zar" charset="0"/>
                <a:ea typeface="B Zar" charset="0"/>
                <a:cs typeface="B Zar" charset="0"/>
              </a:defRPr>
            </a:lvl3pPr>
            <a:lvl4pPr marL="1600200" indent="-228600" algn="r" defTabSz="914400" rtl="1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B Zar" charset="0"/>
                <a:ea typeface="B Zar" charset="0"/>
                <a:cs typeface="B Zar" charset="0"/>
              </a:defRPr>
            </a:lvl4pPr>
            <a:lvl5pPr marL="2057400" indent="-228600" algn="r" defTabSz="914400" rtl="1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B Zar" charset="0"/>
                <a:ea typeface="B Zar" charset="0"/>
                <a:cs typeface="B Zar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fa-IR" sz="2400" dirty="0" smtClean="0">
                <a:solidFill>
                  <a:schemeClr val="bg1"/>
                </a:solidFill>
              </a:rPr>
              <a:t>۱۷ از۴۴</a:t>
            </a:r>
            <a:endParaRPr lang="fa-IR" sz="24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1617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build="allAtOnce" animBg="1"/>
      <p:bldP spid="34" grpId="0" animBg="1"/>
      <p:bldP spid="37" grpId="0" animBg="1"/>
      <p:bldP spid="38" grpId="0" animBg="1"/>
      <p:bldP spid="3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49775" y="411424"/>
            <a:ext cx="10515600" cy="1325563"/>
          </a:xfrm>
        </p:spPr>
        <p:txBody>
          <a:bodyPr/>
          <a:lstStyle/>
          <a:p>
            <a:pPr algn="l" defTabSz="914400" rtl="1" eaLnBrk="1" latinLnBrk="0" hangingPunct="1">
              <a:spcBef>
                <a:spcPct val="0"/>
              </a:spcBef>
              <a:buNone/>
            </a:pPr>
            <a:r>
              <a:rPr lang="fa-IR" dirty="0" smtClean="0"/>
              <a:t> 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21618590"/>
              </p:ext>
            </p:extLst>
          </p:nvPr>
        </p:nvGraphicFramePr>
        <p:xfrm>
          <a:off x="753003" y="2079509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Title 1" title="Title and Content Layout with Chart"/>
          <p:cNvSpPr txBox="1">
            <a:spLocks/>
          </p:cNvSpPr>
          <p:nvPr/>
        </p:nvSpPr>
        <p:spPr>
          <a:xfrm>
            <a:off x="838199" y="959370"/>
            <a:ext cx="10527175" cy="7313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r" defTabSz="914400" rtl="1" eaLnBrk="1" latinLnBrk="0" hangingPunct="1">
              <a:spcBef>
                <a:spcPct val="0"/>
              </a:spcBef>
              <a:buNone/>
              <a:defRPr sz="4400" kern="1200">
                <a:solidFill>
                  <a:schemeClr val="tx2"/>
                </a:solidFill>
                <a:latin typeface="B Zar" charset="0"/>
                <a:ea typeface="B Zar" charset="0"/>
                <a:cs typeface="B Zar" charset="0"/>
              </a:defRPr>
            </a:lvl1pPr>
          </a:lstStyle>
          <a:p>
            <a:r>
              <a:rPr lang="fa-IR" dirty="0" smtClean="0"/>
              <a:t>مقدمه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9785445" y="65961"/>
            <a:ext cx="1678674" cy="555521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r>
              <a:rPr lang="fa-IR" dirty="0" smtClean="0">
                <a:latin typeface="B Zar" charset="0"/>
                <a:ea typeface="B Zar" charset="0"/>
                <a:cs typeface="B Zar" charset="0"/>
              </a:rPr>
              <a:t>مقدمه </a:t>
            </a:r>
            <a:endParaRPr lang="en-US" dirty="0">
              <a:latin typeface="B Zar" charset="0"/>
              <a:ea typeface="B Zar" charset="0"/>
              <a:cs typeface="B Zar" charset="0"/>
            </a:endParaRPr>
          </a:p>
        </p:txBody>
      </p:sp>
      <p:sp>
        <p:nvSpPr>
          <p:cNvPr id="8" name="Right Arrow 7"/>
          <p:cNvSpPr/>
          <p:nvPr/>
        </p:nvSpPr>
        <p:spPr>
          <a:xfrm rot="10800000">
            <a:off x="8993874" y="148984"/>
            <a:ext cx="620468" cy="328684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762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1509972" y="65959"/>
            <a:ext cx="1678674" cy="555521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r>
              <a:rPr lang="fa-IR" dirty="0" smtClean="0">
                <a:latin typeface="B Zar" charset="0"/>
                <a:ea typeface="B Zar" charset="0"/>
                <a:cs typeface="B Zar" charset="0"/>
              </a:rPr>
              <a:t>پژوهشهای پیشین و نتیجه گیری</a:t>
            </a:r>
            <a:endParaRPr lang="en-US" dirty="0">
              <a:latin typeface="B Zar" charset="0"/>
              <a:ea typeface="B Zar" charset="0"/>
              <a:cs typeface="B Zar" charset="0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4268463" y="65960"/>
            <a:ext cx="1678674" cy="555521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r>
              <a:rPr lang="fa-IR" dirty="0" smtClean="0">
                <a:latin typeface="B Zar" charset="0"/>
                <a:ea typeface="B Zar" charset="0"/>
                <a:cs typeface="B Zar" charset="0"/>
              </a:rPr>
              <a:t>مطالعه موردی</a:t>
            </a:r>
            <a:endParaRPr lang="en-US" dirty="0">
              <a:latin typeface="B Zar" charset="0"/>
              <a:ea typeface="B Zar" charset="0"/>
              <a:cs typeface="B Zar" charset="0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7103154" y="73297"/>
            <a:ext cx="1678674" cy="555521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r>
              <a:rPr lang="fa-IR" dirty="0" smtClean="0">
                <a:latin typeface="B Zar" charset="0"/>
                <a:ea typeface="B Zar" charset="0"/>
                <a:cs typeface="B Zar" charset="0"/>
              </a:rPr>
              <a:t>چارچوب پیشنهادی</a:t>
            </a:r>
            <a:endParaRPr lang="en-US" dirty="0">
              <a:latin typeface="B Zar" charset="0"/>
              <a:ea typeface="B Zar" charset="0"/>
              <a:cs typeface="B Zar" charset="0"/>
            </a:endParaRPr>
          </a:p>
        </p:txBody>
      </p:sp>
      <p:sp>
        <p:nvSpPr>
          <p:cNvPr id="12" name="Right Arrow 11"/>
          <p:cNvSpPr/>
          <p:nvPr/>
        </p:nvSpPr>
        <p:spPr>
          <a:xfrm rot="10800000">
            <a:off x="3383696" y="208153"/>
            <a:ext cx="620468" cy="328684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762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/>
        </p:nvSpPr>
        <p:spPr>
          <a:xfrm rot="10800000">
            <a:off x="6176811" y="179377"/>
            <a:ext cx="620468" cy="328684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762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397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4925F437-AD5A-084F-A11F-7BDE5927CC7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graphicEl>
                                              <a:dgm id="{4925F437-AD5A-084F-A11F-7BDE5927CC7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graphicEl>
                                              <a:dgm id="{4925F437-AD5A-084F-A11F-7BDE5927CC7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C5EE9841-D819-B94C-AA97-2B98E4F1AF4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graphicEl>
                                              <a:dgm id="{C5EE9841-D819-B94C-AA97-2B98E4F1AF4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>
                                            <p:graphicEl>
                                              <a:dgm id="{C5EE9841-D819-B94C-AA97-2B98E4F1AF4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6A20EC48-B4E3-9F4F-A250-8005C0D3537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>
                                            <p:graphicEl>
                                              <a:dgm id="{6A20EC48-B4E3-9F4F-A250-8005C0D3537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>
                                            <p:graphicEl>
                                              <a:dgm id="{6A20EC48-B4E3-9F4F-A250-8005C0D3537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8054153D-42E1-244D-93AA-0133B3245CB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>
                                            <p:graphicEl>
                                              <a:dgm id="{8054153D-42E1-244D-93AA-0133B3245CB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>
                                            <p:graphicEl>
                                              <a:dgm id="{8054153D-42E1-244D-93AA-0133B3245CB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60C765AE-33AE-5140-8B94-E349AC1B232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>
                                            <p:graphicEl>
                                              <a:dgm id="{60C765AE-33AE-5140-8B94-E349AC1B232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>
                                            <p:graphicEl>
                                              <a:dgm id="{60C765AE-33AE-5140-8B94-E349AC1B232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17AE9B6B-0B90-154D-B09E-366999572C5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">
                                            <p:graphicEl>
                                              <a:dgm id="{17AE9B6B-0B90-154D-B09E-366999572C5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">
                                            <p:graphicEl>
                                              <a:dgm id="{17AE9B6B-0B90-154D-B09E-366999572C5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C03FFE51-D597-594A-ADF6-BFA55C16366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>
                                            <p:graphicEl>
                                              <a:dgm id="{C03FFE51-D597-594A-ADF6-BFA55C16366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">
                                            <p:graphicEl>
                                              <a:dgm id="{C03FFE51-D597-594A-ADF6-BFA55C16366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Sub>
          <a:bldDgm bld="one"/>
        </p:bldSub>
      </p:bldGraphic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/>
          <p:cNvSpPr/>
          <p:nvPr/>
        </p:nvSpPr>
        <p:spPr>
          <a:xfrm>
            <a:off x="9785445" y="65961"/>
            <a:ext cx="1678674" cy="555521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r>
              <a:rPr lang="fa-IR" dirty="0" smtClean="0">
                <a:latin typeface="B Zar" charset="0"/>
                <a:ea typeface="B Zar" charset="0"/>
                <a:cs typeface="B Zar" charset="0"/>
              </a:rPr>
              <a:t>مقدمه </a:t>
            </a:r>
            <a:endParaRPr lang="en-US" dirty="0">
              <a:latin typeface="B Zar" charset="0"/>
              <a:ea typeface="B Zar" charset="0"/>
              <a:cs typeface="B Zar" charset="0"/>
            </a:endParaRPr>
          </a:p>
        </p:txBody>
      </p:sp>
      <p:sp>
        <p:nvSpPr>
          <p:cNvPr id="14" name="Right Arrow 13"/>
          <p:cNvSpPr/>
          <p:nvPr/>
        </p:nvSpPr>
        <p:spPr>
          <a:xfrm rot="10800000">
            <a:off x="8993874" y="148984"/>
            <a:ext cx="620468" cy="328684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762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1509972" y="65959"/>
            <a:ext cx="1678674" cy="555521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r>
              <a:rPr lang="fa-IR" dirty="0" smtClean="0">
                <a:latin typeface="B Zar" charset="0"/>
                <a:ea typeface="B Zar" charset="0"/>
                <a:cs typeface="B Zar" charset="0"/>
              </a:rPr>
              <a:t>پژوهشهای پیشین و نتیجه گیری</a:t>
            </a:r>
            <a:endParaRPr lang="en-US" dirty="0">
              <a:latin typeface="B Zar" charset="0"/>
              <a:ea typeface="B Zar" charset="0"/>
              <a:cs typeface="B Zar" charset="0"/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4268463" y="65960"/>
            <a:ext cx="1678674" cy="555521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r>
              <a:rPr lang="fa-IR" dirty="0" smtClean="0">
                <a:latin typeface="B Zar" charset="0"/>
                <a:ea typeface="B Zar" charset="0"/>
                <a:cs typeface="B Zar" charset="0"/>
              </a:rPr>
              <a:t>مطالعه موردی</a:t>
            </a:r>
            <a:endParaRPr lang="en-US" dirty="0">
              <a:latin typeface="B Zar" charset="0"/>
              <a:ea typeface="B Zar" charset="0"/>
              <a:cs typeface="B Zar" charset="0"/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7103154" y="73297"/>
            <a:ext cx="1678674" cy="555521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r>
              <a:rPr lang="fa-IR" dirty="0" smtClean="0">
                <a:latin typeface="B Zar" charset="0"/>
                <a:ea typeface="B Zar" charset="0"/>
                <a:cs typeface="B Zar" charset="0"/>
              </a:rPr>
              <a:t>چارچوب پیشنهادی</a:t>
            </a:r>
            <a:endParaRPr lang="en-US" dirty="0">
              <a:latin typeface="B Zar" charset="0"/>
              <a:ea typeface="B Zar" charset="0"/>
              <a:cs typeface="B Zar" charset="0"/>
            </a:endParaRPr>
          </a:p>
        </p:txBody>
      </p:sp>
      <p:sp>
        <p:nvSpPr>
          <p:cNvPr id="23" name="Right Arrow 22"/>
          <p:cNvSpPr/>
          <p:nvPr/>
        </p:nvSpPr>
        <p:spPr>
          <a:xfrm rot="10800000">
            <a:off x="3383696" y="208153"/>
            <a:ext cx="620468" cy="328684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762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Arrow 23"/>
          <p:cNvSpPr/>
          <p:nvPr/>
        </p:nvSpPr>
        <p:spPr>
          <a:xfrm rot="10800000">
            <a:off x="6176811" y="179377"/>
            <a:ext cx="620468" cy="328684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762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1097278" y="974361"/>
            <a:ext cx="10220295" cy="723340"/>
          </a:xfrm>
        </p:spPr>
        <p:txBody>
          <a:bodyPr>
            <a:normAutofit fontScale="90000"/>
          </a:bodyPr>
          <a:lstStyle/>
          <a:p>
            <a:r>
              <a:rPr lang="fa-IR" dirty="0"/>
              <a:t>الگوریتم یافتن نقطه تعادل بهینه</a:t>
            </a:r>
            <a:endParaRPr lang="en-US" dirty="0"/>
          </a:p>
        </p:txBody>
      </p:sp>
      <p:sp>
        <p:nvSpPr>
          <p:cNvPr id="25" name="Content Placeholder 2"/>
          <p:cNvSpPr txBox="1">
            <a:spLocks/>
          </p:cNvSpPr>
          <p:nvPr/>
        </p:nvSpPr>
        <p:spPr>
          <a:xfrm>
            <a:off x="515522" y="6287209"/>
            <a:ext cx="1220681" cy="584616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r" defTabSz="914400" rtl="1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B Zar" charset="0"/>
                <a:ea typeface="B Zar" charset="0"/>
                <a:cs typeface="B Zar" charset="0"/>
              </a:defRPr>
            </a:lvl1pPr>
            <a:lvl2pPr marL="685800" indent="-228600" algn="r" defTabSz="914400" rtl="1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B Zar" charset="0"/>
                <a:ea typeface="B Zar" charset="0"/>
                <a:cs typeface="B Zar" charset="0"/>
              </a:defRPr>
            </a:lvl2pPr>
            <a:lvl3pPr marL="1143000" indent="-228600" algn="r" defTabSz="914400" rtl="1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B Zar" charset="0"/>
                <a:ea typeface="B Zar" charset="0"/>
                <a:cs typeface="B Zar" charset="0"/>
              </a:defRPr>
            </a:lvl3pPr>
            <a:lvl4pPr marL="1600200" indent="-228600" algn="r" defTabSz="914400" rtl="1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B Zar" charset="0"/>
                <a:ea typeface="B Zar" charset="0"/>
                <a:cs typeface="B Zar" charset="0"/>
              </a:defRPr>
            </a:lvl4pPr>
            <a:lvl5pPr marL="2057400" indent="-228600" algn="r" defTabSz="914400" rtl="1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B Zar" charset="0"/>
                <a:ea typeface="B Zar" charset="0"/>
                <a:cs typeface="B Zar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fa-IR" sz="2400" dirty="0" smtClean="0">
                <a:solidFill>
                  <a:schemeClr val="bg1"/>
                </a:solidFill>
              </a:rPr>
              <a:t>۱۸ از۴۴</a:t>
            </a:r>
            <a:endParaRPr lang="fa-IR" sz="2400" dirty="0" smtClean="0">
              <a:solidFill>
                <a:schemeClr val="bg1"/>
              </a:solidFill>
            </a:endParaRPr>
          </a:p>
        </p:txBody>
      </p:sp>
      <p:sp>
        <p:nvSpPr>
          <p:cNvPr id="26" name="Content Placeholder 1"/>
          <p:cNvSpPr>
            <a:spLocks noGrp="1"/>
          </p:cNvSpPr>
          <p:nvPr>
            <p:ph idx="1"/>
          </p:nvPr>
        </p:nvSpPr>
        <p:spPr>
          <a:xfrm>
            <a:off x="7962900" y="1825625"/>
            <a:ext cx="3390900" cy="4321175"/>
          </a:xfrm>
        </p:spPr>
        <p:txBody>
          <a:bodyPr/>
          <a:lstStyle/>
          <a:p>
            <a:pPr>
              <a:buFont typeface="Arial" charset="0"/>
              <a:buChar char="•"/>
            </a:pPr>
            <a:endParaRPr lang="fa-IR" dirty="0"/>
          </a:p>
          <a:p>
            <a:pPr>
              <a:buFont typeface="Arial" charset="0"/>
              <a:buChar char="•"/>
            </a:pPr>
            <a:endParaRPr lang="fa-IR" dirty="0"/>
          </a:p>
          <a:p>
            <a:pPr>
              <a:buFont typeface="Arial" charset="0"/>
              <a:buChar char="•"/>
            </a:pPr>
            <a:endParaRPr lang="fa-IR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 Placeholder 3"/>
              <p:cNvSpPr txBox="1">
                <a:spLocks/>
              </p:cNvSpPr>
              <p:nvPr/>
            </p:nvSpPr>
            <p:spPr>
              <a:xfrm>
                <a:off x="827550" y="3374035"/>
                <a:ext cx="1817305" cy="769071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txBody>
              <a:bodyPr vert="horz" lIns="91440" tIns="45720" rIns="91440" bIns="45720" rtlCol="0">
                <a:normAutofit fontScale="92500"/>
              </a:bodyPr>
              <a:lstStyle>
                <a:lvl1pPr marL="0" indent="0" algn="r" defTabSz="914400" rtl="1" eaLnBrk="1" latinLnBrk="0" hangingPunct="1">
                  <a:lnSpc>
                    <a:spcPct val="90000"/>
                  </a:lnSpc>
                  <a:spcBef>
                    <a:spcPct val="30000"/>
                  </a:spcBef>
                  <a:buClr>
                    <a:schemeClr val="accent2"/>
                  </a:buClr>
                  <a:buFont typeface="Wingdings" panose="05000000000000000000" pitchFamily="2" charset="2"/>
                  <a:buNone/>
                  <a:defRPr sz="1600" kern="1200">
                    <a:solidFill>
                      <a:schemeClr val="tx1"/>
                    </a:solidFill>
                    <a:latin typeface="B Zar" charset="0"/>
                    <a:ea typeface="B Zar" charset="0"/>
                    <a:cs typeface="B Zar" charset="0"/>
                  </a:defRPr>
                </a:lvl1pPr>
                <a:lvl2pPr marL="457200" indent="0" algn="r" defTabSz="914400" rtl="1" eaLnBrk="1" latinLnBrk="0" hangingPunct="1">
                  <a:lnSpc>
                    <a:spcPct val="90000"/>
                  </a:lnSpc>
                  <a:spcBef>
                    <a:spcPct val="30000"/>
                  </a:spcBef>
                  <a:buClr>
                    <a:schemeClr val="accent2"/>
                  </a:buClr>
                  <a:buFont typeface="Wingdings" panose="05000000000000000000" pitchFamily="2" charset="2"/>
                  <a:buNone/>
                  <a:defRPr sz="1400" kern="1200">
                    <a:solidFill>
                      <a:schemeClr val="tx1"/>
                    </a:solidFill>
                    <a:latin typeface="B Zar" charset="0"/>
                    <a:ea typeface="B Zar" charset="0"/>
                    <a:cs typeface="B Zar" charset="0"/>
                  </a:defRPr>
                </a:lvl2pPr>
                <a:lvl3pPr marL="914400" indent="0" algn="r" defTabSz="914400" rtl="1" eaLnBrk="1" latinLnBrk="0" hangingPunct="1">
                  <a:lnSpc>
                    <a:spcPct val="90000"/>
                  </a:lnSpc>
                  <a:spcBef>
                    <a:spcPct val="30000"/>
                  </a:spcBef>
                  <a:buClr>
                    <a:schemeClr val="accent2"/>
                  </a:buClr>
                  <a:buFont typeface="Wingdings" panose="05000000000000000000" pitchFamily="2" charset="2"/>
                  <a:buNone/>
                  <a:defRPr sz="1200" kern="1200">
                    <a:solidFill>
                      <a:schemeClr val="tx1"/>
                    </a:solidFill>
                    <a:latin typeface="B Zar" charset="0"/>
                    <a:ea typeface="B Zar" charset="0"/>
                    <a:cs typeface="B Zar" charset="0"/>
                  </a:defRPr>
                </a:lvl3pPr>
                <a:lvl4pPr marL="1371600" indent="0" algn="r" defTabSz="914400" rtl="1" eaLnBrk="1" latinLnBrk="0" hangingPunct="1">
                  <a:lnSpc>
                    <a:spcPct val="90000"/>
                  </a:lnSpc>
                  <a:spcBef>
                    <a:spcPct val="30000"/>
                  </a:spcBef>
                  <a:buClr>
                    <a:schemeClr val="accent2"/>
                  </a:buClr>
                  <a:buFont typeface="Wingdings" panose="05000000000000000000" pitchFamily="2" charset="2"/>
                  <a:buNone/>
                  <a:defRPr sz="1000" kern="1200">
                    <a:solidFill>
                      <a:schemeClr val="tx1"/>
                    </a:solidFill>
                    <a:latin typeface="B Zar" charset="0"/>
                    <a:ea typeface="B Zar" charset="0"/>
                    <a:cs typeface="B Zar" charset="0"/>
                  </a:defRPr>
                </a:lvl4pPr>
                <a:lvl5pPr marL="1828800" indent="0" algn="r" defTabSz="914400" rtl="1" eaLnBrk="1" latinLnBrk="0" hangingPunct="1">
                  <a:lnSpc>
                    <a:spcPct val="90000"/>
                  </a:lnSpc>
                  <a:spcBef>
                    <a:spcPct val="30000"/>
                  </a:spcBef>
                  <a:buClr>
                    <a:schemeClr val="accent2"/>
                  </a:buClr>
                  <a:buFont typeface="Wingdings" panose="05000000000000000000" pitchFamily="2" charset="2"/>
                  <a:buNone/>
                  <a:defRPr sz="1000" kern="1200">
                    <a:solidFill>
                      <a:schemeClr val="tx1"/>
                    </a:solidFill>
                    <a:latin typeface="B Zar" charset="0"/>
                    <a:ea typeface="B Zar" charset="0"/>
                    <a:cs typeface="B Zar" charset="0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ct val="30000"/>
                  </a:spcBef>
                  <a:buClr>
                    <a:schemeClr val="accent2"/>
                  </a:buClr>
                  <a:buFont typeface="Wingdings" panose="05000000000000000000" pitchFamily="2" charset="2"/>
                  <a:buNone/>
                  <a:defRPr sz="1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ct val="30000"/>
                  </a:spcBef>
                  <a:buClr>
                    <a:schemeClr val="accent2"/>
                  </a:buClr>
                  <a:buFont typeface="Wingdings" panose="05000000000000000000" pitchFamily="2" charset="2"/>
                  <a:buNone/>
                  <a:defRPr sz="1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ct val="30000"/>
                  </a:spcBef>
                  <a:buClr>
                    <a:schemeClr val="accent2"/>
                  </a:buClr>
                  <a:buFont typeface="Wingdings" panose="05000000000000000000" pitchFamily="2" charset="2"/>
                  <a:buNone/>
                  <a:defRPr sz="1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ct val="30000"/>
                  </a:spcBef>
                  <a:buClr>
                    <a:schemeClr val="accent2"/>
                  </a:buClr>
                  <a:buFont typeface="Wingdings" panose="05000000000000000000" pitchFamily="2" charset="2"/>
                  <a:buNone/>
                  <a:defRPr sz="1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fa-IR" sz="2400" dirty="0"/>
                  <a:t>نقطه تعادل </a:t>
                </a:r>
                <a:r>
                  <a:rPr lang="fa-IR" sz="2400" dirty="0">
                    <a:latin typeface="IranNastaliq" panose="02000503000000020003" pitchFamily="2" charset="0"/>
                  </a:rPr>
                  <a:t>تجمعی روی استراتژی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7" name="Text Placeholder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550" y="3374035"/>
                <a:ext cx="1817305" cy="769071"/>
              </a:xfrm>
              <a:prstGeom prst="rect">
                <a:avLst/>
              </a:prstGeom>
              <a:blipFill rotWithShape="0">
                <a:blip r:embed="rId2"/>
                <a:stretch>
                  <a:fillRect l="-3333" t="-6202" r="-2333" b="-10078"/>
                </a:stretch>
              </a:blipFill>
              <a:ln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 Placeholder 3"/>
              <p:cNvSpPr txBox="1">
                <a:spLocks/>
              </p:cNvSpPr>
              <p:nvPr/>
            </p:nvSpPr>
            <p:spPr>
              <a:xfrm>
                <a:off x="4805187" y="1893036"/>
                <a:ext cx="3137304" cy="522862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txBody>
              <a:bodyPr vert="horz" lIns="91440" tIns="45720" rIns="91440" bIns="45720" rtlCol="0">
                <a:normAutofit fontScale="92500"/>
              </a:bodyPr>
              <a:lstStyle>
                <a:lvl1pPr marL="0" indent="0" algn="r" defTabSz="914400" rtl="1" eaLnBrk="1" latinLnBrk="0" hangingPunct="1">
                  <a:lnSpc>
                    <a:spcPct val="90000"/>
                  </a:lnSpc>
                  <a:spcBef>
                    <a:spcPct val="30000"/>
                  </a:spcBef>
                  <a:buClr>
                    <a:schemeClr val="accent2"/>
                  </a:buClr>
                  <a:buFont typeface="Wingdings" panose="05000000000000000000" pitchFamily="2" charset="2"/>
                  <a:buNone/>
                  <a:defRPr sz="1600" kern="1200">
                    <a:solidFill>
                      <a:schemeClr val="tx1"/>
                    </a:solidFill>
                    <a:latin typeface="B Zar" charset="0"/>
                    <a:ea typeface="B Zar" charset="0"/>
                    <a:cs typeface="B Zar" charset="0"/>
                  </a:defRPr>
                </a:lvl1pPr>
                <a:lvl2pPr marL="457200" indent="0" algn="r" defTabSz="914400" rtl="1" eaLnBrk="1" latinLnBrk="0" hangingPunct="1">
                  <a:lnSpc>
                    <a:spcPct val="90000"/>
                  </a:lnSpc>
                  <a:spcBef>
                    <a:spcPct val="30000"/>
                  </a:spcBef>
                  <a:buClr>
                    <a:schemeClr val="accent2"/>
                  </a:buClr>
                  <a:buFont typeface="Wingdings" panose="05000000000000000000" pitchFamily="2" charset="2"/>
                  <a:buNone/>
                  <a:defRPr sz="1400" kern="1200">
                    <a:solidFill>
                      <a:schemeClr val="tx1"/>
                    </a:solidFill>
                    <a:latin typeface="B Zar" charset="0"/>
                    <a:ea typeface="B Zar" charset="0"/>
                    <a:cs typeface="B Zar" charset="0"/>
                  </a:defRPr>
                </a:lvl2pPr>
                <a:lvl3pPr marL="914400" indent="0" algn="r" defTabSz="914400" rtl="1" eaLnBrk="1" latinLnBrk="0" hangingPunct="1">
                  <a:lnSpc>
                    <a:spcPct val="90000"/>
                  </a:lnSpc>
                  <a:spcBef>
                    <a:spcPct val="30000"/>
                  </a:spcBef>
                  <a:buClr>
                    <a:schemeClr val="accent2"/>
                  </a:buClr>
                  <a:buFont typeface="Wingdings" panose="05000000000000000000" pitchFamily="2" charset="2"/>
                  <a:buNone/>
                  <a:defRPr sz="1200" kern="1200">
                    <a:solidFill>
                      <a:schemeClr val="tx1"/>
                    </a:solidFill>
                    <a:latin typeface="B Zar" charset="0"/>
                    <a:ea typeface="B Zar" charset="0"/>
                    <a:cs typeface="B Zar" charset="0"/>
                  </a:defRPr>
                </a:lvl3pPr>
                <a:lvl4pPr marL="1371600" indent="0" algn="r" defTabSz="914400" rtl="1" eaLnBrk="1" latinLnBrk="0" hangingPunct="1">
                  <a:lnSpc>
                    <a:spcPct val="90000"/>
                  </a:lnSpc>
                  <a:spcBef>
                    <a:spcPct val="30000"/>
                  </a:spcBef>
                  <a:buClr>
                    <a:schemeClr val="accent2"/>
                  </a:buClr>
                  <a:buFont typeface="Wingdings" panose="05000000000000000000" pitchFamily="2" charset="2"/>
                  <a:buNone/>
                  <a:defRPr sz="1000" kern="1200">
                    <a:solidFill>
                      <a:schemeClr val="tx1"/>
                    </a:solidFill>
                    <a:latin typeface="B Zar" charset="0"/>
                    <a:ea typeface="B Zar" charset="0"/>
                    <a:cs typeface="B Zar" charset="0"/>
                  </a:defRPr>
                </a:lvl4pPr>
                <a:lvl5pPr marL="1828800" indent="0" algn="r" defTabSz="914400" rtl="1" eaLnBrk="1" latinLnBrk="0" hangingPunct="1">
                  <a:lnSpc>
                    <a:spcPct val="90000"/>
                  </a:lnSpc>
                  <a:spcBef>
                    <a:spcPct val="30000"/>
                  </a:spcBef>
                  <a:buClr>
                    <a:schemeClr val="accent2"/>
                  </a:buClr>
                  <a:buFont typeface="Wingdings" panose="05000000000000000000" pitchFamily="2" charset="2"/>
                  <a:buNone/>
                  <a:defRPr sz="1000" kern="1200">
                    <a:solidFill>
                      <a:schemeClr val="tx1"/>
                    </a:solidFill>
                    <a:latin typeface="B Zar" charset="0"/>
                    <a:ea typeface="B Zar" charset="0"/>
                    <a:cs typeface="B Zar" charset="0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ct val="30000"/>
                  </a:spcBef>
                  <a:buClr>
                    <a:schemeClr val="accent2"/>
                  </a:buClr>
                  <a:buFont typeface="Wingdings" panose="05000000000000000000" pitchFamily="2" charset="2"/>
                  <a:buNone/>
                  <a:defRPr sz="1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ct val="30000"/>
                  </a:spcBef>
                  <a:buClr>
                    <a:schemeClr val="accent2"/>
                  </a:buClr>
                  <a:buFont typeface="Wingdings" panose="05000000000000000000" pitchFamily="2" charset="2"/>
                  <a:buNone/>
                  <a:defRPr sz="1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ct val="30000"/>
                  </a:spcBef>
                  <a:buClr>
                    <a:schemeClr val="accent2"/>
                  </a:buClr>
                  <a:buFont typeface="Wingdings" panose="05000000000000000000" pitchFamily="2" charset="2"/>
                  <a:buNone/>
                  <a:defRPr sz="1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ct val="30000"/>
                  </a:spcBef>
                  <a:buClr>
                    <a:schemeClr val="accent2"/>
                  </a:buClr>
                  <a:buFont typeface="Wingdings" panose="05000000000000000000" pitchFamily="2" charset="2"/>
                  <a:buNone/>
                  <a:defRPr sz="1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fa-IR" sz="2400" dirty="0" smtClean="0"/>
                  <a:t>توابع منفعت فرستنده و </a:t>
                </a:r>
                <a:r>
                  <a:rPr lang="fa-IR" sz="2400" dirty="0" smtClean="0"/>
                  <a:t>گیرنده</a:t>
                </a:r>
                <a:r>
                  <a:rPr lang="fa-IR" sz="2400" dirty="0" smtClean="0"/>
                  <a:t>، </a:t>
                </a:r>
                <a14:m>
                  <m:oMath xmlns:m="http://schemas.openxmlformats.org/officeDocument/2006/math">
                    <m:r>
                      <a:rPr lang="fa-IR" sz="2400" i="1">
                        <a:latin typeface="Cambria Math" charset="0"/>
                      </a:rPr>
                      <m:t>𝜃</m:t>
                    </m:r>
                  </m:oMath>
                </a14:m>
                <a:endParaRPr lang="en-US" sz="2400" dirty="0"/>
              </a:p>
            </p:txBody>
          </p:sp>
        </mc:Choice>
        <mc:Fallback>
          <p:sp>
            <p:nvSpPr>
              <p:cNvPr id="28" name="Text Placeholder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5187" y="1893036"/>
                <a:ext cx="3137304" cy="522862"/>
              </a:xfrm>
              <a:prstGeom prst="rect">
                <a:avLst/>
              </a:prstGeom>
              <a:blipFill rotWithShape="0">
                <a:blip r:embed="rId3"/>
                <a:stretch>
                  <a:fillRect t="-6897" b="-4598"/>
                </a:stretch>
              </a:blipFill>
              <a:ln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 Placeholder 3"/>
          <p:cNvSpPr txBox="1">
            <a:spLocks/>
          </p:cNvSpPr>
          <p:nvPr/>
        </p:nvSpPr>
        <p:spPr>
          <a:xfrm>
            <a:off x="3454194" y="4849306"/>
            <a:ext cx="5839289" cy="52840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latin typeface="B Zar" charset="0"/>
                <a:ea typeface="B Zar" charset="0"/>
                <a:cs typeface="B Zar" charset="0"/>
              </a:defRPr>
            </a:lvl1pPr>
            <a:lvl2pPr marL="457200" indent="0" algn="r" defTabSz="914400" rtl="1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None/>
              <a:defRPr sz="1400" kern="1200">
                <a:solidFill>
                  <a:schemeClr val="tx1"/>
                </a:solidFill>
                <a:latin typeface="B Zar" charset="0"/>
                <a:ea typeface="B Zar" charset="0"/>
                <a:cs typeface="B Zar" charset="0"/>
              </a:defRPr>
            </a:lvl2pPr>
            <a:lvl3pPr marL="914400" indent="0" algn="r" defTabSz="914400" rtl="1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None/>
              <a:defRPr sz="1200" kern="1200">
                <a:solidFill>
                  <a:schemeClr val="tx1"/>
                </a:solidFill>
                <a:latin typeface="B Zar" charset="0"/>
                <a:ea typeface="B Zar" charset="0"/>
                <a:cs typeface="B Zar" charset="0"/>
              </a:defRPr>
            </a:lvl3pPr>
            <a:lvl4pPr marL="1371600" indent="0" algn="r" defTabSz="914400" rtl="1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B Zar" charset="0"/>
                <a:ea typeface="B Zar" charset="0"/>
                <a:cs typeface="B Zar" charset="0"/>
              </a:defRPr>
            </a:lvl4pPr>
            <a:lvl5pPr marL="1828800" indent="0" algn="r" defTabSz="914400" rtl="1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B Zar" charset="0"/>
                <a:ea typeface="B Zar" charset="0"/>
                <a:cs typeface="B Zar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a-IR" sz="2400" dirty="0" smtClean="0"/>
              <a:t>مقایسه منفعت فرستنده در </a:t>
            </a:r>
            <a:r>
              <a:rPr lang="fa-IR" sz="2400" smtClean="0"/>
              <a:t>نمایه‌های تعادل بیزینی</a:t>
            </a:r>
            <a:endParaRPr lang="en-US" sz="2400" dirty="0"/>
          </a:p>
        </p:txBody>
      </p:sp>
      <p:cxnSp>
        <p:nvCxnSpPr>
          <p:cNvPr id="4" name="Straight Arrow Connector 3"/>
          <p:cNvCxnSpPr>
            <a:stCxn id="28" idx="2"/>
            <a:endCxn id="27" idx="0"/>
          </p:cNvCxnSpPr>
          <p:nvPr/>
        </p:nvCxnSpPr>
        <p:spPr>
          <a:xfrm flipH="1">
            <a:off x="1736203" y="2415898"/>
            <a:ext cx="4637636" cy="9581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27" idx="2"/>
            <a:endCxn id="29" idx="0"/>
          </p:cNvCxnSpPr>
          <p:nvPr/>
        </p:nvCxnSpPr>
        <p:spPr>
          <a:xfrm>
            <a:off x="1736203" y="4143106"/>
            <a:ext cx="4637636" cy="706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 Placeholder 3"/>
              <p:cNvSpPr txBox="1">
                <a:spLocks/>
              </p:cNvSpPr>
              <p:nvPr/>
            </p:nvSpPr>
            <p:spPr>
              <a:xfrm>
                <a:off x="3146368" y="3374037"/>
                <a:ext cx="1817305" cy="769071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txBody>
              <a:bodyPr vert="horz" lIns="91440" tIns="45720" rIns="91440" bIns="45720" rtlCol="0">
                <a:normAutofit fontScale="92500"/>
              </a:bodyPr>
              <a:lstStyle>
                <a:lvl1pPr marL="0" indent="0" algn="r" defTabSz="914400" rtl="1" eaLnBrk="1" latinLnBrk="0" hangingPunct="1">
                  <a:lnSpc>
                    <a:spcPct val="90000"/>
                  </a:lnSpc>
                  <a:spcBef>
                    <a:spcPct val="30000"/>
                  </a:spcBef>
                  <a:buClr>
                    <a:schemeClr val="accent2"/>
                  </a:buClr>
                  <a:buFont typeface="Wingdings" panose="05000000000000000000" pitchFamily="2" charset="2"/>
                  <a:buNone/>
                  <a:defRPr sz="1600" kern="1200">
                    <a:solidFill>
                      <a:schemeClr val="tx1"/>
                    </a:solidFill>
                    <a:latin typeface="B Zar" charset="0"/>
                    <a:ea typeface="B Zar" charset="0"/>
                    <a:cs typeface="B Zar" charset="0"/>
                  </a:defRPr>
                </a:lvl1pPr>
                <a:lvl2pPr marL="457200" indent="0" algn="r" defTabSz="914400" rtl="1" eaLnBrk="1" latinLnBrk="0" hangingPunct="1">
                  <a:lnSpc>
                    <a:spcPct val="90000"/>
                  </a:lnSpc>
                  <a:spcBef>
                    <a:spcPct val="30000"/>
                  </a:spcBef>
                  <a:buClr>
                    <a:schemeClr val="accent2"/>
                  </a:buClr>
                  <a:buFont typeface="Wingdings" panose="05000000000000000000" pitchFamily="2" charset="2"/>
                  <a:buNone/>
                  <a:defRPr sz="1400" kern="1200">
                    <a:solidFill>
                      <a:schemeClr val="tx1"/>
                    </a:solidFill>
                    <a:latin typeface="B Zar" charset="0"/>
                    <a:ea typeface="B Zar" charset="0"/>
                    <a:cs typeface="B Zar" charset="0"/>
                  </a:defRPr>
                </a:lvl2pPr>
                <a:lvl3pPr marL="914400" indent="0" algn="r" defTabSz="914400" rtl="1" eaLnBrk="1" latinLnBrk="0" hangingPunct="1">
                  <a:lnSpc>
                    <a:spcPct val="90000"/>
                  </a:lnSpc>
                  <a:spcBef>
                    <a:spcPct val="30000"/>
                  </a:spcBef>
                  <a:buClr>
                    <a:schemeClr val="accent2"/>
                  </a:buClr>
                  <a:buFont typeface="Wingdings" panose="05000000000000000000" pitchFamily="2" charset="2"/>
                  <a:buNone/>
                  <a:defRPr sz="1200" kern="1200">
                    <a:solidFill>
                      <a:schemeClr val="tx1"/>
                    </a:solidFill>
                    <a:latin typeface="B Zar" charset="0"/>
                    <a:ea typeface="B Zar" charset="0"/>
                    <a:cs typeface="B Zar" charset="0"/>
                  </a:defRPr>
                </a:lvl3pPr>
                <a:lvl4pPr marL="1371600" indent="0" algn="r" defTabSz="914400" rtl="1" eaLnBrk="1" latinLnBrk="0" hangingPunct="1">
                  <a:lnSpc>
                    <a:spcPct val="90000"/>
                  </a:lnSpc>
                  <a:spcBef>
                    <a:spcPct val="30000"/>
                  </a:spcBef>
                  <a:buClr>
                    <a:schemeClr val="accent2"/>
                  </a:buClr>
                  <a:buFont typeface="Wingdings" panose="05000000000000000000" pitchFamily="2" charset="2"/>
                  <a:buNone/>
                  <a:defRPr sz="1000" kern="1200">
                    <a:solidFill>
                      <a:schemeClr val="tx1"/>
                    </a:solidFill>
                    <a:latin typeface="B Zar" charset="0"/>
                    <a:ea typeface="B Zar" charset="0"/>
                    <a:cs typeface="B Zar" charset="0"/>
                  </a:defRPr>
                </a:lvl4pPr>
                <a:lvl5pPr marL="1828800" indent="0" algn="r" defTabSz="914400" rtl="1" eaLnBrk="1" latinLnBrk="0" hangingPunct="1">
                  <a:lnSpc>
                    <a:spcPct val="90000"/>
                  </a:lnSpc>
                  <a:spcBef>
                    <a:spcPct val="30000"/>
                  </a:spcBef>
                  <a:buClr>
                    <a:schemeClr val="accent2"/>
                  </a:buClr>
                  <a:buFont typeface="Wingdings" panose="05000000000000000000" pitchFamily="2" charset="2"/>
                  <a:buNone/>
                  <a:defRPr sz="1000" kern="1200">
                    <a:solidFill>
                      <a:schemeClr val="tx1"/>
                    </a:solidFill>
                    <a:latin typeface="B Zar" charset="0"/>
                    <a:ea typeface="B Zar" charset="0"/>
                    <a:cs typeface="B Zar" charset="0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ct val="30000"/>
                  </a:spcBef>
                  <a:buClr>
                    <a:schemeClr val="accent2"/>
                  </a:buClr>
                  <a:buFont typeface="Wingdings" panose="05000000000000000000" pitchFamily="2" charset="2"/>
                  <a:buNone/>
                  <a:defRPr sz="1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ct val="30000"/>
                  </a:spcBef>
                  <a:buClr>
                    <a:schemeClr val="accent2"/>
                  </a:buClr>
                  <a:buFont typeface="Wingdings" panose="05000000000000000000" pitchFamily="2" charset="2"/>
                  <a:buNone/>
                  <a:defRPr sz="1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ct val="30000"/>
                  </a:spcBef>
                  <a:buClr>
                    <a:schemeClr val="accent2"/>
                  </a:buClr>
                  <a:buFont typeface="Wingdings" panose="05000000000000000000" pitchFamily="2" charset="2"/>
                  <a:buNone/>
                  <a:defRPr sz="1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ct val="30000"/>
                  </a:spcBef>
                  <a:buClr>
                    <a:schemeClr val="accent2"/>
                  </a:buClr>
                  <a:buFont typeface="Wingdings" panose="05000000000000000000" pitchFamily="2" charset="2"/>
                  <a:buNone/>
                  <a:defRPr sz="1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fa-IR" sz="2400" dirty="0" smtClean="0"/>
                  <a:t>نقطه تعادل </a:t>
                </a:r>
                <a:r>
                  <a:rPr lang="fa-IR" sz="2400" dirty="0">
                    <a:latin typeface="IranNastaliq" panose="02000503000000020003" pitchFamily="2" charset="0"/>
                  </a:rPr>
                  <a:t>تجمعی روی استراتژی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35" name="Text Placeholder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6368" y="3374037"/>
                <a:ext cx="1817305" cy="769071"/>
              </a:xfrm>
              <a:prstGeom prst="rect">
                <a:avLst/>
              </a:prstGeom>
              <a:blipFill rotWithShape="0">
                <a:blip r:embed="rId4"/>
                <a:stretch>
                  <a:fillRect l="-3333" t="-6202" r="-2667" b="-10078"/>
                </a:stretch>
              </a:blipFill>
              <a:ln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Text Placeholder 3"/>
          <p:cNvSpPr txBox="1">
            <a:spLocks/>
          </p:cNvSpPr>
          <p:nvPr/>
        </p:nvSpPr>
        <p:spPr>
          <a:xfrm>
            <a:off x="5476009" y="3404495"/>
            <a:ext cx="1817305" cy="76907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latin typeface="B Zar" charset="0"/>
                <a:ea typeface="B Zar" charset="0"/>
                <a:cs typeface="B Zar" charset="0"/>
              </a:defRPr>
            </a:lvl1pPr>
            <a:lvl2pPr marL="457200" indent="0" algn="r" defTabSz="914400" rtl="1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None/>
              <a:defRPr sz="1400" kern="1200">
                <a:solidFill>
                  <a:schemeClr val="tx1"/>
                </a:solidFill>
                <a:latin typeface="B Zar" charset="0"/>
                <a:ea typeface="B Zar" charset="0"/>
                <a:cs typeface="B Zar" charset="0"/>
              </a:defRPr>
            </a:lvl2pPr>
            <a:lvl3pPr marL="914400" indent="0" algn="r" defTabSz="914400" rtl="1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None/>
              <a:defRPr sz="1200" kern="1200">
                <a:solidFill>
                  <a:schemeClr val="tx1"/>
                </a:solidFill>
                <a:latin typeface="B Zar" charset="0"/>
                <a:ea typeface="B Zar" charset="0"/>
                <a:cs typeface="B Zar" charset="0"/>
              </a:defRPr>
            </a:lvl3pPr>
            <a:lvl4pPr marL="1371600" indent="0" algn="r" defTabSz="914400" rtl="1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B Zar" charset="0"/>
                <a:ea typeface="B Zar" charset="0"/>
                <a:cs typeface="B Zar" charset="0"/>
              </a:defRPr>
            </a:lvl4pPr>
            <a:lvl5pPr marL="1828800" indent="0" algn="r" defTabSz="914400" rtl="1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B Zar" charset="0"/>
                <a:ea typeface="B Zar" charset="0"/>
                <a:cs typeface="B Zar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a-IR" sz="2400" dirty="0"/>
              <a:t>نقطه تعادل </a:t>
            </a:r>
            <a:r>
              <a:rPr lang="fa-IR" sz="2400" dirty="0" smtClean="0"/>
              <a:t>غیر </a:t>
            </a:r>
            <a:r>
              <a:rPr lang="fa-IR" sz="2400" dirty="0" smtClean="0">
                <a:latin typeface="IranNastaliq" panose="02000503000000020003" pitchFamily="2" charset="0"/>
              </a:rPr>
              <a:t>تجمعی</a:t>
            </a:r>
            <a:endParaRPr lang="en-US" sz="2400" dirty="0"/>
          </a:p>
        </p:txBody>
      </p:sp>
      <p:sp>
        <p:nvSpPr>
          <p:cNvPr id="43" name="Text Placeholder 3"/>
          <p:cNvSpPr txBox="1">
            <a:spLocks/>
          </p:cNvSpPr>
          <p:nvPr/>
        </p:nvSpPr>
        <p:spPr>
          <a:xfrm>
            <a:off x="7873175" y="3381712"/>
            <a:ext cx="1817305" cy="76907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latin typeface="B Zar" charset="0"/>
                <a:ea typeface="B Zar" charset="0"/>
                <a:cs typeface="B Zar" charset="0"/>
              </a:defRPr>
            </a:lvl1pPr>
            <a:lvl2pPr marL="457200" indent="0" algn="r" defTabSz="914400" rtl="1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None/>
              <a:defRPr sz="1400" kern="1200">
                <a:solidFill>
                  <a:schemeClr val="tx1"/>
                </a:solidFill>
                <a:latin typeface="B Zar" charset="0"/>
                <a:ea typeface="B Zar" charset="0"/>
                <a:cs typeface="B Zar" charset="0"/>
              </a:defRPr>
            </a:lvl2pPr>
            <a:lvl3pPr marL="914400" indent="0" algn="r" defTabSz="914400" rtl="1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None/>
              <a:defRPr sz="1200" kern="1200">
                <a:solidFill>
                  <a:schemeClr val="tx1"/>
                </a:solidFill>
                <a:latin typeface="B Zar" charset="0"/>
                <a:ea typeface="B Zar" charset="0"/>
                <a:cs typeface="B Zar" charset="0"/>
              </a:defRPr>
            </a:lvl3pPr>
            <a:lvl4pPr marL="1371600" indent="0" algn="r" defTabSz="914400" rtl="1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B Zar" charset="0"/>
                <a:ea typeface="B Zar" charset="0"/>
                <a:cs typeface="B Zar" charset="0"/>
              </a:defRPr>
            </a:lvl4pPr>
            <a:lvl5pPr marL="1828800" indent="0" algn="r" defTabSz="914400" rtl="1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B Zar" charset="0"/>
                <a:ea typeface="B Zar" charset="0"/>
                <a:cs typeface="B Zar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a-IR" sz="2400" dirty="0"/>
              <a:t>نقطه تعادل </a:t>
            </a:r>
            <a:r>
              <a:rPr lang="fa-IR" sz="2400" dirty="0">
                <a:latin typeface="IranNastaliq" panose="02000503000000020003" pitchFamily="2" charset="0"/>
              </a:rPr>
              <a:t> </a:t>
            </a:r>
            <a:r>
              <a:rPr lang="fa-IR" sz="2400" dirty="0" smtClean="0">
                <a:latin typeface="IranNastaliq" panose="02000503000000020003" pitchFamily="2" charset="0"/>
              </a:rPr>
              <a:t>کاملا آمیخته</a:t>
            </a:r>
            <a:endParaRPr lang="en-US" sz="2400" dirty="0"/>
          </a:p>
        </p:txBody>
      </p:sp>
      <p:sp>
        <p:nvSpPr>
          <p:cNvPr id="44" name="Text Placeholder 3"/>
          <p:cNvSpPr txBox="1">
            <a:spLocks/>
          </p:cNvSpPr>
          <p:nvPr/>
        </p:nvSpPr>
        <p:spPr>
          <a:xfrm>
            <a:off x="10035930" y="3374036"/>
            <a:ext cx="1817305" cy="76907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latin typeface="B Zar" charset="0"/>
                <a:ea typeface="B Zar" charset="0"/>
                <a:cs typeface="B Zar" charset="0"/>
              </a:defRPr>
            </a:lvl1pPr>
            <a:lvl2pPr marL="457200" indent="0" algn="r" defTabSz="914400" rtl="1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None/>
              <a:defRPr sz="1400" kern="1200">
                <a:solidFill>
                  <a:schemeClr val="tx1"/>
                </a:solidFill>
                <a:latin typeface="B Zar" charset="0"/>
                <a:ea typeface="B Zar" charset="0"/>
                <a:cs typeface="B Zar" charset="0"/>
              </a:defRPr>
            </a:lvl2pPr>
            <a:lvl3pPr marL="914400" indent="0" algn="r" defTabSz="914400" rtl="1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None/>
              <a:defRPr sz="1200" kern="1200">
                <a:solidFill>
                  <a:schemeClr val="tx1"/>
                </a:solidFill>
                <a:latin typeface="B Zar" charset="0"/>
                <a:ea typeface="B Zar" charset="0"/>
                <a:cs typeface="B Zar" charset="0"/>
              </a:defRPr>
            </a:lvl3pPr>
            <a:lvl4pPr marL="1371600" indent="0" algn="r" defTabSz="914400" rtl="1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B Zar" charset="0"/>
                <a:ea typeface="B Zar" charset="0"/>
                <a:cs typeface="B Zar" charset="0"/>
              </a:defRPr>
            </a:lvl4pPr>
            <a:lvl5pPr marL="1828800" indent="0" algn="r" defTabSz="914400" rtl="1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B Zar" charset="0"/>
                <a:ea typeface="B Zar" charset="0"/>
                <a:cs typeface="B Zar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a-IR" sz="2400" dirty="0" smtClean="0"/>
              <a:t>نقطه تعادل </a:t>
            </a:r>
            <a:r>
              <a:rPr lang="fa-IR" sz="2400" dirty="0" err="1" smtClean="0"/>
              <a:t>نیمه‌آمیخته</a:t>
            </a:r>
            <a:endParaRPr lang="en-US" sz="2400" dirty="0"/>
          </a:p>
        </p:txBody>
      </p:sp>
      <p:cxnSp>
        <p:nvCxnSpPr>
          <p:cNvPr id="50" name="Straight Arrow Connector 49"/>
          <p:cNvCxnSpPr>
            <a:stCxn id="28" idx="2"/>
            <a:endCxn id="35" idx="0"/>
          </p:cNvCxnSpPr>
          <p:nvPr/>
        </p:nvCxnSpPr>
        <p:spPr>
          <a:xfrm flipH="1">
            <a:off x="4055021" y="2415898"/>
            <a:ext cx="2318818" cy="9581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28" idx="2"/>
            <a:endCxn id="42" idx="0"/>
          </p:cNvCxnSpPr>
          <p:nvPr/>
        </p:nvCxnSpPr>
        <p:spPr>
          <a:xfrm>
            <a:off x="6373839" y="2415898"/>
            <a:ext cx="10823" cy="9885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28" idx="2"/>
            <a:endCxn id="43" idx="0"/>
          </p:cNvCxnSpPr>
          <p:nvPr/>
        </p:nvCxnSpPr>
        <p:spPr>
          <a:xfrm>
            <a:off x="6373839" y="2415898"/>
            <a:ext cx="2407989" cy="9658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28" idx="2"/>
            <a:endCxn id="44" idx="0"/>
          </p:cNvCxnSpPr>
          <p:nvPr/>
        </p:nvCxnSpPr>
        <p:spPr>
          <a:xfrm>
            <a:off x="6373839" y="2415898"/>
            <a:ext cx="4570744" cy="9581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35" idx="2"/>
            <a:endCxn id="29" idx="0"/>
          </p:cNvCxnSpPr>
          <p:nvPr/>
        </p:nvCxnSpPr>
        <p:spPr>
          <a:xfrm>
            <a:off x="4055021" y="4143108"/>
            <a:ext cx="2318818" cy="7061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>
            <a:stCxn id="42" idx="2"/>
            <a:endCxn id="29" idx="0"/>
          </p:cNvCxnSpPr>
          <p:nvPr/>
        </p:nvCxnSpPr>
        <p:spPr>
          <a:xfrm flipH="1">
            <a:off x="6373839" y="4173566"/>
            <a:ext cx="10823" cy="6757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>
            <a:stCxn id="43" idx="2"/>
            <a:endCxn id="29" idx="0"/>
          </p:cNvCxnSpPr>
          <p:nvPr/>
        </p:nvCxnSpPr>
        <p:spPr>
          <a:xfrm flipH="1">
            <a:off x="6373839" y="4150783"/>
            <a:ext cx="2407989" cy="6985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>
            <a:stCxn id="44" idx="2"/>
            <a:endCxn id="29" idx="0"/>
          </p:cNvCxnSpPr>
          <p:nvPr/>
        </p:nvCxnSpPr>
        <p:spPr>
          <a:xfrm flipH="1">
            <a:off x="6373839" y="4143107"/>
            <a:ext cx="4570744" cy="7061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 Placeholder 3"/>
          <p:cNvSpPr txBox="1">
            <a:spLocks/>
          </p:cNvSpPr>
          <p:nvPr/>
        </p:nvSpPr>
        <p:spPr>
          <a:xfrm>
            <a:off x="2855938" y="5723501"/>
            <a:ext cx="7035800" cy="52840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latin typeface="B Zar" charset="0"/>
                <a:ea typeface="B Zar" charset="0"/>
                <a:cs typeface="B Zar" charset="0"/>
              </a:defRPr>
            </a:lvl1pPr>
            <a:lvl2pPr marL="457200" indent="0" algn="r" defTabSz="914400" rtl="1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None/>
              <a:defRPr sz="1400" kern="1200">
                <a:solidFill>
                  <a:schemeClr val="tx1"/>
                </a:solidFill>
                <a:latin typeface="B Zar" charset="0"/>
                <a:ea typeface="B Zar" charset="0"/>
                <a:cs typeface="B Zar" charset="0"/>
              </a:defRPr>
            </a:lvl2pPr>
            <a:lvl3pPr marL="914400" indent="0" algn="r" defTabSz="914400" rtl="1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None/>
              <a:defRPr sz="1200" kern="1200">
                <a:solidFill>
                  <a:schemeClr val="tx1"/>
                </a:solidFill>
                <a:latin typeface="B Zar" charset="0"/>
                <a:ea typeface="B Zar" charset="0"/>
                <a:cs typeface="B Zar" charset="0"/>
              </a:defRPr>
            </a:lvl3pPr>
            <a:lvl4pPr marL="1371600" indent="0" algn="r" defTabSz="914400" rtl="1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B Zar" charset="0"/>
                <a:ea typeface="B Zar" charset="0"/>
                <a:cs typeface="B Zar" charset="0"/>
              </a:defRPr>
            </a:lvl4pPr>
            <a:lvl5pPr marL="1828800" indent="0" algn="r" defTabSz="914400" rtl="1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B Zar" charset="0"/>
                <a:ea typeface="B Zar" charset="0"/>
                <a:cs typeface="B Zar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a-IR" sz="2400" dirty="0" smtClean="0"/>
              <a:t>استراتژی در نمایه </a:t>
            </a:r>
            <a:r>
              <a:rPr lang="fa-IR" sz="2400" smtClean="0"/>
              <a:t>تعادل بهینه،  </a:t>
            </a:r>
            <a:r>
              <a:rPr lang="fa-IR" sz="2400" dirty="0" smtClean="0"/>
              <a:t>منفعت مورد انتظار فرستنده و گیرنده</a:t>
            </a:r>
            <a:endParaRPr lang="en-US" sz="2400" dirty="0"/>
          </a:p>
        </p:txBody>
      </p:sp>
      <p:cxnSp>
        <p:nvCxnSpPr>
          <p:cNvPr id="91" name="Straight Arrow Connector 90"/>
          <p:cNvCxnSpPr>
            <a:stCxn id="29" idx="2"/>
            <a:endCxn id="77" idx="0"/>
          </p:cNvCxnSpPr>
          <p:nvPr/>
        </p:nvCxnSpPr>
        <p:spPr>
          <a:xfrm flipH="1">
            <a:off x="6373838" y="5377709"/>
            <a:ext cx="1" cy="3457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 Placeholder 3"/>
          <p:cNvSpPr txBox="1">
            <a:spLocks/>
          </p:cNvSpPr>
          <p:nvPr/>
        </p:nvSpPr>
        <p:spPr>
          <a:xfrm>
            <a:off x="8140700" y="1870252"/>
            <a:ext cx="3316056" cy="701643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latin typeface="B Zar" charset="0"/>
                <a:ea typeface="B Zar" charset="0"/>
                <a:cs typeface="B Zar" charset="0"/>
              </a:defRPr>
            </a:lvl1pPr>
            <a:lvl2pPr marL="457200" indent="0" algn="r" defTabSz="914400" rtl="1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None/>
              <a:defRPr sz="1400" kern="1200">
                <a:solidFill>
                  <a:schemeClr val="tx1"/>
                </a:solidFill>
                <a:latin typeface="B Zar" charset="0"/>
                <a:ea typeface="B Zar" charset="0"/>
                <a:cs typeface="B Zar" charset="0"/>
              </a:defRPr>
            </a:lvl2pPr>
            <a:lvl3pPr marL="914400" indent="0" algn="r" defTabSz="914400" rtl="1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None/>
              <a:defRPr sz="1200" kern="1200">
                <a:solidFill>
                  <a:schemeClr val="tx1"/>
                </a:solidFill>
                <a:latin typeface="B Zar" charset="0"/>
                <a:ea typeface="B Zar" charset="0"/>
                <a:cs typeface="B Zar" charset="0"/>
              </a:defRPr>
            </a:lvl3pPr>
            <a:lvl4pPr marL="1371600" indent="0" algn="r" defTabSz="914400" rtl="1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B Zar" charset="0"/>
                <a:ea typeface="B Zar" charset="0"/>
                <a:cs typeface="B Zar" charset="0"/>
              </a:defRPr>
            </a:lvl4pPr>
            <a:lvl5pPr marL="1828800" indent="0" algn="r" defTabSz="914400" rtl="1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B Zar" charset="0"/>
                <a:ea typeface="B Zar" charset="0"/>
                <a:cs typeface="B Zar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a-IR" sz="3200" dirty="0" smtClean="0"/>
              <a:t>بیش از یک نقطه تعادل</a:t>
            </a:r>
            <a:endParaRPr lang="en-US" sz="3200" dirty="0"/>
          </a:p>
        </p:txBody>
      </p:sp>
      <p:sp>
        <p:nvSpPr>
          <p:cNvPr id="96" name="Cloud 95"/>
          <p:cNvSpPr/>
          <p:nvPr/>
        </p:nvSpPr>
        <p:spPr>
          <a:xfrm>
            <a:off x="871836" y="4367659"/>
            <a:ext cx="2163139" cy="1886367"/>
          </a:xfrm>
          <a:prstGeom prst="cloud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a-IR" sz="2400" dirty="0">
                <a:solidFill>
                  <a:schemeClr val="tx1"/>
                </a:solidFill>
                <a:latin typeface="B Zar" charset="0"/>
                <a:ea typeface="B Zar" charset="0"/>
                <a:cs typeface="B Zar" charset="0"/>
              </a:rPr>
              <a:t>بیشترین </a:t>
            </a:r>
            <a:r>
              <a:rPr lang="fa-IR" sz="2400" dirty="0" smtClean="0">
                <a:solidFill>
                  <a:schemeClr val="tx1"/>
                </a:solidFill>
                <a:latin typeface="B Zar" charset="0"/>
                <a:ea typeface="B Zar" charset="0"/>
                <a:cs typeface="B Zar" charset="0"/>
              </a:rPr>
              <a:t>منفعت </a:t>
            </a:r>
            <a:r>
              <a:rPr lang="fa-IR" sz="2400" dirty="0">
                <a:solidFill>
                  <a:schemeClr val="tx1"/>
                </a:solidFill>
                <a:latin typeface="B Zar" charset="0"/>
                <a:ea typeface="B Zar" charset="0"/>
                <a:cs typeface="B Zar" charset="0"/>
              </a:rPr>
              <a:t>مورد انتظار فرستنده</a:t>
            </a:r>
            <a:endParaRPr lang="en-US" sz="2400" dirty="0">
              <a:solidFill>
                <a:schemeClr val="tx1"/>
              </a:solidFill>
              <a:latin typeface="B Zar" charset="0"/>
              <a:ea typeface="B Zar" charset="0"/>
              <a:cs typeface="B Z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0510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29" grpId="0" animBg="1"/>
      <p:bldP spid="35" grpId="0" animBg="1"/>
      <p:bldP spid="42" grpId="0" animBg="1"/>
      <p:bldP spid="43" grpId="0" animBg="1"/>
      <p:bldP spid="44" grpId="0" animBg="1"/>
      <p:bldP spid="77" grpId="0" animBg="1"/>
      <p:bldP spid="96" grpId="0" animBg="1"/>
      <p:bldP spid="96" grpId="1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79292" y="810228"/>
            <a:ext cx="10174717" cy="896832"/>
          </a:xfrm>
        </p:spPr>
        <p:txBody>
          <a:bodyPr>
            <a:normAutofit/>
          </a:bodyPr>
          <a:lstStyle/>
          <a:p>
            <a:r>
              <a:rPr lang="fa-IR" dirty="0" smtClean="0"/>
              <a:t>الگوریتم یافتن </a:t>
            </a:r>
            <a:r>
              <a:rPr lang="fa-IR" dirty="0"/>
              <a:t>نقطه </a:t>
            </a:r>
            <a:r>
              <a:rPr lang="fa-IR" dirty="0" smtClean="0"/>
              <a:t>تعادل </a:t>
            </a:r>
            <a:r>
              <a:rPr lang="en-US" dirty="0">
                <a:latin typeface="IranNastaliq" panose="02000503000000020003" pitchFamily="2" charset="0"/>
              </a:rPr>
              <a:t> </a:t>
            </a:r>
            <a:r>
              <a:rPr lang="fa-IR" dirty="0"/>
              <a:t>نقطه </a:t>
            </a:r>
            <a:r>
              <a:rPr lang="fa-IR" dirty="0" smtClean="0"/>
              <a:t>تعادل نیمه </a:t>
            </a:r>
            <a:r>
              <a:rPr lang="fa-IR" dirty="0" smtClean="0">
                <a:latin typeface="IranNastaliq" panose="02000503000000020003" pitchFamily="2" charset="0"/>
              </a:rPr>
              <a:t>آمیخته (ادامه.)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9785445" y="65961"/>
            <a:ext cx="1678674" cy="555521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r>
              <a:rPr lang="fa-IR" dirty="0" smtClean="0">
                <a:latin typeface="B Zar" charset="0"/>
                <a:ea typeface="B Zar" charset="0"/>
                <a:cs typeface="B Zar" charset="0"/>
              </a:rPr>
              <a:t>مقدمه </a:t>
            </a:r>
            <a:endParaRPr lang="en-US" dirty="0">
              <a:latin typeface="B Zar" charset="0"/>
              <a:ea typeface="B Zar" charset="0"/>
              <a:cs typeface="B Zar" charset="0"/>
            </a:endParaRPr>
          </a:p>
        </p:txBody>
      </p:sp>
      <p:sp>
        <p:nvSpPr>
          <p:cNvPr id="7" name="Right Arrow 6"/>
          <p:cNvSpPr/>
          <p:nvPr/>
        </p:nvSpPr>
        <p:spPr>
          <a:xfrm rot="10800000">
            <a:off x="8993874" y="148984"/>
            <a:ext cx="620468" cy="328684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762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1509972" y="65959"/>
            <a:ext cx="1678674" cy="555521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r>
              <a:rPr lang="fa-IR" dirty="0" smtClean="0">
                <a:latin typeface="B Zar" charset="0"/>
                <a:ea typeface="B Zar" charset="0"/>
                <a:cs typeface="B Zar" charset="0"/>
              </a:rPr>
              <a:t>پژوهشهای پیشین و نتیجه گیری</a:t>
            </a:r>
            <a:endParaRPr lang="en-US" dirty="0">
              <a:latin typeface="B Zar" charset="0"/>
              <a:ea typeface="B Zar" charset="0"/>
              <a:cs typeface="B Zar" charset="0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4268463" y="65960"/>
            <a:ext cx="1678674" cy="555521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r>
              <a:rPr lang="fa-IR" dirty="0" smtClean="0">
                <a:latin typeface="B Zar" charset="0"/>
                <a:ea typeface="B Zar" charset="0"/>
                <a:cs typeface="B Zar" charset="0"/>
              </a:rPr>
              <a:t>مطالعه موردی</a:t>
            </a:r>
            <a:endParaRPr lang="en-US" dirty="0">
              <a:latin typeface="B Zar" charset="0"/>
              <a:ea typeface="B Zar" charset="0"/>
              <a:cs typeface="B Zar" charset="0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7103154" y="73297"/>
            <a:ext cx="1678674" cy="555521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r>
              <a:rPr lang="fa-IR" dirty="0" smtClean="0">
                <a:latin typeface="B Zar" charset="0"/>
                <a:ea typeface="B Zar" charset="0"/>
                <a:cs typeface="B Zar" charset="0"/>
              </a:rPr>
              <a:t>چارچوب پیشنهادی</a:t>
            </a:r>
            <a:endParaRPr lang="en-US" dirty="0">
              <a:latin typeface="B Zar" charset="0"/>
              <a:ea typeface="B Zar" charset="0"/>
              <a:cs typeface="B Zar" charset="0"/>
            </a:endParaRPr>
          </a:p>
        </p:txBody>
      </p:sp>
      <p:sp>
        <p:nvSpPr>
          <p:cNvPr id="11" name="Right Arrow 10"/>
          <p:cNvSpPr/>
          <p:nvPr/>
        </p:nvSpPr>
        <p:spPr>
          <a:xfrm rot="10800000">
            <a:off x="3383696" y="208153"/>
            <a:ext cx="620468" cy="328684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762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/>
          <p:cNvSpPr/>
          <p:nvPr/>
        </p:nvSpPr>
        <p:spPr>
          <a:xfrm rot="10800000">
            <a:off x="6176811" y="179377"/>
            <a:ext cx="620468" cy="328684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762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Content Placeholder 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1445" y="1888470"/>
            <a:ext cx="6122674" cy="4940956"/>
          </a:xfrm>
          <a:prstGeom prst="rect">
            <a:avLst/>
          </a:prstGeom>
        </p:spPr>
      </p:pic>
      <p:sp>
        <p:nvSpPr>
          <p:cNvPr id="14" name="Rounded Rectangle 13"/>
          <p:cNvSpPr/>
          <p:nvPr/>
        </p:nvSpPr>
        <p:spPr>
          <a:xfrm>
            <a:off x="5427540" y="5861501"/>
            <a:ext cx="519597" cy="809122"/>
          </a:xfrm>
          <a:prstGeom prst="roundRect">
            <a:avLst/>
          </a:prstGeom>
          <a:noFill/>
          <a:ln w="28575">
            <a:solidFill>
              <a:schemeClr val="accent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6709152" y="5456419"/>
            <a:ext cx="1841643" cy="405082"/>
          </a:xfrm>
          <a:prstGeom prst="roundRect">
            <a:avLst/>
          </a:prstGeom>
          <a:noFill/>
          <a:ln w="28575">
            <a:solidFill>
              <a:schemeClr val="accent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7103154" y="2188564"/>
            <a:ext cx="2805344" cy="405082"/>
          </a:xfrm>
          <a:prstGeom prst="roundRect">
            <a:avLst/>
          </a:prstGeom>
          <a:noFill/>
          <a:ln w="28575">
            <a:solidFill>
              <a:schemeClr val="accent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515522" y="6261809"/>
            <a:ext cx="1220681" cy="584616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r" defTabSz="914400" rtl="1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B Zar" charset="0"/>
                <a:ea typeface="B Zar" charset="0"/>
                <a:cs typeface="B Zar" charset="0"/>
              </a:defRPr>
            </a:lvl1pPr>
            <a:lvl2pPr marL="685800" indent="-228600" algn="r" defTabSz="914400" rtl="1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B Zar" charset="0"/>
                <a:ea typeface="B Zar" charset="0"/>
                <a:cs typeface="B Zar" charset="0"/>
              </a:defRPr>
            </a:lvl2pPr>
            <a:lvl3pPr marL="1143000" indent="-228600" algn="r" defTabSz="914400" rtl="1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B Zar" charset="0"/>
                <a:ea typeface="B Zar" charset="0"/>
                <a:cs typeface="B Zar" charset="0"/>
              </a:defRPr>
            </a:lvl3pPr>
            <a:lvl4pPr marL="1600200" indent="-228600" algn="r" defTabSz="914400" rtl="1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B Zar" charset="0"/>
                <a:ea typeface="B Zar" charset="0"/>
                <a:cs typeface="B Zar" charset="0"/>
              </a:defRPr>
            </a:lvl4pPr>
            <a:lvl5pPr marL="2057400" indent="-228600" algn="r" defTabSz="914400" rtl="1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B Zar" charset="0"/>
                <a:ea typeface="B Zar" charset="0"/>
                <a:cs typeface="B Zar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fa-IR" sz="2400" dirty="0" smtClean="0">
                <a:solidFill>
                  <a:schemeClr val="bg1"/>
                </a:solidFill>
              </a:rPr>
              <a:t>۲۱ </a:t>
            </a:r>
            <a:r>
              <a:rPr lang="fa-IR" sz="2400" dirty="0" smtClean="0">
                <a:solidFill>
                  <a:schemeClr val="bg1"/>
                </a:solidFill>
              </a:rPr>
              <a:t>از۴۴</a:t>
            </a:r>
            <a:endParaRPr lang="fa-IR" sz="24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70053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7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79292" y="810228"/>
            <a:ext cx="10174717" cy="896832"/>
          </a:xfrm>
        </p:spPr>
        <p:txBody>
          <a:bodyPr>
            <a:normAutofit/>
          </a:bodyPr>
          <a:lstStyle/>
          <a:p>
            <a:r>
              <a:rPr lang="fa-IR" dirty="0" smtClean="0"/>
              <a:t>الگوریتم یافتن نقطه تعادل بهینه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9785445" y="65961"/>
            <a:ext cx="1678674" cy="555521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r>
              <a:rPr lang="fa-IR" dirty="0" smtClean="0">
                <a:latin typeface="B Zar" charset="0"/>
                <a:ea typeface="B Zar" charset="0"/>
                <a:cs typeface="B Zar" charset="0"/>
              </a:rPr>
              <a:t>مقدمه </a:t>
            </a:r>
            <a:endParaRPr lang="en-US" dirty="0">
              <a:latin typeface="B Zar" charset="0"/>
              <a:ea typeface="B Zar" charset="0"/>
              <a:cs typeface="B Zar" charset="0"/>
            </a:endParaRPr>
          </a:p>
        </p:txBody>
      </p:sp>
      <p:sp>
        <p:nvSpPr>
          <p:cNvPr id="7" name="Right Arrow 6"/>
          <p:cNvSpPr/>
          <p:nvPr/>
        </p:nvSpPr>
        <p:spPr>
          <a:xfrm rot="10800000">
            <a:off x="8993874" y="148984"/>
            <a:ext cx="620468" cy="328684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762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1509972" y="65959"/>
            <a:ext cx="1678674" cy="555521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r>
              <a:rPr lang="fa-IR" dirty="0" smtClean="0">
                <a:latin typeface="B Zar" charset="0"/>
                <a:ea typeface="B Zar" charset="0"/>
                <a:cs typeface="B Zar" charset="0"/>
              </a:rPr>
              <a:t>پژوهشهای پیشین و نتیجه گیری</a:t>
            </a:r>
            <a:endParaRPr lang="en-US" dirty="0">
              <a:latin typeface="B Zar" charset="0"/>
              <a:ea typeface="B Zar" charset="0"/>
              <a:cs typeface="B Zar" charset="0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4268463" y="65960"/>
            <a:ext cx="1678674" cy="555521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r>
              <a:rPr lang="fa-IR" dirty="0" smtClean="0">
                <a:latin typeface="B Zar" charset="0"/>
                <a:ea typeface="B Zar" charset="0"/>
                <a:cs typeface="B Zar" charset="0"/>
              </a:rPr>
              <a:t>مطالعه موردی</a:t>
            </a:r>
            <a:endParaRPr lang="en-US" dirty="0">
              <a:latin typeface="B Zar" charset="0"/>
              <a:ea typeface="B Zar" charset="0"/>
              <a:cs typeface="B Zar" charset="0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7103154" y="73297"/>
            <a:ext cx="1678674" cy="555521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r>
              <a:rPr lang="fa-IR" dirty="0" smtClean="0">
                <a:latin typeface="B Zar" charset="0"/>
                <a:ea typeface="B Zar" charset="0"/>
                <a:cs typeface="B Zar" charset="0"/>
              </a:rPr>
              <a:t>چارچوب پیشنهادی</a:t>
            </a:r>
            <a:endParaRPr lang="en-US" dirty="0">
              <a:latin typeface="B Zar" charset="0"/>
              <a:ea typeface="B Zar" charset="0"/>
              <a:cs typeface="B Zar" charset="0"/>
            </a:endParaRPr>
          </a:p>
        </p:txBody>
      </p:sp>
      <p:sp>
        <p:nvSpPr>
          <p:cNvPr id="11" name="Right Arrow 10"/>
          <p:cNvSpPr/>
          <p:nvPr/>
        </p:nvSpPr>
        <p:spPr>
          <a:xfrm rot="10800000">
            <a:off x="3383696" y="208153"/>
            <a:ext cx="620468" cy="328684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762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/>
          <p:cNvSpPr/>
          <p:nvPr/>
        </p:nvSpPr>
        <p:spPr>
          <a:xfrm rot="10800000">
            <a:off x="6176811" y="179377"/>
            <a:ext cx="620468" cy="328684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762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Content Placeholder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8646" y="1933441"/>
            <a:ext cx="8413652" cy="4019183"/>
          </a:xfrm>
          <a:prstGeom prst="rect">
            <a:avLst/>
          </a:prstGeom>
        </p:spPr>
      </p:pic>
      <p:sp>
        <p:nvSpPr>
          <p:cNvPr id="2" name="Cloud 1"/>
          <p:cNvSpPr/>
          <p:nvPr/>
        </p:nvSpPr>
        <p:spPr>
          <a:xfrm>
            <a:off x="880273" y="1895806"/>
            <a:ext cx="2308373" cy="2721164"/>
          </a:xfrm>
          <a:prstGeom prst="cloud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a-IR" sz="2400" dirty="0">
                <a:solidFill>
                  <a:schemeClr val="tx1"/>
                </a:solidFill>
                <a:latin typeface="B Zar" charset="0"/>
                <a:ea typeface="B Zar" charset="0"/>
                <a:cs typeface="B Zar" charset="0"/>
              </a:rPr>
              <a:t>بیشترین تابع منفعت مورد انتظار فرستنده</a:t>
            </a:r>
            <a:endParaRPr lang="en-US" sz="2400" dirty="0">
              <a:solidFill>
                <a:schemeClr val="tx1"/>
              </a:solidFill>
              <a:latin typeface="B Zar" charset="0"/>
              <a:ea typeface="B Zar" charset="0"/>
              <a:cs typeface="B Zar" charset="0"/>
            </a:endParaRPr>
          </a:p>
        </p:txBody>
      </p:sp>
      <p:cxnSp>
        <p:nvCxnSpPr>
          <p:cNvPr id="20" name="Curved Connector 19"/>
          <p:cNvCxnSpPr>
            <a:endCxn id="2" idx="1"/>
          </p:cNvCxnSpPr>
          <p:nvPr/>
        </p:nvCxnSpPr>
        <p:spPr>
          <a:xfrm rot="10800000">
            <a:off x="2034460" y="4614072"/>
            <a:ext cx="5068694" cy="482586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ounded Rectangle 22"/>
          <p:cNvSpPr/>
          <p:nvPr/>
        </p:nvSpPr>
        <p:spPr>
          <a:xfrm>
            <a:off x="5947137" y="2407624"/>
            <a:ext cx="3556627" cy="440508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5615692" y="5226007"/>
            <a:ext cx="1744478" cy="364248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515522" y="6261809"/>
            <a:ext cx="1220681" cy="584616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r" defTabSz="914400" rtl="1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B Zar" charset="0"/>
                <a:ea typeface="B Zar" charset="0"/>
                <a:cs typeface="B Zar" charset="0"/>
              </a:defRPr>
            </a:lvl1pPr>
            <a:lvl2pPr marL="685800" indent="-228600" algn="r" defTabSz="914400" rtl="1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B Zar" charset="0"/>
                <a:ea typeface="B Zar" charset="0"/>
                <a:cs typeface="B Zar" charset="0"/>
              </a:defRPr>
            </a:lvl2pPr>
            <a:lvl3pPr marL="1143000" indent="-228600" algn="r" defTabSz="914400" rtl="1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B Zar" charset="0"/>
                <a:ea typeface="B Zar" charset="0"/>
                <a:cs typeface="B Zar" charset="0"/>
              </a:defRPr>
            </a:lvl3pPr>
            <a:lvl4pPr marL="1600200" indent="-228600" algn="r" defTabSz="914400" rtl="1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B Zar" charset="0"/>
                <a:ea typeface="B Zar" charset="0"/>
                <a:cs typeface="B Zar" charset="0"/>
              </a:defRPr>
            </a:lvl4pPr>
            <a:lvl5pPr marL="2057400" indent="-228600" algn="r" defTabSz="914400" rtl="1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B Zar" charset="0"/>
                <a:ea typeface="B Zar" charset="0"/>
                <a:cs typeface="B Zar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fa-IR" sz="2400" dirty="0" smtClean="0">
                <a:solidFill>
                  <a:schemeClr val="bg1"/>
                </a:solidFill>
              </a:rPr>
              <a:t>۲۲ </a:t>
            </a:r>
            <a:r>
              <a:rPr lang="fa-IR" sz="2400" dirty="0" smtClean="0">
                <a:solidFill>
                  <a:schemeClr val="bg1"/>
                </a:solidFill>
              </a:rPr>
              <a:t>از۴۴</a:t>
            </a:r>
            <a:endParaRPr lang="fa-IR" sz="24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8512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3" grpId="0" animBg="1"/>
      <p:bldP spid="25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49775" y="628818"/>
            <a:ext cx="10515600" cy="1108169"/>
          </a:xfrm>
        </p:spPr>
        <p:txBody>
          <a:bodyPr/>
          <a:lstStyle/>
          <a:p>
            <a:pPr algn="l" defTabSz="914400" rtl="1" eaLnBrk="1" latinLnBrk="0" hangingPunct="1">
              <a:spcBef>
                <a:spcPct val="0"/>
              </a:spcBef>
              <a:buNone/>
            </a:pPr>
            <a:r>
              <a:rPr lang="fa-IR" dirty="0" smtClean="0"/>
              <a:t> 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46411161"/>
              </p:ext>
            </p:extLst>
          </p:nvPr>
        </p:nvGraphicFramePr>
        <p:xfrm>
          <a:off x="1037816" y="2109489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itle 1" title="Title and Content Layout with Chart"/>
          <p:cNvSpPr txBox="1">
            <a:spLocks/>
          </p:cNvSpPr>
          <p:nvPr/>
        </p:nvSpPr>
        <p:spPr>
          <a:xfrm>
            <a:off x="838199" y="929390"/>
            <a:ext cx="10527176" cy="7612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r" defTabSz="914400" rtl="1" eaLnBrk="1" latinLnBrk="0" hangingPunct="1">
              <a:spcBef>
                <a:spcPct val="0"/>
              </a:spcBef>
              <a:buNone/>
              <a:defRPr sz="4400" kern="1200">
                <a:solidFill>
                  <a:schemeClr val="tx2"/>
                </a:solidFill>
                <a:latin typeface="B Zar" charset="0"/>
                <a:ea typeface="B Zar" charset="0"/>
                <a:cs typeface="B Zar" charset="0"/>
              </a:defRPr>
            </a:lvl1pPr>
          </a:lstStyle>
          <a:p>
            <a:r>
              <a:rPr lang="fa-IR" dirty="0" smtClean="0"/>
              <a:t>مطالعه موردی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9785445" y="65961"/>
            <a:ext cx="1678674" cy="555521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r>
              <a:rPr lang="fa-IR" dirty="0" smtClean="0">
                <a:latin typeface="B Zar" charset="0"/>
                <a:ea typeface="B Zar" charset="0"/>
                <a:cs typeface="B Zar" charset="0"/>
              </a:rPr>
              <a:t>مقدمه </a:t>
            </a:r>
            <a:endParaRPr lang="en-US" dirty="0">
              <a:latin typeface="B Zar" charset="0"/>
              <a:ea typeface="B Zar" charset="0"/>
              <a:cs typeface="B Zar" charset="0"/>
            </a:endParaRPr>
          </a:p>
        </p:txBody>
      </p:sp>
      <p:sp>
        <p:nvSpPr>
          <p:cNvPr id="8" name="Right Arrow 7"/>
          <p:cNvSpPr/>
          <p:nvPr/>
        </p:nvSpPr>
        <p:spPr>
          <a:xfrm rot="10800000">
            <a:off x="8993874" y="148984"/>
            <a:ext cx="620468" cy="328684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762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1509972" y="65959"/>
            <a:ext cx="1678674" cy="555521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r>
              <a:rPr lang="fa-IR" dirty="0" smtClean="0">
                <a:latin typeface="B Zar" charset="0"/>
                <a:ea typeface="B Zar" charset="0"/>
                <a:cs typeface="B Zar" charset="0"/>
              </a:rPr>
              <a:t>پژوهشهای پیشین و نتیجه گیری</a:t>
            </a:r>
            <a:endParaRPr lang="en-US" dirty="0">
              <a:latin typeface="B Zar" charset="0"/>
              <a:ea typeface="B Zar" charset="0"/>
              <a:cs typeface="B Zar" charset="0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4268463" y="65960"/>
            <a:ext cx="1678674" cy="555521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r>
              <a:rPr lang="fa-IR" dirty="0" smtClean="0">
                <a:latin typeface="B Zar" charset="0"/>
                <a:ea typeface="B Zar" charset="0"/>
                <a:cs typeface="B Zar" charset="0"/>
              </a:rPr>
              <a:t>مطالعه موردی</a:t>
            </a:r>
            <a:endParaRPr lang="en-US" dirty="0">
              <a:latin typeface="B Zar" charset="0"/>
              <a:ea typeface="B Zar" charset="0"/>
              <a:cs typeface="B Zar" charset="0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7103154" y="73297"/>
            <a:ext cx="1678674" cy="555521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r>
              <a:rPr lang="fa-IR" dirty="0" smtClean="0">
                <a:latin typeface="B Zar" charset="0"/>
                <a:ea typeface="B Zar" charset="0"/>
                <a:cs typeface="B Zar" charset="0"/>
              </a:rPr>
              <a:t>چارچوب پیشنهادی</a:t>
            </a:r>
            <a:endParaRPr lang="en-US" dirty="0">
              <a:latin typeface="B Zar" charset="0"/>
              <a:ea typeface="B Zar" charset="0"/>
              <a:cs typeface="B Zar" charset="0"/>
            </a:endParaRPr>
          </a:p>
        </p:txBody>
      </p:sp>
      <p:sp>
        <p:nvSpPr>
          <p:cNvPr id="12" name="Right Arrow 11"/>
          <p:cNvSpPr/>
          <p:nvPr/>
        </p:nvSpPr>
        <p:spPr>
          <a:xfrm rot="10800000">
            <a:off x="3383696" y="208153"/>
            <a:ext cx="620468" cy="328684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762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/>
        </p:nvSpPr>
        <p:spPr>
          <a:xfrm rot="10800000">
            <a:off x="6176811" y="179377"/>
            <a:ext cx="620468" cy="328684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762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97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4925F437-AD5A-084F-A11F-7BDE5927CC7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graphicEl>
                                              <a:dgm id="{4925F437-AD5A-084F-A11F-7BDE5927CC7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graphicEl>
                                              <a:dgm id="{4925F437-AD5A-084F-A11F-7BDE5927CC7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C5EE9841-D819-B94C-AA97-2B98E4F1AF4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graphicEl>
                                              <a:dgm id="{C5EE9841-D819-B94C-AA97-2B98E4F1AF4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>
                                            <p:graphicEl>
                                              <a:dgm id="{C5EE9841-D819-B94C-AA97-2B98E4F1AF4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6A20EC48-B4E3-9F4F-A250-8005C0D3537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>
                                            <p:graphicEl>
                                              <a:dgm id="{6A20EC48-B4E3-9F4F-A250-8005C0D3537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>
                                            <p:graphicEl>
                                              <a:dgm id="{6A20EC48-B4E3-9F4F-A250-8005C0D3537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C2244B65-F30C-F945-87E7-5AEA64CED22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>
                                            <p:graphicEl>
                                              <a:dgm id="{C2244B65-F30C-F945-87E7-5AEA64CED22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>
                                            <p:graphicEl>
                                              <a:dgm id="{C2244B65-F30C-F945-87E7-5AEA64CED22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8054153D-42E1-244D-93AA-0133B3245CB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>
                                            <p:graphicEl>
                                              <a:dgm id="{8054153D-42E1-244D-93AA-0133B3245CB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>
                                            <p:graphicEl>
                                              <a:dgm id="{8054153D-42E1-244D-93AA-0133B3245CB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60C765AE-33AE-5140-8B94-E349AC1B232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">
                                            <p:graphicEl>
                                              <a:dgm id="{60C765AE-33AE-5140-8B94-E349AC1B232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">
                                            <p:graphicEl>
                                              <a:dgm id="{60C765AE-33AE-5140-8B94-E349AC1B232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CD745ACF-E749-3E41-BB29-2288112D029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6">
                                            <p:graphicEl>
                                              <a:dgm id="{CD745ACF-E749-3E41-BB29-2288112D029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6">
                                            <p:graphicEl>
                                              <a:dgm id="{CD745ACF-E749-3E41-BB29-2288112D029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Sub>
          <a:bldDgm bld="one"/>
        </p:bldSub>
      </p:bldGraphic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097278" y="957133"/>
            <a:ext cx="10220295" cy="740568"/>
          </a:xfrm>
        </p:spPr>
        <p:txBody>
          <a:bodyPr>
            <a:normAutofit fontScale="90000"/>
          </a:bodyPr>
          <a:lstStyle/>
          <a:p>
            <a:r>
              <a:rPr lang="fa-IR" dirty="0" smtClean="0"/>
              <a:t>مدل سیستم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-94580" y="2269886"/>
            <a:ext cx="7561529" cy="875795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r" defTabSz="914400" rtl="1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+mn-lt"/>
                <a:ea typeface="+mn-ea"/>
                <a:cs typeface="B Zar" panose="00000400000000000000" pitchFamily="2" charset="-78"/>
              </a:defRPr>
            </a:lvl1pPr>
            <a:lvl2pPr marL="384048" indent="-182880" algn="r" defTabSz="914400" rtl="1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+mn-lt"/>
                <a:ea typeface="+mn-ea"/>
                <a:cs typeface="B Zar" panose="00000400000000000000" pitchFamily="2" charset="-78"/>
              </a:defRPr>
            </a:lvl2pPr>
            <a:lvl3pPr marL="566928" indent="-182880" algn="r" defTabSz="914400" rtl="1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B Zar" panose="00000400000000000000" pitchFamily="2" charset="-78"/>
              </a:defRPr>
            </a:lvl3pPr>
            <a:lvl4pPr marL="749808" indent="-182880" algn="r" defTabSz="914400" rtl="1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B Zar" panose="00000400000000000000" pitchFamily="2" charset="-78"/>
              </a:defRPr>
            </a:lvl4pPr>
            <a:lvl5pPr marL="932688" indent="-182880" algn="r" defTabSz="914400" rtl="1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B Zar" panose="00000400000000000000" pitchFamily="2" charset="-78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Clr>
                <a:schemeClr val="accent5">
                  <a:lumMod val="50000"/>
                </a:schemeClr>
              </a:buClr>
              <a:buNone/>
            </a:pPr>
            <a:endParaRPr lang="fa-IR" sz="2400" dirty="0">
              <a:latin typeface="B Zar" charset="0"/>
              <a:ea typeface="B Zar" charset="0"/>
              <a:cs typeface="B Zar" charset="0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9211763" y="3972492"/>
            <a:ext cx="1010809" cy="100460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2800" dirty="0" smtClean="0">
                <a:latin typeface="B Zar" charset="0"/>
                <a:ea typeface="B Zar" charset="0"/>
                <a:cs typeface="B Zar" charset="0"/>
              </a:rPr>
              <a:t>کاربر اولیه</a:t>
            </a:r>
            <a:endParaRPr lang="en-US" sz="2800" dirty="0">
              <a:latin typeface="B Zar" charset="0"/>
              <a:ea typeface="B Zar" charset="0"/>
              <a:cs typeface="B Zar" charset="0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9237521" y="5739599"/>
            <a:ext cx="1036567" cy="105193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2400" dirty="0" smtClean="0">
                <a:latin typeface="B Zar" charset="0"/>
                <a:ea typeface="B Zar" charset="0"/>
                <a:cs typeface="B Zar" charset="0"/>
              </a:rPr>
              <a:t>مهاجم</a:t>
            </a:r>
            <a:endParaRPr lang="en-US" sz="2400" dirty="0">
              <a:latin typeface="B Zar" charset="0"/>
              <a:ea typeface="B Zar" charset="0"/>
              <a:cs typeface="B Zar" charset="0"/>
            </a:endParaRPr>
          </a:p>
        </p:txBody>
      </p:sp>
      <p:sp>
        <p:nvSpPr>
          <p:cNvPr id="12" name="Cloud 11"/>
          <p:cNvSpPr/>
          <p:nvPr/>
        </p:nvSpPr>
        <p:spPr>
          <a:xfrm>
            <a:off x="4304188" y="4995886"/>
            <a:ext cx="1838189" cy="1772464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2400" dirty="0" smtClean="0">
                <a:latin typeface="B Zar" charset="0"/>
                <a:ea typeface="B Zar" charset="0"/>
                <a:cs typeface="B Zar" charset="0"/>
              </a:rPr>
              <a:t>کاربر ثانویه</a:t>
            </a:r>
            <a:endParaRPr lang="en-US" sz="2400" dirty="0">
              <a:latin typeface="B Zar" charset="0"/>
              <a:ea typeface="B Zar" charset="0"/>
              <a:cs typeface="B Zar" charset="0"/>
            </a:endParaRPr>
          </a:p>
        </p:txBody>
      </p:sp>
      <p:cxnSp>
        <p:nvCxnSpPr>
          <p:cNvPr id="13" name="Straight Arrow Connector 12"/>
          <p:cNvCxnSpPr>
            <a:stCxn id="10" idx="1"/>
          </p:cNvCxnSpPr>
          <p:nvPr/>
        </p:nvCxnSpPr>
        <p:spPr>
          <a:xfrm flipH="1">
            <a:off x="6067087" y="4474796"/>
            <a:ext cx="3144676" cy="1159071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11" idx="1"/>
            <a:endCxn id="12" idx="0"/>
          </p:cNvCxnSpPr>
          <p:nvPr/>
        </p:nvCxnSpPr>
        <p:spPr>
          <a:xfrm flipH="1" flipV="1">
            <a:off x="6140845" y="5882118"/>
            <a:ext cx="3096676" cy="38345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6400675" y="4890667"/>
            <a:ext cx="38636" cy="1858896"/>
          </a:xfrm>
          <a:prstGeom prst="line">
            <a:avLst/>
          </a:prstGeom>
          <a:ln w="38100">
            <a:solidFill>
              <a:srgbClr val="00B05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Left-Up Arrow 15"/>
          <p:cNvSpPr/>
          <p:nvPr/>
        </p:nvSpPr>
        <p:spPr>
          <a:xfrm rot="17738310">
            <a:off x="3352226" y="5538281"/>
            <a:ext cx="978794" cy="885558"/>
          </a:xfrm>
          <a:prstGeom prst="lef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B Zar" charset="0"/>
              <a:ea typeface="B Zar" charset="0"/>
              <a:cs typeface="B Zar" charset="0"/>
            </a:endParaRPr>
          </a:p>
        </p:txBody>
      </p:sp>
      <p:sp>
        <p:nvSpPr>
          <p:cNvPr id="17" name="Oval 16"/>
          <p:cNvSpPr/>
          <p:nvPr/>
        </p:nvSpPr>
        <p:spPr>
          <a:xfrm>
            <a:off x="2331385" y="5088093"/>
            <a:ext cx="1207587" cy="81253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B Zar" charset="0"/>
                <a:ea typeface="B Zar" charset="0"/>
                <a:cs typeface="B Zar" charset="0"/>
              </a:rPr>
              <a:t>Take</a:t>
            </a:r>
            <a:endParaRPr lang="en-US" dirty="0">
              <a:solidFill>
                <a:schemeClr val="tx1"/>
              </a:solidFill>
              <a:latin typeface="B Zar" charset="0"/>
              <a:ea typeface="B Zar" charset="0"/>
              <a:cs typeface="B Zar" charset="0"/>
            </a:endParaRPr>
          </a:p>
        </p:txBody>
      </p:sp>
      <p:sp>
        <p:nvSpPr>
          <p:cNvPr id="18" name="Oval 17"/>
          <p:cNvSpPr/>
          <p:nvPr/>
        </p:nvSpPr>
        <p:spPr>
          <a:xfrm>
            <a:off x="2478597" y="6045463"/>
            <a:ext cx="1207587" cy="81253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B Zar" charset="0"/>
                <a:ea typeface="B Zar" charset="0"/>
                <a:cs typeface="B Zar" charset="0"/>
              </a:rPr>
              <a:t>Not Take</a:t>
            </a:r>
            <a:endParaRPr lang="en-US" dirty="0">
              <a:solidFill>
                <a:schemeClr val="tx1"/>
              </a:solidFill>
              <a:latin typeface="B Zar" charset="0"/>
              <a:ea typeface="B Zar" charset="0"/>
              <a:cs typeface="B Zar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330413" y="1711157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 algn="r" rtl="1">
              <a:buFont typeface="Arial" charset="0"/>
              <a:buChar char="•"/>
            </a:pPr>
            <a:r>
              <a:rPr lang="fa-IR" sz="2400" dirty="0" smtClean="0">
                <a:latin typeface="B Zar" charset="0"/>
                <a:ea typeface="B Zar" charset="0"/>
                <a:cs typeface="B Zar" charset="0"/>
              </a:rPr>
              <a:t>رادیو شناختمند</a:t>
            </a:r>
          </a:p>
          <a:p>
            <a:pPr marL="800100" lvl="1" indent="-342900" algn="r" rtl="1">
              <a:buFont typeface="Arial" charset="0"/>
              <a:buChar char="•"/>
            </a:pPr>
            <a:r>
              <a:rPr lang="fa-IR" sz="2400" dirty="0" smtClean="0">
                <a:latin typeface="B Zar" charset="0"/>
                <a:ea typeface="B Zar" charset="0"/>
                <a:cs typeface="B Zar" charset="0"/>
              </a:rPr>
              <a:t>کاربر اولیه</a:t>
            </a:r>
            <a:endParaRPr lang="fa-IR" sz="2400" dirty="0">
              <a:latin typeface="B Zar" charset="0"/>
              <a:ea typeface="B Zar" charset="0"/>
              <a:cs typeface="B Zar" charset="0"/>
            </a:endParaRPr>
          </a:p>
          <a:p>
            <a:pPr marL="800100" lvl="1" indent="-342900" algn="r" rtl="1">
              <a:buFont typeface="Arial" charset="0"/>
              <a:buChar char="•"/>
            </a:pPr>
            <a:r>
              <a:rPr lang="fa-IR" sz="2400" dirty="0">
                <a:latin typeface="B Zar" charset="0"/>
                <a:ea typeface="B Zar" charset="0"/>
                <a:cs typeface="B Zar" charset="0"/>
              </a:rPr>
              <a:t>کاربر ثانویه</a:t>
            </a:r>
          </a:p>
          <a:p>
            <a:pPr marL="342900" indent="-342900" algn="r" rtl="1">
              <a:buFont typeface="Arial" charset="0"/>
              <a:buChar char="•"/>
            </a:pPr>
            <a:r>
              <a:rPr lang="fa-IR" sz="2400" dirty="0">
                <a:latin typeface="B Zar" charset="0"/>
                <a:ea typeface="B Zar" charset="0"/>
                <a:cs typeface="B Zar" charset="0"/>
              </a:rPr>
              <a:t>مهاجم</a:t>
            </a:r>
          </a:p>
          <a:p>
            <a:pPr marL="800100" lvl="1" indent="-342900" algn="r" rtl="1">
              <a:buFont typeface="Arial" charset="0"/>
              <a:buChar char="•"/>
            </a:pPr>
            <a:r>
              <a:rPr lang="fa-IR" sz="2400" dirty="0">
                <a:latin typeface="B Zar" charset="0"/>
                <a:ea typeface="B Zar" charset="0"/>
                <a:cs typeface="B Zar" charset="0"/>
              </a:rPr>
              <a:t>ارسال </a:t>
            </a:r>
            <a:r>
              <a:rPr lang="fa-IR" sz="2400" dirty="0" err="1">
                <a:latin typeface="B Zar" charset="0"/>
                <a:ea typeface="B Zar" charset="0"/>
                <a:cs typeface="B Zar" charset="0"/>
              </a:rPr>
              <a:t>نویز</a:t>
            </a:r>
            <a:r>
              <a:rPr lang="fa-IR" sz="2400" dirty="0">
                <a:latin typeface="B Zar" charset="0"/>
                <a:ea typeface="B Zar" charset="0"/>
                <a:cs typeface="B Zar" charset="0"/>
              </a:rPr>
              <a:t> </a:t>
            </a:r>
            <a:r>
              <a:rPr lang="fa-IR" sz="2400" dirty="0" smtClean="0">
                <a:latin typeface="B Zar" charset="0"/>
                <a:ea typeface="B Zar" charset="0"/>
                <a:cs typeface="B Zar" charset="0"/>
              </a:rPr>
              <a:t>به هدف فریب کاربر ثانویه</a:t>
            </a:r>
            <a:endParaRPr lang="fa-IR" sz="2400" dirty="0">
              <a:latin typeface="B Zar" charset="0"/>
              <a:ea typeface="B Zar" charset="0"/>
              <a:cs typeface="B Zar" charset="0"/>
            </a:endParaRPr>
          </a:p>
          <a:p>
            <a:pPr marL="342900" indent="-342900" algn="r" rtl="1">
              <a:buFont typeface="Arial" charset="0"/>
              <a:buChar char="•"/>
            </a:pPr>
            <a:r>
              <a:rPr lang="fa-IR" sz="2400" dirty="0" smtClean="0">
                <a:latin typeface="B Zar" charset="0"/>
                <a:ea typeface="B Zar" charset="0"/>
                <a:cs typeface="B Zar" charset="0"/>
              </a:rPr>
              <a:t>تشعشع سنج</a:t>
            </a:r>
            <a:endParaRPr lang="fa-IR" sz="2400" dirty="0" smtClean="0">
              <a:latin typeface="B Zar" charset="0"/>
              <a:ea typeface="B Zar" charset="0"/>
              <a:cs typeface="B Zar" charset="0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329" y="2026016"/>
            <a:ext cx="6369670" cy="2427497"/>
          </a:xfrm>
          <a:prstGeom prst="rect">
            <a:avLst/>
          </a:prstGeom>
        </p:spPr>
      </p:pic>
      <p:sp>
        <p:nvSpPr>
          <p:cNvPr id="20" name="Rounded Rectangle 19"/>
          <p:cNvSpPr/>
          <p:nvPr/>
        </p:nvSpPr>
        <p:spPr>
          <a:xfrm>
            <a:off x="9785445" y="65961"/>
            <a:ext cx="1678674" cy="555521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r>
              <a:rPr lang="fa-IR" dirty="0" smtClean="0">
                <a:latin typeface="B Zar" charset="0"/>
                <a:ea typeface="B Zar" charset="0"/>
                <a:cs typeface="B Zar" charset="0"/>
              </a:rPr>
              <a:t>مقدمه </a:t>
            </a:r>
            <a:endParaRPr lang="en-US" dirty="0">
              <a:latin typeface="B Zar" charset="0"/>
              <a:ea typeface="B Zar" charset="0"/>
              <a:cs typeface="B Zar" charset="0"/>
            </a:endParaRPr>
          </a:p>
        </p:txBody>
      </p:sp>
      <p:sp>
        <p:nvSpPr>
          <p:cNvPr id="21" name="Right Arrow 20"/>
          <p:cNvSpPr/>
          <p:nvPr/>
        </p:nvSpPr>
        <p:spPr>
          <a:xfrm rot="10800000">
            <a:off x="8993874" y="148984"/>
            <a:ext cx="620468" cy="328684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762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/>
          <p:cNvSpPr/>
          <p:nvPr/>
        </p:nvSpPr>
        <p:spPr>
          <a:xfrm>
            <a:off x="1509972" y="65959"/>
            <a:ext cx="1678674" cy="555521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r>
              <a:rPr lang="fa-IR" dirty="0" smtClean="0">
                <a:latin typeface="B Zar" charset="0"/>
                <a:ea typeface="B Zar" charset="0"/>
                <a:cs typeface="B Zar" charset="0"/>
              </a:rPr>
              <a:t>پژوهشهای پیشین و نتیجه گیری</a:t>
            </a:r>
            <a:endParaRPr lang="en-US" dirty="0">
              <a:latin typeface="B Zar" charset="0"/>
              <a:ea typeface="B Zar" charset="0"/>
              <a:cs typeface="B Zar" charset="0"/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4268463" y="65960"/>
            <a:ext cx="1678674" cy="555521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r>
              <a:rPr lang="fa-IR" dirty="0" smtClean="0">
                <a:latin typeface="B Zar" charset="0"/>
                <a:ea typeface="B Zar" charset="0"/>
                <a:cs typeface="B Zar" charset="0"/>
              </a:rPr>
              <a:t>مطالعه موردی</a:t>
            </a:r>
            <a:endParaRPr lang="en-US" dirty="0">
              <a:latin typeface="B Zar" charset="0"/>
              <a:ea typeface="B Zar" charset="0"/>
              <a:cs typeface="B Zar" charset="0"/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7103154" y="73297"/>
            <a:ext cx="1678674" cy="555521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r>
              <a:rPr lang="fa-IR" dirty="0" smtClean="0">
                <a:latin typeface="B Zar" charset="0"/>
                <a:ea typeface="B Zar" charset="0"/>
                <a:cs typeface="B Zar" charset="0"/>
              </a:rPr>
              <a:t>چارچوب پیشنهادی</a:t>
            </a:r>
            <a:endParaRPr lang="en-US" dirty="0">
              <a:latin typeface="B Zar" charset="0"/>
              <a:ea typeface="B Zar" charset="0"/>
              <a:cs typeface="B Zar" charset="0"/>
            </a:endParaRPr>
          </a:p>
        </p:txBody>
      </p:sp>
      <p:sp>
        <p:nvSpPr>
          <p:cNvPr id="25" name="Right Arrow 24"/>
          <p:cNvSpPr/>
          <p:nvPr/>
        </p:nvSpPr>
        <p:spPr>
          <a:xfrm rot="10800000">
            <a:off x="3383696" y="208153"/>
            <a:ext cx="620468" cy="328684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762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/>
          <p:cNvSpPr/>
          <p:nvPr/>
        </p:nvSpPr>
        <p:spPr>
          <a:xfrm rot="10800000">
            <a:off x="6176811" y="179377"/>
            <a:ext cx="620468" cy="328684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762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Content Placeholder 2"/>
          <p:cNvSpPr txBox="1">
            <a:spLocks/>
          </p:cNvSpPr>
          <p:nvPr/>
        </p:nvSpPr>
        <p:spPr>
          <a:xfrm>
            <a:off x="515522" y="6274509"/>
            <a:ext cx="1220681" cy="584616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r" defTabSz="914400" rtl="1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B Zar" charset="0"/>
                <a:ea typeface="B Zar" charset="0"/>
                <a:cs typeface="B Zar" charset="0"/>
              </a:defRPr>
            </a:lvl1pPr>
            <a:lvl2pPr marL="685800" indent="-228600" algn="r" defTabSz="914400" rtl="1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B Zar" charset="0"/>
                <a:ea typeface="B Zar" charset="0"/>
                <a:cs typeface="B Zar" charset="0"/>
              </a:defRPr>
            </a:lvl2pPr>
            <a:lvl3pPr marL="1143000" indent="-228600" algn="r" defTabSz="914400" rtl="1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B Zar" charset="0"/>
                <a:ea typeface="B Zar" charset="0"/>
                <a:cs typeface="B Zar" charset="0"/>
              </a:defRPr>
            </a:lvl3pPr>
            <a:lvl4pPr marL="1600200" indent="-228600" algn="r" defTabSz="914400" rtl="1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B Zar" charset="0"/>
                <a:ea typeface="B Zar" charset="0"/>
                <a:cs typeface="B Zar" charset="0"/>
              </a:defRPr>
            </a:lvl4pPr>
            <a:lvl5pPr marL="2057400" indent="-228600" algn="r" defTabSz="914400" rtl="1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B Zar" charset="0"/>
                <a:ea typeface="B Zar" charset="0"/>
                <a:cs typeface="B Zar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fa-IR" sz="2400" dirty="0" smtClean="0">
                <a:solidFill>
                  <a:schemeClr val="bg1"/>
                </a:solidFill>
              </a:rPr>
              <a:t>۱۹ از۴۴</a:t>
            </a:r>
            <a:endParaRPr lang="fa-IR" sz="24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3818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6" grpId="0" animBg="1"/>
      <p:bldP spid="17" grpId="0"/>
      <p:bldP spid="18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854439"/>
            <a:ext cx="10509354" cy="791799"/>
          </a:xfrm>
        </p:spPr>
        <p:txBody>
          <a:bodyPr/>
          <a:lstStyle/>
          <a:p>
            <a:r>
              <a:rPr lang="fa-IR" dirty="0" smtClean="0"/>
              <a:t>مدل بازی سیگنالینگ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859" y="1606151"/>
            <a:ext cx="8287352" cy="4700463"/>
          </a:xfrm>
        </p:spPr>
      </p:pic>
      <p:sp>
        <p:nvSpPr>
          <p:cNvPr id="8" name="Oval 7"/>
          <p:cNvSpPr/>
          <p:nvPr/>
        </p:nvSpPr>
        <p:spPr>
          <a:xfrm>
            <a:off x="5438274" y="5069305"/>
            <a:ext cx="925630" cy="75397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262387" y="2324059"/>
            <a:ext cx="925630" cy="75397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4193116" y="3766909"/>
            <a:ext cx="925630" cy="75397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4307305" y="5209759"/>
            <a:ext cx="925630" cy="75397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3223370" y="5044357"/>
            <a:ext cx="925630" cy="75397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9785445" y="65961"/>
            <a:ext cx="1678674" cy="555521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r>
              <a:rPr lang="fa-IR" dirty="0" smtClean="0">
                <a:latin typeface="B Zar" charset="0"/>
                <a:ea typeface="B Zar" charset="0"/>
                <a:cs typeface="B Zar" charset="0"/>
              </a:rPr>
              <a:t>مقدمه </a:t>
            </a:r>
            <a:endParaRPr lang="en-US" dirty="0">
              <a:latin typeface="B Zar" charset="0"/>
              <a:ea typeface="B Zar" charset="0"/>
              <a:cs typeface="B Zar" charset="0"/>
            </a:endParaRPr>
          </a:p>
        </p:txBody>
      </p:sp>
      <p:sp>
        <p:nvSpPr>
          <p:cNvPr id="21" name="Right Arrow 20"/>
          <p:cNvSpPr/>
          <p:nvPr/>
        </p:nvSpPr>
        <p:spPr>
          <a:xfrm rot="10800000">
            <a:off x="8993874" y="148984"/>
            <a:ext cx="620468" cy="328684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762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/>
          <p:cNvSpPr/>
          <p:nvPr/>
        </p:nvSpPr>
        <p:spPr>
          <a:xfrm>
            <a:off x="1509972" y="65959"/>
            <a:ext cx="1678674" cy="555521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r>
              <a:rPr lang="fa-IR" dirty="0" smtClean="0">
                <a:latin typeface="B Zar" charset="0"/>
                <a:ea typeface="B Zar" charset="0"/>
                <a:cs typeface="B Zar" charset="0"/>
              </a:rPr>
              <a:t>پژوهشهای پیشین و نتیجه گیری</a:t>
            </a:r>
            <a:endParaRPr lang="en-US" dirty="0">
              <a:latin typeface="B Zar" charset="0"/>
              <a:ea typeface="B Zar" charset="0"/>
              <a:cs typeface="B Zar" charset="0"/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4268463" y="65960"/>
            <a:ext cx="1678674" cy="555521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r>
              <a:rPr lang="fa-IR" dirty="0" smtClean="0">
                <a:latin typeface="B Zar" charset="0"/>
                <a:ea typeface="B Zar" charset="0"/>
                <a:cs typeface="B Zar" charset="0"/>
              </a:rPr>
              <a:t>مطالعه موردی</a:t>
            </a:r>
            <a:endParaRPr lang="en-US" dirty="0">
              <a:latin typeface="B Zar" charset="0"/>
              <a:ea typeface="B Zar" charset="0"/>
              <a:cs typeface="B Zar" charset="0"/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7103154" y="73297"/>
            <a:ext cx="1678674" cy="555521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r>
              <a:rPr lang="fa-IR" dirty="0" smtClean="0">
                <a:latin typeface="B Zar" charset="0"/>
                <a:ea typeface="B Zar" charset="0"/>
                <a:cs typeface="B Zar" charset="0"/>
              </a:rPr>
              <a:t>چارچوب پیشنهادی</a:t>
            </a:r>
            <a:endParaRPr lang="en-US" dirty="0">
              <a:latin typeface="B Zar" charset="0"/>
              <a:ea typeface="B Zar" charset="0"/>
              <a:cs typeface="B Zar" charset="0"/>
            </a:endParaRPr>
          </a:p>
        </p:txBody>
      </p:sp>
      <p:sp>
        <p:nvSpPr>
          <p:cNvPr id="25" name="Right Arrow 24"/>
          <p:cNvSpPr/>
          <p:nvPr/>
        </p:nvSpPr>
        <p:spPr>
          <a:xfrm rot="10800000">
            <a:off x="3383696" y="208153"/>
            <a:ext cx="620468" cy="328684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762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/>
          <p:cNvSpPr/>
          <p:nvPr/>
        </p:nvSpPr>
        <p:spPr>
          <a:xfrm rot="10800000">
            <a:off x="6176811" y="179377"/>
            <a:ext cx="620468" cy="328684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762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515522" y="6274509"/>
            <a:ext cx="1220681" cy="584616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r" defTabSz="914400" rtl="1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B Zar" charset="0"/>
                <a:ea typeface="B Zar" charset="0"/>
                <a:cs typeface="B Zar" charset="0"/>
              </a:defRPr>
            </a:lvl1pPr>
            <a:lvl2pPr marL="685800" indent="-228600" algn="r" defTabSz="914400" rtl="1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B Zar" charset="0"/>
                <a:ea typeface="B Zar" charset="0"/>
                <a:cs typeface="B Zar" charset="0"/>
              </a:defRPr>
            </a:lvl2pPr>
            <a:lvl3pPr marL="1143000" indent="-228600" algn="r" defTabSz="914400" rtl="1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B Zar" charset="0"/>
                <a:ea typeface="B Zar" charset="0"/>
                <a:cs typeface="B Zar" charset="0"/>
              </a:defRPr>
            </a:lvl3pPr>
            <a:lvl4pPr marL="1600200" indent="-228600" algn="r" defTabSz="914400" rtl="1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B Zar" charset="0"/>
                <a:ea typeface="B Zar" charset="0"/>
                <a:cs typeface="B Zar" charset="0"/>
              </a:defRPr>
            </a:lvl4pPr>
            <a:lvl5pPr marL="2057400" indent="-228600" algn="r" defTabSz="914400" rtl="1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B Zar" charset="0"/>
                <a:ea typeface="B Zar" charset="0"/>
                <a:cs typeface="B Zar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fa-IR" sz="2400" dirty="0" smtClean="0">
                <a:solidFill>
                  <a:schemeClr val="bg1"/>
                </a:solidFill>
              </a:rPr>
              <a:t>۲۰ از۴۴</a:t>
            </a:r>
            <a:endParaRPr lang="fa-IR" sz="2400" dirty="0" smtClean="0">
              <a:solidFill>
                <a:schemeClr val="bg1"/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7612559" y="1663814"/>
            <a:ext cx="1060386" cy="88542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7750441" y="4184072"/>
            <a:ext cx="1144177" cy="72043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6868427" y="5279233"/>
            <a:ext cx="925630" cy="75397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6708663" y="4455781"/>
            <a:ext cx="925630" cy="75397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95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7" grpId="0" animBg="1"/>
      <p:bldP spid="18" grpId="0" animBg="1"/>
      <p:bldP spid="19" grpId="0" animBg="1"/>
      <p:bldP spid="27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buFont typeface="Arial" charset="0"/>
                  <a:buChar char="•"/>
                </a:pPr>
                <a:r>
                  <a:rPr lang="fa-IR" dirty="0" smtClean="0"/>
                  <a:t>قضیه ۱:  نقطه تعادل جامع بیزینی </a:t>
                </a:r>
                <a:r>
                  <a:rPr lang="fa-IR" dirty="0" smtClean="0">
                    <a:solidFill>
                      <a:srgbClr val="C00000"/>
                    </a:solidFill>
                  </a:rPr>
                  <a:t>آمیخته و نیمه آمیخته </a:t>
                </a:r>
                <a:r>
                  <a:rPr lang="fa-IR" dirty="0" smtClean="0"/>
                  <a:t>وجود ندارد</a:t>
                </a:r>
              </a:p>
              <a:p>
                <a:pPr>
                  <a:buFont typeface="Arial" charset="0"/>
                  <a:buChar char="•"/>
                </a:pPr>
                <a:r>
                  <a:rPr lang="fa-IR" dirty="0" smtClean="0">
                    <a:solidFill>
                      <a:schemeClr val="bg1">
                        <a:lumMod val="75000"/>
                      </a:schemeClr>
                    </a:solidFill>
                  </a:rPr>
                  <a:t>قضیه ۲:  به ازاء هر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charset="0"/>
                      </a:rPr>
                      <m:t>𝜃</m:t>
                    </m:r>
                  </m:oMath>
                </a14:m>
                <a:r>
                  <a:rPr lang="fa-IR" dirty="0" smtClean="0">
                    <a:solidFill>
                      <a:schemeClr val="bg1">
                        <a:lumMod val="75000"/>
                      </a:schemeClr>
                    </a:solidFill>
                  </a:rPr>
                  <a:t>،  نقطه تعادل جامع بیزینی روی استراتژی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ℒ𝒫</m:t>
                        </m:r>
                        <m:r>
                          <a:rPr lang="en-US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ℒ𝒫</m:t>
                        </m:r>
                      </m:e>
                    </m:d>
                  </m:oMath>
                </a14:m>
                <a:r>
                  <a:rPr lang="fa-IR" dirty="0" smtClean="0">
                    <a:solidFill>
                      <a:schemeClr val="bg1">
                        <a:lumMod val="75000"/>
                      </a:schemeClr>
                    </a:solidFill>
                  </a:rPr>
                  <a:t> وجود دارد.</a:t>
                </a:r>
              </a:p>
              <a:p>
                <a:pPr>
                  <a:buFont typeface="Arial" charset="0"/>
                  <a:buChar char="•"/>
                </a:pPr>
                <a:endParaRPr lang="fa-IR" dirty="0" smtClean="0">
                  <a:solidFill>
                    <a:schemeClr val="bg1">
                      <a:lumMod val="75000"/>
                    </a:schemeClr>
                  </a:solidFill>
                </a:endParaRPr>
              </a:p>
              <a:p>
                <a:pPr>
                  <a:buFont typeface="Arial" charset="0"/>
                  <a:buChar char="•"/>
                </a:pPr>
                <a:r>
                  <a:rPr lang="fa-IR" dirty="0" smtClean="0">
                    <a:solidFill>
                      <a:schemeClr val="bg1">
                        <a:lumMod val="75000"/>
                      </a:schemeClr>
                    </a:solidFill>
                  </a:rPr>
                  <a:t>سناریو اول: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fa-IR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endParaRPr lang="en-US" dirty="0">
                  <a:solidFill>
                    <a:schemeClr val="bg1">
                      <a:lumMod val="75000"/>
                    </a:schemeClr>
                  </a:solidFill>
                </a:endParaRPr>
              </a:p>
              <a:p>
                <a:pPr lvl="1">
                  <a:buFont typeface="Arial" charset="0"/>
                  <a:buChar char="•"/>
                </a:pPr>
                <a:r>
                  <a:rPr lang="fa-IR" dirty="0" smtClean="0">
                    <a:solidFill>
                      <a:schemeClr val="bg1">
                        <a:lumMod val="75000"/>
                      </a:schemeClr>
                    </a:solidFill>
                  </a:rPr>
                  <a:t>فرستادن سیگنال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ℋ𝒫</m:t>
                    </m:r>
                  </m:oMath>
                </a14:m>
                <a:r>
                  <a:rPr lang="fa-IR" dirty="0" smtClean="0">
                    <a:solidFill>
                      <a:schemeClr val="bg1">
                        <a:lumMod val="75000"/>
                      </a:schemeClr>
                    </a:solidFill>
                  </a:rPr>
                  <a:t> برای مهاجم بخردانه نیست</a:t>
                </a:r>
              </a:p>
              <a:p>
                <a:pPr>
                  <a:buFont typeface="Arial" charset="0"/>
                  <a:buChar char="•"/>
                </a:pPr>
                <a:r>
                  <a:rPr lang="fa-IR" dirty="0">
                    <a:solidFill>
                      <a:schemeClr val="bg1">
                        <a:lumMod val="75000"/>
                      </a:schemeClr>
                    </a:solidFill>
                  </a:rPr>
                  <a:t>سناریو اول: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fa-IR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charset="0"/>
                      </a:rPr>
                      <m:t>≤</m:t>
                    </m:r>
                    <m:r>
                      <a:rPr lang="en-US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endParaRPr lang="en-US" dirty="0">
                  <a:solidFill>
                    <a:schemeClr val="bg1">
                      <a:lumMod val="75000"/>
                    </a:schemeClr>
                  </a:solidFill>
                </a:endParaRPr>
              </a:p>
              <a:p>
                <a:pPr>
                  <a:buFont typeface="Arial" charset="0"/>
                  <a:buChar char="•"/>
                </a:pPr>
                <a:endParaRPr lang="fa-IR" dirty="0" smtClean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t="-3641" r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ounded Rectangle 3"/>
          <p:cNvSpPr/>
          <p:nvPr/>
        </p:nvSpPr>
        <p:spPr>
          <a:xfrm>
            <a:off x="9785445" y="65961"/>
            <a:ext cx="1678674" cy="555521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r>
              <a:rPr lang="fa-IR" dirty="0" smtClean="0">
                <a:latin typeface="B Zar" charset="0"/>
                <a:ea typeface="B Zar" charset="0"/>
                <a:cs typeface="B Zar" charset="0"/>
              </a:rPr>
              <a:t>مقدمه </a:t>
            </a:r>
            <a:endParaRPr lang="en-US" dirty="0">
              <a:latin typeface="B Zar" charset="0"/>
              <a:ea typeface="B Zar" charset="0"/>
              <a:cs typeface="B Zar" charset="0"/>
            </a:endParaRPr>
          </a:p>
        </p:txBody>
      </p:sp>
      <p:sp>
        <p:nvSpPr>
          <p:cNvPr id="5" name="Right Arrow 4"/>
          <p:cNvSpPr/>
          <p:nvPr/>
        </p:nvSpPr>
        <p:spPr>
          <a:xfrm rot="10800000">
            <a:off x="8993874" y="148984"/>
            <a:ext cx="620468" cy="328684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762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1509972" y="65959"/>
            <a:ext cx="1678674" cy="555521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r>
              <a:rPr lang="fa-IR" dirty="0" smtClean="0">
                <a:latin typeface="B Zar" charset="0"/>
                <a:ea typeface="B Zar" charset="0"/>
                <a:cs typeface="B Zar" charset="0"/>
              </a:rPr>
              <a:t>پژوهشهای پیشین و نتیجه گیری</a:t>
            </a:r>
            <a:endParaRPr lang="en-US" dirty="0">
              <a:latin typeface="B Zar" charset="0"/>
              <a:ea typeface="B Zar" charset="0"/>
              <a:cs typeface="B Zar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4268463" y="65960"/>
            <a:ext cx="1678674" cy="555521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r>
              <a:rPr lang="fa-IR" dirty="0" smtClean="0">
                <a:latin typeface="B Zar" charset="0"/>
                <a:ea typeface="B Zar" charset="0"/>
                <a:cs typeface="B Zar" charset="0"/>
              </a:rPr>
              <a:t>مطالعه موردی</a:t>
            </a:r>
            <a:endParaRPr lang="en-US" dirty="0">
              <a:latin typeface="B Zar" charset="0"/>
              <a:ea typeface="B Zar" charset="0"/>
              <a:cs typeface="B Zar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7103154" y="73297"/>
            <a:ext cx="1678674" cy="555521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r>
              <a:rPr lang="fa-IR" dirty="0" smtClean="0">
                <a:latin typeface="B Zar" charset="0"/>
                <a:ea typeface="B Zar" charset="0"/>
                <a:cs typeface="B Zar" charset="0"/>
              </a:rPr>
              <a:t>چارچوب پیشنهادی</a:t>
            </a:r>
            <a:endParaRPr lang="en-US" dirty="0">
              <a:latin typeface="B Zar" charset="0"/>
              <a:ea typeface="B Zar" charset="0"/>
              <a:cs typeface="B Zar" charset="0"/>
            </a:endParaRPr>
          </a:p>
        </p:txBody>
      </p:sp>
      <p:sp>
        <p:nvSpPr>
          <p:cNvPr id="9" name="Right Arrow 8"/>
          <p:cNvSpPr/>
          <p:nvPr/>
        </p:nvSpPr>
        <p:spPr>
          <a:xfrm rot="10800000">
            <a:off x="3383696" y="208153"/>
            <a:ext cx="620468" cy="328684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762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 rot="10800000">
            <a:off x="6176811" y="179377"/>
            <a:ext cx="620468" cy="328684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762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515522" y="6274509"/>
            <a:ext cx="1220681" cy="584616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r" defTabSz="914400" rtl="1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B Zar" charset="0"/>
                <a:ea typeface="B Zar" charset="0"/>
                <a:cs typeface="B Zar" charset="0"/>
              </a:defRPr>
            </a:lvl1pPr>
            <a:lvl2pPr marL="685800" indent="-228600" algn="r" defTabSz="914400" rtl="1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B Zar" charset="0"/>
                <a:ea typeface="B Zar" charset="0"/>
                <a:cs typeface="B Zar" charset="0"/>
              </a:defRPr>
            </a:lvl2pPr>
            <a:lvl3pPr marL="1143000" indent="-228600" algn="r" defTabSz="914400" rtl="1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B Zar" charset="0"/>
                <a:ea typeface="B Zar" charset="0"/>
                <a:cs typeface="B Zar" charset="0"/>
              </a:defRPr>
            </a:lvl3pPr>
            <a:lvl4pPr marL="1600200" indent="-228600" algn="r" defTabSz="914400" rtl="1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B Zar" charset="0"/>
                <a:ea typeface="B Zar" charset="0"/>
                <a:cs typeface="B Zar" charset="0"/>
              </a:defRPr>
            </a:lvl4pPr>
            <a:lvl5pPr marL="2057400" indent="-228600" algn="r" defTabSz="914400" rtl="1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B Zar" charset="0"/>
                <a:ea typeface="B Zar" charset="0"/>
                <a:cs typeface="B Zar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fa-IR" sz="2400" dirty="0" smtClean="0">
                <a:solidFill>
                  <a:schemeClr val="bg1"/>
                </a:solidFill>
              </a:rPr>
              <a:t>۲۱ از۴۴</a:t>
            </a:r>
            <a:endParaRPr lang="fa-IR" sz="2400" dirty="0" smtClean="0">
              <a:solidFill>
                <a:schemeClr val="bg1"/>
              </a:solidFill>
            </a:endParaRPr>
          </a:p>
        </p:txBody>
      </p:sp>
      <p:sp>
        <p:nvSpPr>
          <p:cNvPr id="13" name="Title 2"/>
          <p:cNvSpPr>
            <a:spLocks noGrp="1"/>
          </p:cNvSpPr>
          <p:nvPr>
            <p:ph type="title"/>
          </p:nvPr>
        </p:nvSpPr>
        <p:spPr>
          <a:xfrm>
            <a:off x="838200" y="989351"/>
            <a:ext cx="10515600" cy="701337"/>
          </a:xfrm>
        </p:spPr>
        <p:txBody>
          <a:bodyPr>
            <a:normAutofit fontScale="90000"/>
          </a:bodyPr>
          <a:lstStyle/>
          <a:p>
            <a:r>
              <a:rPr lang="fa-IR" dirty="0" smtClean="0"/>
              <a:t>نتایج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6678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buFont typeface="Arial" charset="0"/>
                  <a:buChar char="•"/>
                </a:pPr>
                <a:r>
                  <a:rPr lang="fa-IR" dirty="0" smtClean="0">
                    <a:solidFill>
                      <a:schemeClr val="bg1">
                        <a:lumMod val="75000"/>
                      </a:schemeClr>
                    </a:solidFill>
                  </a:rPr>
                  <a:t>قضیه ۱:  نقطه تعادل جامع بیزینی آمیخته و نیمه آمیخته وجود ندارد</a:t>
                </a:r>
              </a:p>
              <a:p>
                <a:pPr>
                  <a:buFont typeface="Arial" charset="0"/>
                  <a:buChar char="•"/>
                </a:pPr>
                <a:r>
                  <a:rPr lang="fa-IR" dirty="0" smtClean="0"/>
                  <a:t>قضیه ۲:  به ازاء </a:t>
                </a:r>
                <a:r>
                  <a:rPr lang="fa-IR" dirty="0" smtClean="0">
                    <a:solidFill>
                      <a:srgbClr val="C00000"/>
                    </a:solidFill>
                  </a:rPr>
                  <a:t>هر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𝜃</m:t>
                    </m:r>
                  </m:oMath>
                </a14:m>
                <a:r>
                  <a:rPr lang="fa-IR" dirty="0" smtClean="0"/>
                  <a:t>،  نقطه تعادل جامع بیزینی روی استراتژی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ℒ𝒫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ℒ𝒫</m:t>
                        </m:r>
                      </m:e>
                    </m:d>
                  </m:oMath>
                </a14:m>
                <a:r>
                  <a:rPr lang="fa-IR" dirty="0" smtClean="0"/>
                  <a:t> وجود دارد.</a:t>
                </a:r>
              </a:p>
              <a:p>
                <a:pPr>
                  <a:buFont typeface="Arial" charset="0"/>
                  <a:buChar char="•"/>
                </a:pPr>
                <a:endParaRPr lang="fa-IR" dirty="0" smtClean="0"/>
              </a:p>
              <a:p>
                <a:pPr>
                  <a:buFont typeface="Arial" charset="0"/>
                  <a:buChar char="•"/>
                </a:pPr>
                <a:r>
                  <a:rPr lang="fa-IR" dirty="0" smtClean="0">
                    <a:solidFill>
                      <a:schemeClr val="bg1">
                        <a:lumMod val="75000"/>
                      </a:schemeClr>
                    </a:solidFill>
                  </a:rPr>
                  <a:t>سناریو اول: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fa-IR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endParaRPr lang="en-US" dirty="0">
                  <a:solidFill>
                    <a:schemeClr val="bg1">
                      <a:lumMod val="75000"/>
                    </a:schemeClr>
                  </a:solidFill>
                </a:endParaRPr>
              </a:p>
              <a:p>
                <a:pPr lvl="1">
                  <a:buFont typeface="Arial" charset="0"/>
                  <a:buChar char="•"/>
                </a:pPr>
                <a:r>
                  <a:rPr lang="fa-IR" dirty="0" smtClean="0">
                    <a:solidFill>
                      <a:schemeClr val="bg1">
                        <a:lumMod val="75000"/>
                      </a:schemeClr>
                    </a:solidFill>
                  </a:rPr>
                  <a:t>فرستادن سیگنال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ℋ𝒫</m:t>
                    </m:r>
                  </m:oMath>
                </a14:m>
                <a:r>
                  <a:rPr lang="fa-IR" dirty="0" smtClean="0">
                    <a:solidFill>
                      <a:schemeClr val="bg1">
                        <a:lumMod val="75000"/>
                      </a:schemeClr>
                    </a:solidFill>
                  </a:rPr>
                  <a:t> برای مهاجم بخردانه نیست</a:t>
                </a:r>
              </a:p>
              <a:p>
                <a:pPr>
                  <a:buFont typeface="Arial" charset="0"/>
                  <a:buChar char="•"/>
                </a:pPr>
                <a:r>
                  <a:rPr lang="fa-IR" dirty="0">
                    <a:solidFill>
                      <a:schemeClr val="bg1">
                        <a:lumMod val="75000"/>
                      </a:schemeClr>
                    </a:solidFill>
                  </a:rPr>
                  <a:t>سناریو اول: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fa-IR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charset="0"/>
                      </a:rPr>
                      <m:t>≤</m:t>
                    </m:r>
                    <m:r>
                      <a:rPr lang="en-US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endParaRPr lang="en-US" dirty="0">
                  <a:solidFill>
                    <a:schemeClr val="bg1">
                      <a:lumMod val="75000"/>
                    </a:schemeClr>
                  </a:solidFill>
                </a:endParaRPr>
              </a:p>
              <a:p>
                <a:pPr>
                  <a:buFont typeface="Arial" charset="0"/>
                  <a:buChar char="•"/>
                </a:pPr>
                <a:endParaRPr lang="fa-IR" dirty="0" smtClean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t="-3641" r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ounded Rectangle 3"/>
          <p:cNvSpPr/>
          <p:nvPr/>
        </p:nvSpPr>
        <p:spPr>
          <a:xfrm>
            <a:off x="9785445" y="65961"/>
            <a:ext cx="1678674" cy="555521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r>
              <a:rPr lang="fa-IR" dirty="0" smtClean="0">
                <a:latin typeface="B Zar" charset="0"/>
                <a:ea typeface="B Zar" charset="0"/>
                <a:cs typeface="B Zar" charset="0"/>
              </a:rPr>
              <a:t>مقدمه </a:t>
            </a:r>
            <a:endParaRPr lang="en-US" dirty="0">
              <a:latin typeface="B Zar" charset="0"/>
              <a:ea typeface="B Zar" charset="0"/>
              <a:cs typeface="B Zar" charset="0"/>
            </a:endParaRPr>
          </a:p>
        </p:txBody>
      </p:sp>
      <p:sp>
        <p:nvSpPr>
          <p:cNvPr id="5" name="Right Arrow 4"/>
          <p:cNvSpPr/>
          <p:nvPr/>
        </p:nvSpPr>
        <p:spPr>
          <a:xfrm rot="10800000">
            <a:off x="8993874" y="148984"/>
            <a:ext cx="620468" cy="328684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762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1509972" y="65959"/>
            <a:ext cx="1678674" cy="555521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r>
              <a:rPr lang="fa-IR" dirty="0" smtClean="0">
                <a:latin typeface="B Zar" charset="0"/>
                <a:ea typeface="B Zar" charset="0"/>
                <a:cs typeface="B Zar" charset="0"/>
              </a:rPr>
              <a:t>پژوهشهای پیشین و نتیجه گیری</a:t>
            </a:r>
            <a:endParaRPr lang="en-US" dirty="0">
              <a:latin typeface="B Zar" charset="0"/>
              <a:ea typeface="B Zar" charset="0"/>
              <a:cs typeface="B Zar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4268463" y="65960"/>
            <a:ext cx="1678674" cy="555521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r>
              <a:rPr lang="fa-IR" dirty="0" smtClean="0">
                <a:latin typeface="B Zar" charset="0"/>
                <a:ea typeface="B Zar" charset="0"/>
                <a:cs typeface="B Zar" charset="0"/>
              </a:rPr>
              <a:t>مطالعه موردی</a:t>
            </a:r>
            <a:endParaRPr lang="en-US" dirty="0">
              <a:latin typeface="B Zar" charset="0"/>
              <a:ea typeface="B Zar" charset="0"/>
              <a:cs typeface="B Zar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7103154" y="73297"/>
            <a:ext cx="1678674" cy="555521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r>
              <a:rPr lang="fa-IR" dirty="0" smtClean="0">
                <a:latin typeface="B Zar" charset="0"/>
                <a:ea typeface="B Zar" charset="0"/>
                <a:cs typeface="B Zar" charset="0"/>
              </a:rPr>
              <a:t>چارچوب پیشنهادی</a:t>
            </a:r>
            <a:endParaRPr lang="en-US" dirty="0">
              <a:latin typeface="B Zar" charset="0"/>
              <a:ea typeface="B Zar" charset="0"/>
              <a:cs typeface="B Zar" charset="0"/>
            </a:endParaRPr>
          </a:p>
        </p:txBody>
      </p:sp>
      <p:sp>
        <p:nvSpPr>
          <p:cNvPr id="9" name="Right Arrow 8"/>
          <p:cNvSpPr/>
          <p:nvPr/>
        </p:nvSpPr>
        <p:spPr>
          <a:xfrm rot="10800000">
            <a:off x="3383696" y="208153"/>
            <a:ext cx="620468" cy="328684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762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 rot="10800000">
            <a:off x="6176811" y="179377"/>
            <a:ext cx="620468" cy="328684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762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515522" y="6274509"/>
            <a:ext cx="1220681" cy="584616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r" defTabSz="914400" rtl="1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B Zar" charset="0"/>
                <a:ea typeface="B Zar" charset="0"/>
                <a:cs typeface="B Zar" charset="0"/>
              </a:defRPr>
            </a:lvl1pPr>
            <a:lvl2pPr marL="685800" indent="-228600" algn="r" defTabSz="914400" rtl="1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B Zar" charset="0"/>
                <a:ea typeface="B Zar" charset="0"/>
                <a:cs typeface="B Zar" charset="0"/>
              </a:defRPr>
            </a:lvl2pPr>
            <a:lvl3pPr marL="1143000" indent="-228600" algn="r" defTabSz="914400" rtl="1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B Zar" charset="0"/>
                <a:ea typeface="B Zar" charset="0"/>
                <a:cs typeface="B Zar" charset="0"/>
              </a:defRPr>
            </a:lvl3pPr>
            <a:lvl4pPr marL="1600200" indent="-228600" algn="r" defTabSz="914400" rtl="1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B Zar" charset="0"/>
                <a:ea typeface="B Zar" charset="0"/>
                <a:cs typeface="B Zar" charset="0"/>
              </a:defRPr>
            </a:lvl4pPr>
            <a:lvl5pPr marL="2057400" indent="-228600" algn="r" defTabSz="914400" rtl="1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B Zar" charset="0"/>
                <a:ea typeface="B Zar" charset="0"/>
                <a:cs typeface="B Zar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fa-IR" sz="2400" dirty="0" smtClean="0">
                <a:solidFill>
                  <a:schemeClr val="bg1"/>
                </a:solidFill>
              </a:rPr>
              <a:t>۲۱ از۴۴</a:t>
            </a:r>
            <a:endParaRPr lang="fa-IR" sz="2400" dirty="0" smtClean="0">
              <a:solidFill>
                <a:schemeClr val="bg1"/>
              </a:solidFill>
            </a:endParaRPr>
          </a:p>
        </p:txBody>
      </p:sp>
      <p:sp>
        <p:nvSpPr>
          <p:cNvPr id="13" name="Title 2"/>
          <p:cNvSpPr>
            <a:spLocks noGrp="1"/>
          </p:cNvSpPr>
          <p:nvPr>
            <p:ph type="title"/>
          </p:nvPr>
        </p:nvSpPr>
        <p:spPr>
          <a:xfrm>
            <a:off x="838200" y="989351"/>
            <a:ext cx="10515600" cy="701337"/>
          </a:xfrm>
        </p:spPr>
        <p:txBody>
          <a:bodyPr>
            <a:normAutofit fontScale="90000"/>
          </a:bodyPr>
          <a:lstStyle/>
          <a:p>
            <a:r>
              <a:rPr lang="fa-IR" dirty="0" smtClean="0"/>
              <a:t>نتایج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1913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8180" y="914400"/>
            <a:ext cx="10531886" cy="731838"/>
          </a:xfrm>
        </p:spPr>
        <p:txBody>
          <a:bodyPr>
            <a:normAutofit fontScale="90000"/>
          </a:bodyPr>
          <a:lstStyle/>
          <a:p>
            <a:r>
              <a:rPr lang="fa-IR" dirty="0" smtClean="0"/>
              <a:t>مدل بازی سیگنالینگ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1953" y="1391405"/>
            <a:ext cx="9638113" cy="5466595"/>
          </a:xfrm>
        </p:spPr>
      </p:pic>
      <p:cxnSp>
        <p:nvCxnSpPr>
          <p:cNvPr id="10" name="Straight Arrow Connector 9"/>
          <p:cNvCxnSpPr/>
          <p:nvPr/>
        </p:nvCxnSpPr>
        <p:spPr>
          <a:xfrm flipH="1">
            <a:off x="4664020" y="2992862"/>
            <a:ext cx="142875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4664020" y="5632602"/>
            <a:ext cx="142875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11"/>
              <p:cNvSpPr/>
              <p:nvPr/>
            </p:nvSpPr>
            <p:spPr>
              <a:xfrm>
                <a:off x="4482037" y="3789074"/>
                <a:ext cx="1157622" cy="110082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a-IR" sz="2000" dirty="0" smtClean="0">
                    <a:latin typeface="B Zar" charset="0"/>
                    <a:ea typeface="B Zar" charset="0"/>
                    <a:cs typeface="B Zar" charset="0"/>
                  </a:rPr>
                  <a:t>تجمع روی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  <a:ea typeface="B Zar" charset="0"/>
                          <a:cs typeface="B Zar" charset="0"/>
                        </a:rPr>
                        <m:t>ℒ𝒫</m:t>
                      </m:r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  <a:latin typeface="B Zar" charset="0"/>
                  <a:ea typeface="B Zar" charset="0"/>
                  <a:cs typeface="B Zar" charset="0"/>
                </a:endParaRPr>
              </a:p>
            </p:txBody>
          </p:sp>
        </mc:Choice>
        <mc:Fallback xmlns="">
          <p:sp>
            <p:nvSpPr>
              <p:cNvPr id="12" name="Oval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2037" y="3789074"/>
                <a:ext cx="1157622" cy="1100826"/>
              </a:xfrm>
              <a:prstGeom prst="ellipse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ounded Rectangle 7"/>
          <p:cNvSpPr/>
          <p:nvPr/>
        </p:nvSpPr>
        <p:spPr>
          <a:xfrm>
            <a:off x="9785445" y="65961"/>
            <a:ext cx="1678674" cy="555521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r>
              <a:rPr lang="fa-IR" dirty="0" smtClean="0">
                <a:latin typeface="B Zar" charset="0"/>
                <a:ea typeface="B Zar" charset="0"/>
                <a:cs typeface="B Zar" charset="0"/>
              </a:rPr>
              <a:t>مقدمه </a:t>
            </a:r>
            <a:endParaRPr lang="en-US" dirty="0">
              <a:latin typeface="B Zar" charset="0"/>
              <a:ea typeface="B Zar" charset="0"/>
              <a:cs typeface="B Zar" charset="0"/>
            </a:endParaRPr>
          </a:p>
        </p:txBody>
      </p:sp>
      <p:sp>
        <p:nvSpPr>
          <p:cNvPr id="9" name="Right Arrow 8"/>
          <p:cNvSpPr/>
          <p:nvPr/>
        </p:nvSpPr>
        <p:spPr>
          <a:xfrm rot="10800000">
            <a:off x="8993874" y="148984"/>
            <a:ext cx="620468" cy="328684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762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1509972" y="65959"/>
            <a:ext cx="1678674" cy="555521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r>
              <a:rPr lang="fa-IR" dirty="0" smtClean="0">
                <a:latin typeface="B Zar" charset="0"/>
                <a:ea typeface="B Zar" charset="0"/>
                <a:cs typeface="B Zar" charset="0"/>
              </a:rPr>
              <a:t>پژوهشهای پیشین و نتیجه گیری</a:t>
            </a:r>
            <a:endParaRPr lang="en-US" dirty="0">
              <a:latin typeface="B Zar" charset="0"/>
              <a:ea typeface="B Zar" charset="0"/>
              <a:cs typeface="B Zar" charset="0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4268463" y="65960"/>
            <a:ext cx="1678674" cy="555521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r>
              <a:rPr lang="fa-IR" dirty="0" smtClean="0">
                <a:latin typeface="B Zar" charset="0"/>
                <a:ea typeface="B Zar" charset="0"/>
                <a:cs typeface="B Zar" charset="0"/>
              </a:rPr>
              <a:t>مطالعه موردی</a:t>
            </a:r>
            <a:endParaRPr lang="en-US" dirty="0">
              <a:latin typeface="B Zar" charset="0"/>
              <a:ea typeface="B Zar" charset="0"/>
              <a:cs typeface="B Zar" charset="0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7103154" y="73297"/>
            <a:ext cx="1678674" cy="555521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r>
              <a:rPr lang="fa-IR" dirty="0" smtClean="0">
                <a:latin typeface="B Zar" charset="0"/>
                <a:ea typeface="B Zar" charset="0"/>
                <a:cs typeface="B Zar" charset="0"/>
              </a:rPr>
              <a:t>چارچوب پیشنهادی</a:t>
            </a:r>
            <a:endParaRPr lang="en-US" dirty="0">
              <a:latin typeface="B Zar" charset="0"/>
              <a:ea typeface="B Zar" charset="0"/>
              <a:cs typeface="B Zar" charset="0"/>
            </a:endParaRPr>
          </a:p>
        </p:txBody>
      </p:sp>
      <p:sp>
        <p:nvSpPr>
          <p:cNvPr id="16" name="Right Arrow 15"/>
          <p:cNvSpPr/>
          <p:nvPr/>
        </p:nvSpPr>
        <p:spPr>
          <a:xfrm rot="10800000">
            <a:off x="3383696" y="208153"/>
            <a:ext cx="620468" cy="328684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762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/>
          <p:cNvSpPr/>
          <p:nvPr/>
        </p:nvSpPr>
        <p:spPr>
          <a:xfrm rot="10800000">
            <a:off x="6176811" y="179377"/>
            <a:ext cx="620468" cy="328684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762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9273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buFont typeface="Arial" charset="0"/>
                  <a:buChar char="•"/>
                </a:pPr>
                <a:r>
                  <a:rPr lang="fa-IR" dirty="0" smtClean="0">
                    <a:solidFill>
                      <a:schemeClr val="bg1">
                        <a:lumMod val="75000"/>
                      </a:schemeClr>
                    </a:solidFill>
                  </a:rPr>
                  <a:t>قضیه ۱:  نقطه تعادل جامع بیزینی آمیخته و نیمه آمیخته وجود ندارد</a:t>
                </a:r>
              </a:p>
              <a:p>
                <a:pPr>
                  <a:buFont typeface="Arial" charset="0"/>
                  <a:buChar char="•"/>
                </a:pPr>
                <a:r>
                  <a:rPr lang="fa-IR" dirty="0" smtClean="0">
                    <a:solidFill>
                      <a:schemeClr val="bg1">
                        <a:lumMod val="75000"/>
                      </a:schemeClr>
                    </a:solidFill>
                  </a:rPr>
                  <a:t>قضیه ۲:  به ازاء هر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charset="0"/>
                      </a:rPr>
                      <m:t>𝜃</m:t>
                    </m:r>
                  </m:oMath>
                </a14:m>
                <a:r>
                  <a:rPr lang="fa-IR" dirty="0" smtClean="0">
                    <a:solidFill>
                      <a:schemeClr val="bg1">
                        <a:lumMod val="75000"/>
                      </a:schemeClr>
                    </a:solidFill>
                  </a:rPr>
                  <a:t>،  نقطه تعادل جامع بیزینی روی استراتژی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ℒ𝒫</m:t>
                        </m:r>
                        <m:r>
                          <a:rPr lang="en-US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ℒ𝒫</m:t>
                        </m:r>
                      </m:e>
                    </m:d>
                  </m:oMath>
                </a14:m>
                <a:r>
                  <a:rPr lang="fa-IR" dirty="0" smtClean="0">
                    <a:solidFill>
                      <a:schemeClr val="bg1">
                        <a:lumMod val="75000"/>
                      </a:schemeClr>
                    </a:solidFill>
                  </a:rPr>
                  <a:t> وجود دارد.</a:t>
                </a:r>
              </a:p>
              <a:p>
                <a:pPr>
                  <a:buFont typeface="Arial" charset="0"/>
                  <a:buChar char="•"/>
                </a:pPr>
                <a:endParaRPr lang="fa-IR" dirty="0" smtClean="0"/>
              </a:p>
              <a:p>
                <a:pPr>
                  <a:buFont typeface="Arial" charset="0"/>
                  <a:buChar char="•"/>
                </a:pPr>
                <a:r>
                  <a:rPr lang="fa-IR" dirty="0" smtClean="0">
                    <a:solidFill>
                      <a:schemeClr val="tx1"/>
                    </a:solidFill>
                  </a:rPr>
                  <a:t>سناریو اول: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fa-IR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lvl="1">
                  <a:buFont typeface="Arial" charset="0"/>
                  <a:buChar char="•"/>
                </a:pPr>
                <a:r>
                  <a:rPr lang="fa-IR" dirty="0" smtClean="0">
                    <a:solidFill>
                      <a:schemeClr val="tx1"/>
                    </a:solidFill>
                  </a:rPr>
                  <a:t>فرستادن سیگنال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ℋ𝒫</m:t>
                    </m:r>
                  </m:oMath>
                </a14:m>
                <a:r>
                  <a:rPr lang="fa-IR" dirty="0" smtClean="0">
                    <a:solidFill>
                      <a:schemeClr val="tx1"/>
                    </a:solidFill>
                  </a:rPr>
                  <a:t> برای مهاجم بخردانه نیست</a:t>
                </a:r>
              </a:p>
              <a:p>
                <a:pPr>
                  <a:buFont typeface="Arial" charset="0"/>
                  <a:buChar char="•"/>
                </a:pPr>
                <a:r>
                  <a:rPr lang="fa-IR" dirty="0">
                    <a:solidFill>
                      <a:schemeClr val="bg1">
                        <a:lumMod val="75000"/>
                      </a:schemeClr>
                    </a:solidFill>
                  </a:rPr>
                  <a:t>سناریو اول: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fa-IR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charset="0"/>
                      </a:rPr>
                      <m:t>≤</m:t>
                    </m:r>
                    <m:r>
                      <a:rPr lang="en-US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endParaRPr lang="en-US" dirty="0">
                  <a:solidFill>
                    <a:schemeClr val="bg1">
                      <a:lumMod val="75000"/>
                    </a:schemeClr>
                  </a:solidFill>
                </a:endParaRPr>
              </a:p>
              <a:p>
                <a:pPr>
                  <a:buFont typeface="Arial" charset="0"/>
                  <a:buChar char="•"/>
                </a:pPr>
                <a:endParaRPr lang="fa-IR" dirty="0" smtClean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t="-3641" r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ounded Rectangle 3"/>
          <p:cNvSpPr/>
          <p:nvPr/>
        </p:nvSpPr>
        <p:spPr>
          <a:xfrm>
            <a:off x="9785445" y="65961"/>
            <a:ext cx="1678674" cy="555521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r>
              <a:rPr lang="fa-IR" dirty="0" smtClean="0">
                <a:latin typeface="B Zar" charset="0"/>
                <a:ea typeface="B Zar" charset="0"/>
                <a:cs typeface="B Zar" charset="0"/>
              </a:rPr>
              <a:t>مقدمه </a:t>
            </a:r>
            <a:endParaRPr lang="en-US" dirty="0">
              <a:latin typeface="B Zar" charset="0"/>
              <a:ea typeface="B Zar" charset="0"/>
              <a:cs typeface="B Zar" charset="0"/>
            </a:endParaRPr>
          </a:p>
        </p:txBody>
      </p:sp>
      <p:sp>
        <p:nvSpPr>
          <p:cNvPr id="5" name="Right Arrow 4"/>
          <p:cNvSpPr/>
          <p:nvPr/>
        </p:nvSpPr>
        <p:spPr>
          <a:xfrm rot="10800000">
            <a:off x="8993874" y="148984"/>
            <a:ext cx="620468" cy="328684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762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1509972" y="65959"/>
            <a:ext cx="1678674" cy="555521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r>
              <a:rPr lang="fa-IR" dirty="0" smtClean="0">
                <a:latin typeface="B Zar" charset="0"/>
                <a:ea typeface="B Zar" charset="0"/>
                <a:cs typeface="B Zar" charset="0"/>
              </a:rPr>
              <a:t>پژوهشهای پیشین و نتیجه گیری</a:t>
            </a:r>
            <a:endParaRPr lang="en-US" dirty="0">
              <a:latin typeface="B Zar" charset="0"/>
              <a:ea typeface="B Zar" charset="0"/>
              <a:cs typeface="B Zar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4268463" y="65960"/>
            <a:ext cx="1678674" cy="555521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r>
              <a:rPr lang="fa-IR" dirty="0" smtClean="0">
                <a:latin typeface="B Zar" charset="0"/>
                <a:ea typeface="B Zar" charset="0"/>
                <a:cs typeface="B Zar" charset="0"/>
              </a:rPr>
              <a:t>مطالعه موردی</a:t>
            </a:r>
            <a:endParaRPr lang="en-US" dirty="0">
              <a:latin typeface="B Zar" charset="0"/>
              <a:ea typeface="B Zar" charset="0"/>
              <a:cs typeface="B Zar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7103154" y="73297"/>
            <a:ext cx="1678674" cy="555521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r>
              <a:rPr lang="fa-IR" dirty="0" smtClean="0">
                <a:latin typeface="B Zar" charset="0"/>
                <a:ea typeface="B Zar" charset="0"/>
                <a:cs typeface="B Zar" charset="0"/>
              </a:rPr>
              <a:t>چارچوب پیشنهادی</a:t>
            </a:r>
            <a:endParaRPr lang="en-US" dirty="0">
              <a:latin typeface="B Zar" charset="0"/>
              <a:ea typeface="B Zar" charset="0"/>
              <a:cs typeface="B Zar" charset="0"/>
            </a:endParaRPr>
          </a:p>
        </p:txBody>
      </p:sp>
      <p:sp>
        <p:nvSpPr>
          <p:cNvPr id="9" name="Right Arrow 8"/>
          <p:cNvSpPr/>
          <p:nvPr/>
        </p:nvSpPr>
        <p:spPr>
          <a:xfrm rot="10800000">
            <a:off x="3383696" y="208153"/>
            <a:ext cx="620468" cy="328684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762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 rot="10800000">
            <a:off x="6176811" y="179377"/>
            <a:ext cx="620468" cy="328684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762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515522" y="6274509"/>
            <a:ext cx="1220681" cy="584616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r" defTabSz="914400" rtl="1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B Zar" charset="0"/>
                <a:ea typeface="B Zar" charset="0"/>
                <a:cs typeface="B Zar" charset="0"/>
              </a:defRPr>
            </a:lvl1pPr>
            <a:lvl2pPr marL="685800" indent="-228600" algn="r" defTabSz="914400" rtl="1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B Zar" charset="0"/>
                <a:ea typeface="B Zar" charset="0"/>
                <a:cs typeface="B Zar" charset="0"/>
              </a:defRPr>
            </a:lvl2pPr>
            <a:lvl3pPr marL="1143000" indent="-228600" algn="r" defTabSz="914400" rtl="1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B Zar" charset="0"/>
                <a:ea typeface="B Zar" charset="0"/>
                <a:cs typeface="B Zar" charset="0"/>
              </a:defRPr>
            </a:lvl3pPr>
            <a:lvl4pPr marL="1600200" indent="-228600" algn="r" defTabSz="914400" rtl="1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B Zar" charset="0"/>
                <a:ea typeface="B Zar" charset="0"/>
                <a:cs typeface="B Zar" charset="0"/>
              </a:defRPr>
            </a:lvl4pPr>
            <a:lvl5pPr marL="2057400" indent="-228600" algn="r" defTabSz="914400" rtl="1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B Zar" charset="0"/>
                <a:ea typeface="B Zar" charset="0"/>
                <a:cs typeface="B Zar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fa-IR" sz="2400" dirty="0" smtClean="0">
                <a:solidFill>
                  <a:schemeClr val="bg1"/>
                </a:solidFill>
              </a:rPr>
              <a:t>۲۱ از۴۴</a:t>
            </a:r>
            <a:endParaRPr lang="fa-IR" sz="2400" dirty="0" smtClean="0">
              <a:solidFill>
                <a:schemeClr val="bg1"/>
              </a:solidFill>
            </a:endParaRPr>
          </a:p>
        </p:txBody>
      </p:sp>
      <p:sp>
        <p:nvSpPr>
          <p:cNvPr id="13" name="Title 2"/>
          <p:cNvSpPr>
            <a:spLocks noGrp="1"/>
          </p:cNvSpPr>
          <p:nvPr>
            <p:ph type="title"/>
          </p:nvPr>
        </p:nvSpPr>
        <p:spPr>
          <a:xfrm>
            <a:off x="838200" y="989351"/>
            <a:ext cx="10515600" cy="701337"/>
          </a:xfrm>
        </p:spPr>
        <p:txBody>
          <a:bodyPr>
            <a:normAutofit fontScale="90000"/>
          </a:bodyPr>
          <a:lstStyle/>
          <a:p>
            <a:r>
              <a:rPr lang="fa-IR" dirty="0" smtClean="0"/>
              <a:t>نتایج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143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1053" y="714799"/>
            <a:ext cx="10122748" cy="941165"/>
          </a:xfrm>
        </p:spPr>
        <p:txBody>
          <a:bodyPr/>
          <a:lstStyle/>
          <a:p>
            <a:pPr marL="0" algn="r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</a:pPr>
            <a:r>
              <a:rPr lang="fa-IR" dirty="0" smtClean="0"/>
              <a:t> تعریف فریب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64053" y="1833926"/>
            <a:ext cx="5289748" cy="2395966"/>
          </a:xfrm>
        </p:spPr>
        <p:txBody>
          <a:bodyPr/>
          <a:lstStyle/>
          <a:p>
            <a:pPr marL="0" indent="0" algn="r" rtl="1">
              <a:buNone/>
            </a:pPr>
            <a:r>
              <a:rPr lang="ar-SA" sz="3200" b="1" dirty="0" err="1" smtClean="0">
                <a:latin typeface="B Zar" charset="0"/>
                <a:ea typeface="B Zar" charset="0"/>
                <a:cs typeface="B Zar" charset="0"/>
              </a:rPr>
              <a:t>فریب</a:t>
            </a:r>
            <a:r>
              <a:rPr lang="ar-SA" sz="3200" dirty="0" smtClean="0">
                <a:latin typeface="B Zar" charset="0"/>
                <a:ea typeface="B Zar" charset="0"/>
                <a:cs typeface="B Zar" charset="0"/>
              </a:rPr>
              <a:t>: </a:t>
            </a:r>
          </a:p>
          <a:p>
            <a:pPr lvl="1">
              <a:buFont typeface="Arial" charset="0"/>
              <a:buChar char="•"/>
            </a:pPr>
            <a:r>
              <a:rPr lang="ar-SA" sz="2800" dirty="0" err="1" smtClean="0">
                <a:latin typeface="B Zar" charset="0"/>
                <a:ea typeface="B Zar" charset="0"/>
                <a:cs typeface="B Zar" charset="0"/>
              </a:rPr>
              <a:t>ایجاد</a:t>
            </a:r>
            <a:r>
              <a:rPr lang="ar-SA" sz="2800" dirty="0" smtClean="0">
                <a:latin typeface="B Zar" charset="0"/>
                <a:ea typeface="B Zar" charset="0"/>
                <a:cs typeface="B Zar" charset="0"/>
              </a:rPr>
              <a:t> اعتقاد غلط </a:t>
            </a:r>
            <a:r>
              <a:rPr lang="en-US" sz="2800" dirty="0"/>
              <a:t>/</a:t>
            </a:r>
            <a:r>
              <a:rPr lang="ar-SA" sz="2800" dirty="0" err="1" smtClean="0">
                <a:latin typeface="B Zar" charset="0"/>
                <a:ea typeface="B Zar" charset="0"/>
                <a:cs typeface="B Zar" charset="0"/>
              </a:rPr>
              <a:t>حقیقت</a:t>
            </a:r>
            <a:r>
              <a:rPr lang="ar-SA" sz="2800" dirty="0" smtClean="0">
                <a:latin typeface="B Zar" charset="0"/>
                <a:ea typeface="B Zar" charset="0"/>
                <a:cs typeface="B Zar" charset="0"/>
              </a:rPr>
              <a:t> </a:t>
            </a:r>
            <a:r>
              <a:rPr lang="ar-SA" sz="2800" dirty="0" err="1" smtClean="0">
                <a:latin typeface="B Zar" charset="0"/>
                <a:ea typeface="B Zar" charset="0"/>
                <a:cs typeface="B Zar" charset="0"/>
              </a:rPr>
              <a:t>نیمه</a:t>
            </a:r>
            <a:r>
              <a:rPr lang="ar-SA" sz="2800" dirty="0" smtClean="0">
                <a:latin typeface="B Zar" charset="0"/>
                <a:ea typeface="B Zar" charset="0"/>
                <a:cs typeface="B Zar" charset="0"/>
              </a:rPr>
              <a:t> </a:t>
            </a:r>
            <a:r>
              <a:rPr lang="ar-SA" sz="2800" dirty="0" err="1" smtClean="0">
                <a:latin typeface="B Zar" charset="0"/>
                <a:ea typeface="B Zar" charset="0"/>
                <a:cs typeface="B Zar" charset="0"/>
              </a:rPr>
              <a:t>کامل</a:t>
            </a:r>
            <a:endParaRPr lang="ar-SA" sz="2800" dirty="0" smtClean="0">
              <a:latin typeface="B Zar" charset="0"/>
              <a:ea typeface="B Zar" charset="0"/>
              <a:cs typeface="B Zar" charset="0"/>
            </a:endParaRPr>
          </a:p>
          <a:p>
            <a:pPr lvl="1">
              <a:buFont typeface="Arial" charset="0"/>
              <a:buChar char="•"/>
            </a:pPr>
            <a:r>
              <a:rPr lang="ar-SA" sz="2800" dirty="0" err="1" smtClean="0">
                <a:latin typeface="B Zar" charset="0"/>
                <a:ea typeface="B Zar" charset="0"/>
                <a:cs typeface="B Zar" charset="0"/>
              </a:rPr>
              <a:t>ایجاد</a:t>
            </a:r>
            <a:r>
              <a:rPr lang="ar-SA" sz="2800" dirty="0" smtClean="0">
                <a:latin typeface="B Zar" charset="0"/>
                <a:ea typeface="B Zar" charset="0"/>
                <a:cs typeface="B Zar" charset="0"/>
              </a:rPr>
              <a:t> اعتماد </a:t>
            </a:r>
            <a:r>
              <a:rPr lang="ar-SA" sz="2800" dirty="0" err="1" smtClean="0">
                <a:latin typeface="B Zar" charset="0"/>
                <a:ea typeface="B Zar" charset="0"/>
                <a:cs typeface="B Zar" charset="0"/>
              </a:rPr>
              <a:t>کاذب</a:t>
            </a:r>
            <a:endParaRPr lang="ar-SA" sz="2800" dirty="0" smtClean="0">
              <a:latin typeface="B Zar" charset="0"/>
              <a:ea typeface="B Zar" charset="0"/>
              <a:cs typeface="B Zar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702" y="2333848"/>
            <a:ext cx="3743577" cy="2961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556" y="1803143"/>
            <a:ext cx="5055401" cy="3491705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9785445" y="65961"/>
            <a:ext cx="1678674" cy="555521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r>
              <a:rPr lang="fa-IR" dirty="0" smtClean="0">
                <a:latin typeface="B Zar" charset="0"/>
                <a:ea typeface="B Zar" charset="0"/>
                <a:cs typeface="B Zar" charset="0"/>
              </a:rPr>
              <a:t>مقدمه </a:t>
            </a:r>
            <a:endParaRPr lang="en-US" dirty="0">
              <a:latin typeface="B Zar" charset="0"/>
              <a:ea typeface="B Zar" charset="0"/>
              <a:cs typeface="B Zar" charset="0"/>
            </a:endParaRPr>
          </a:p>
        </p:txBody>
      </p:sp>
      <p:sp>
        <p:nvSpPr>
          <p:cNvPr id="8" name="Right Arrow 7"/>
          <p:cNvSpPr/>
          <p:nvPr/>
        </p:nvSpPr>
        <p:spPr>
          <a:xfrm rot="10800000">
            <a:off x="8993874" y="148984"/>
            <a:ext cx="620468" cy="328684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762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1509972" y="65959"/>
            <a:ext cx="1678674" cy="555521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r>
              <a:rPr lang="fa-IR" dirty="0" smtClean="0">
                <a:latin typeface="B Zar" charset="0"/>
                <a:ea typeface="B Zar" charset="0"/>
                <a:cs typeface="B Zar" charset="0"/>
              </a:rPr>
              <a:t>پژوهشهای پیشین و نتیجه گیری</a:t>
            </a:r>
            <a:endParaRPr lang="en-US" dirty="0">
              <a:latin typeface="B Zar" charset="0"/>
              <a:ea typeface="B Zar" charset="0"/>
              <a:cs typeface="B Zar" charset="0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4268463" y="65960"/>
            <a:ext cx="1678674" cy="555521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r>
              <a:rPr lang="fa-IR" dirty="0" smtClean="0">
                <a:latin typeface="B Zar" charset="0"/>
                <a:ea typeface="B Zar" charset="0"/>
                <a:cs typeface="B Zar" charset="0"/>
              </a:rPr>
              <a:t>مطالعه موردی</a:t>
            </a:r>
            <a:endParaRPr lang="en-US" dirty="0">
              <a:latin typeface="B Zar" charset="0"/>
              <a:ea typeface="B Zar" charset="0"/>
              <a:cs typeface="B Zar" charset="0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7103154" y="73297"/>
            <a:ext cx="1678674" cy="555521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r>
              <a:rPr lang="fa-IR" dirty="0" smtClean="0">
                <a:latin typeface="B Zar" charset="0"/>
                <a:ea typeface="B Zar" charset="0"/>
                <a:cs typeface="B Zar" charset="0"/>
              </a:rPr>
              <a:t>چارچوب پیشنهادی</a:t>
            </a:r>
            <a:endParaRPr lang="en-US" dirty="0">
              <a:latin typeface="B Zar" charset="0"/>
              <a:ea typeface="B Zar" charset="0"/>
              <a:cs typeface="B Zar" charset="0"/>
            </a:endParaRPr>
          </a:p>
        </p:txBody>
      </p:sp>
      <p:sp>
        <p:nvSpPr>
          <p:cNvPr id="12" name="Right Arrow 11"/>
          <p:cNvSpPr/>
          <p:nvPr/>
        </p:nvSpPr>
        <p:spPr>
          <a:xfrm rot="10800000">
            <a:off x="3383696" y="208153"/>
            <a:ext cx="620468" cy="328684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762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/>
        </p:nvSpPr>
        <p:spPr>
          <a:xfrm rot="10800000">
            <a:off x="6176811" y="179377"/>
            <a:ext cx="620468" cy="328684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762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508361" y="6273384"/>
            <a:ext cx="1220681" cy="584616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r" defTabSz="914400" rtl="1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B Zar" charset="0"/>
                <a:ea typeface="B Zar" charset="0"/>
                <a:cs typeface="B Zar" charset="0"/>
              </a:defRPr>
            </a:lvl1pPr>
            <a:lvl2pPr marL="685800" indent="-228600" algn="r" defTabSz="914400" rtl="1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B Zar" charset="0"/>
                <a:ea typeface="B Zar" charset="0"/>
                <a:cs typeface="B Zar" charset="0"/>
              </a:defRPr>
            </a:lvl2pPr>
            <a:lvl3pPr marL="1143000" indent="-228600" algn="r" defTabSz="914400" rtl="1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B Zar" charset="0"/>
                <a:ea typeface="B Zar" charset="0"/>
                <a:cs typeface="B Zar" charset="0"/>
              </a:defRPr>
            </a:lvl3pPr>
            <a:lvl4pPr marL="1600200" indent="-228600" algn="r" defTabSz="914400" rtl="1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B Zar" charset="0"/>
                <a:ea typeface="B Zar" charset="0"/>
                <a:cs typeface="B Zar" charset="0"/>
              </a:defRPr>
            </a:lvl4pPr>
            <a:lvl5pPr marL="2057400" indent="-228600" algn="r" defTabSz="914400" rtl="1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B Zar" charset="0"/>
                <a:ea typeface="B Zar" charset="0"/>
                <a:cs typeface="B Zar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fa-IR" sz="2400" dirty="0" smtClean="0">
                <a:solidFill>
                  <a:schemeClr val="bg1"/>
                </a:solidFill>
              </a:rPr>
              <a:t>۱ </a:t>
            </a:r>
            <a:r>
              <a:rPr lang="fa-IR" sz="2400" dirty="0" smtClean="0">
                <a:solidFill>
                  <a:schemeClr val="bg1"/>
                </a:solidFill>
              </a:rPr>
              <a:t>از۴۴</a:t>
            </a:r>
            <a:endParaRPr lang="fa-IR" sz="2400" dirty="0" smtClean="0">
              <a:solidFill>
                <a:schemeClr val="bg1"/>
              </a:solidFill>
            </a:endParaRPr>
          </a:p>
        </p:txBody>
      </p:sp>
      <p:sp>
        <p:nvSpPr>
          <p:cNvPr id="14" name="Cloud 13"/>
          <p:cNvSpPr/>
          <p:nvPr/>
        </p:nvSpPr>
        <p:spPr>
          <a:xfrm>
            <a:off x="6534245" y="3721100"/>
            <a:ext cx="3251200" cy="2209800"/>
          </a:xfrm>
          <a:prstGeom prst="cloud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r" rtl="1"/>
            <a:r>
              <a:rPr lang="fa-IR" sz="2000" dirty="0">
                <a:latin typeface="B Zar" charset="0"/>
                <a:ea typeface="B Zar" charset="0"/>
                <a:cs typeface="B Zar" charset="0"/>
              </a:rPr>
              <a:t>فریب  در تمامی </a:t>
            </a:r>
            <a:r>
              <a:rPr lang="fa-IR" sz="2000">
                <a:latin typeface="B Zar" charset="0"/>
                <a:ea typeface="B Zar" charset="0"/>
                <a:cs typeface="B Zar" charset="0"/>
              </a:rPr>
              <a:t>لحظات </a:t>
            </a:r>
            <a:r>
              <a:rPr lang="fa-IR" sz="2000" smtClean="0">
                <a:latin typeface="B Zar" charset="0"/>
                <a:ea typeface="B Zar" charset="0"/>
                <a:cs typeface="B Zar" charset="0"/>
              </a:rPr>
              <a:t>تاریخ:</a:t>
            </a:r>
            <a:endParaRPr lang="fa-IR" sz="2000" dirty="0">
              <a:latin typeface="B Zar" charset="0"/>
              <a:ea typeface="B Zar" charset="0"/>
              <a:cs typeface="B Zar" charset="0"/>
            </a:endParaRPr>
          </a:p>
          <a:p>
            <a:pPr algn="r" rtl="1"/>
            <a:r>
              <a:rPr lang="fa-IR" sz="2000" dirty="0" smtClean="0">
                <a:latin typeface="B Zar" charset="0"/>
                <a:ea typeface="B Zar" charset="0"/>
                <a:cs typeface="B Zar" charset="0"/>
              </a:rPr>
              <a:t>(رستم </a:t>
            </a:r>
            <a:r>
              <a:rPr lang="fa-IR" sz="2000" dirty="0">
                <a:latin typeface="B Zar" charset="0"/>
                <a:ea typeface="B Zar" charset="0"/>
                <a:cs typeface="B Zar" charset="0"/>
              </a:rPr>
              <a:t>و </a:t>
            </a:r>
            <a:r>
              <a:rPr lang="fa-IR" sz="2000" dirty="0" smtClean="0">
                <a:latin typeface="B Zar" charset="0"/>
                <a:ea typeface="B Zar" charset="0"/>
                <a:cs typeface="B Zar" charset="0"/>
              </a:rPr>
              <a:t>سهراب)</a:t>
            </a:r>
            <a:endParaRPr lang="fa-IR" sz="2000" dirty="0">
              <a:latin typeface="B Zar" charset="0"/>
              <a:ea typeface="B Zar" charset="0"/>
              <a:cs typeface="B Z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7857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868180" y="839449"/>
                <a:ext cx="10434404" cy="806789"/>
              </a:xfrm>
            </p:spPr>
            <p:txBody>
              <a:bodyPr/>
              <a:lstStyle/>
              <a:p>
                <a:r>
                  <a:rPr lang="fa-IR" dirty="0" smtClean="0">
                    <a:solidFill>
                      <a:schemeClr val="tx2"/>
                    </a:solidFill>
                  </a:rPr>
                  <a:t>سناریو اول: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fa-IR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endParaRPr lang="en-US" dirty="0">
                  <a:solidFill>
                    <a:schemeClr val="tx2"/>
                  </a:solidFill>
                </a:endParaRPr>
              </a:p>
            </p:txBody>
          </p:sp>
        </mc:Choice>
        <mc:Fallback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68180" y="839449"/>
                <a:ext cx="10434404" cy="806789"/>
              </a:xfrm>
              <a:blipFill rotWithShape="0">
                <a:blip r:embed="rId2"/>
                <a:stretch>
                  <a:fillRect t="-7576" r="-2336" b="-38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4627" y="2024159"/>
            <a:ext cx="8287352" cy="4700463"/>
          </a:xfrm>
        </p:spPr>
      </p:pic>
      <p:sp>
        <p:nvSpPr>
          <p:cNvPr id="9" name="Oval 8"/>
          <p:cNvSpPr/>
          <p:nvPr/>
        </p:nvSpPr>
        <p:spPr>
          <a:xfrm>
            <a:off x="8882595" y="3646509"/>
            <a:ext cx="626406" cy="61862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Oval 12"/>
              <p:cNvSpPr/>
              <p:nvPr/>
            </p:nvSpPr>
            <p:spPr>
              <a:xfrm>
                <a:off x="5499395" y="1855142"/>
                <a:ext cx="974274" cy="867605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1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sz="6000" i="1">
                          <a:solidFill>
                            <a:srgbClr val="00B05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&gt;</m:t>
                      </m:r>
                    </m:oMath>
                  </m:oMathPara>
                </a14:m>
                <a:endParaRPr lang="en-US" sz="6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3" name="Oval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9395" y="1855142"/>
                <a:ext cx="974274" cy="867605"/>
              </a:xfrm>
              <a:prstGeom prst="ellipse">
                <a:avLst/>
              </a:prstGeom>
              <a:blipFill rotWithShape="0"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Oval 13"/>
          <p:cNvSpPr/>
          <p:nvPr/>
        </p:nvSpPr>
        <p:spPr>
          <a:xfrm>
            <a:off x="2331255" y="2174873"/>
            <a:ext cx="521480" cy="54787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2331255" y="3734084"/>
            <a:ext cx="505360" cy="51369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8905535" y="2216706"/>
            <a:ext cx="626406" cy="61862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9785445" y="65961"/>
            <a:ext cx="1678674" cy="555521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r>
              <a:rPr lang="fa-IR" dirty="0" smtClean="0">
                <a:latin typeface="B Zar" charset="0"/>
                <a:ea typeface="B Zar" charset="0"/>
                <a:cs typeface="B Zar" charset="0"/>
              </a:rPr>
              <a:t>مقدمه </a:t>
            </a:r>
            <a:endParaRPr lang="en-US" dirty="0">
              <a:latin typeface="B Zar" charset="0"/>
              <a:ea typeface="B Zar" charset="0"/>
              <a:cs typeface="B Zar" charset="0"/>
            </a:endParaRPr>
          </a:p>
        </p:txBody>
      </p:sp>
      <p:sp>
        <p:nvSpPr>
          <p:cNvPr id="11" name="Right Arrow 10"/>
          <p:cNvSpPr/>
          <p:nvPr/>
        </p:nvSpPr>
        <p:spPr>
          <a:xfrm rot="10800000">
            <a:off x="8993874" y="148984"/>
            <a:ext cx="620468" cy="328684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762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1509972" y="65959"/>
            <a:ext cx="1678674" cy="555521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r>
              <a:rPr lang="fa-IR" dirty="0" smtClean="0">
                <a:latin typeface="B Zar" charset="0"/>
                <a:ea typeface="B Zar" charset="0"/>
                <a:cs typeface="B Zar" charset="0"/>
              </a:rPr>
              <a:t>پژوهشهای پیشین و نتیجه گیری</a:t>
            </a:r>
            <a:endParaRPr lang="en-US" dirty="0">
              <a:latin typeface="B Zar" charset="0"/>
              <a:ea typeface="B Zar" charset="0"/>
              <a:cs typeface="B Zar" charset="0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4268463" y="65960"/>
            <a:ext cx="1678674" cy="555521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r>
              <a:rPr lang="fa-IR" dirty="0" smtClean="0">
                <a:latin typeface="B Zar" charset="0"/>
                <a:ea typeface="B Zar" charset="0"/>
                <a:cs typeface="B Zar" charset="0"/>
              </a:rPr>
              <a:t>مطالعه موردی</a:t>
            </a:r>
            <a:endParaRPr lang="en-US" dirty="0">
              <a:latin typeface="B Zar" charset="0"/>
              <a:ea typeface="B Zar" charset="0"/>
              <a:cs typeface="B Zar" charset="0"/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7103154" y="73297"/>
            <a:ext cx="1678674" cy="555521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r>
              <a:rPr lang="fa-IR" dirty="0" smtClean="0">
                <a:latin typeface="B Zar" charset="0"/>
                <a:ea typeface="B Zar" charset="0"/>
                <a:cs typeface="B Zar" charset="0"/>
              </a:rPr>
              <a:t>چارچوب پیشنهادی</a:t>
            </a:r>
            <a:endParaRPr lang="en-US" dirty="0">
              <a:latin typeface="B Zar" charset="0"/>
              <a:ea typeface="B Zar" charset="0"/>
              <a:cs typeface="B Zar" charset="0"/>
            </a:endParaRPr>
          </a:p>
        </p:txBody>
      </p:sp>
      <p:sp>
        <p:nvSpPr>
          <p:cNvPr id="19" name="Right Arrow 18"/>
          <p:cNvSpPr/>
          <p:nvPr/>
        </p:nvSpPr>
        <p:spPr>
          <a:xfrm rot="10800000">
            <a:off x="3383696" y="208153"/>
            <a:ext cx="620468" cy="328684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762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 rot="10800000">
            <a:off x="6176811" y="179377"/>
            <a:ext cx="620468" cy="328684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762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Content Placeholder 2"/>
          <p:cNvSpPr txBox="1">
            <a:spLocks/>
          </p:cNvSpPr>
          <p:nvPr/>
        </p:nvSpPr>
        <p:spPr>
          <a:xfrm>
            <a:off x="515522" y="6274509"/>
            <a:ext cx="1220681" cy="584616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r" defTabSz="914400" rtl="1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B Zar" charset="0"/>
                <a:ea typeface="B Zar" charset="0"/>
                <a:cs typeface="B Zar" charset="0"/>
              </a:defRPr>
            </a:lvl1pPr>
            <a:lvl2pPr marL="685800" indent="-228600" algn="r" defTabSz="914400" rtl="1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B Zar" charset="0"/>
                <a:ea typeface="B Zar" charset="0"/>
                <a:cs typeface="B Zar" charset="0"/>
              </a:defRPr>
            </a:lvl2pPr>
            <a:lvl3pPr marL="1143000" indent="-228600" algn="r" defTabSz="914400" rtl="1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B Zar" charset="0"/>
                <a:ea typeface="B Zar" charset="0"/>
                <a:cs typeface="B Zar" charset="0"/>
              </a:defRPr>
            </a:lvl3pPr>
            <a:lvl4pPr marL="1600200" indent="-228600" algn="r" defTabSz="914400" rtl="1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B Zar" charset="0"/>
                <a:ea typeface="B Zar" charset="0"/>
                <a:cs typeface="B Zar" charset="0"/>
              </a:defRPr>
            </a:lvl4pPr>
            <a:lvl5pPr marL="2057400" indent="-228600" algn="r" defTabSz="914400" rtl="1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B Zar" charset="0"/>
                <a:ea typeface="B Zar" charset="0"/>
                <a:cs typeface="B Zar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fa-IR" sz="2400" dirty="0" smtClean="0">
                <a:solidFill>
                  <a:schemeClr val="bg1"/>
                </a:solidFill>
              </a:rPr>
              <a:t>۲۲ از۴۴</a:t>
            </a:r>
            <a:endParaRPr lang="fa-IR" sz="24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8759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3" grpId="0"/>
      <p:bldP spid="14" grpId="0" animBg="1"/>
      <p:bldP spid="15" grpId="0" animBg="1"/>
      <p:bldP spid="16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buFont typeface="Arial" charset="0"/>
                  <a:buChar char="•"/>
                </a:pPr>
                <a:r>
                  <a:rPr lang="fa-IR" dirty="0" smtClean="0">
                    <a:solidFill>
                      <a:schemeClr val="bg1">
                        <a:lumMod val="75000"/>
                      </a:schemeClr>
                    </a:solidFill>
                  </a:rPr>
                  <a:t>قضیه ۱:  نقطه تعادل جامع بیزینی آمیخته و نیمه آمیخته وجود ندارد</a:t>
                </a:r>
              </a:p>
              <a:p>
                <a:pPr>
                  <a:buFont typeface="Arial" charset="0"/>
                  <a:buChar char="•"/>
                </a:pPr>
                <a:r>
                  <a:rPr lang="fa-IR" dirty="0">
                    <a:solidFill>
                      <a:schemeClr val="bg1">
                        <a:lumMod val="75000"/>
                      </a:schemeClr>
                    </a:solidFill>
                  </a:rPr>
                  <a:t>قضیه ۲:  به ازاء هر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charset="0"/>
                      </a:rPr>
                      <m:t>𝜃</m:t>
                    </m:r>
                  </m:oMath>
                </a14:m>
                <a:r>
                  <a:rPr lang="fa-IR" dirty="0">
                    <a:solidFill>
                      <a:schemeClr val="bg1">
                        <a:lumMod val="75000"/>
                      </a:schemeClr>
                    </a:solidFill>
                  </a:rPr>
                  <a:t>،  نقطه تعادل جامع بیزینی روی استراتژی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ℒ𝒫</m:t>
                        </m:r>
                        <m:r>
                          <a:rPr lang="en-US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ℒ𝒫</m:t>
                        </m:r>
                      </m:e>
                    </m:d>
                  </m:oMath>
                </a14:m>
                <a:r>
                  <a:rPr lang="fa-IR" dirty="0">
                    <a:solidFill>
                      <a:schemeClr val="bg1">
                        <a:lumMod val="75000"/>
                      </a:schemeClr>
                    </a:solidFill>
                  </a:rPr>
                  <a:t> وجود دارد</a:t>
                </a:r>
                <a:r>
                  <a:rPr lang="fa-IR" dirty="0" smtClean="0">
                    <a:solidFill>
                      <a:schemeClr val="bg1">
                        <a:lumMod val="75000"/>
                      </a:schemeClr>
                    </a:solidFill>
                  </a:rPr>
                  <a:t>.</a:t>
                </a:r>
                <a:endParaRPr lang="en-US" dirty="0">
                  <a:solidFill>
                    <a:schemeClr val="bg1">
                      <a:lumMod val="75000"/>
                    </a:schemeClr>
                  </a:solidFill>
                </a:endParaRPr>
              </a:p>
              <a:p>
                <a:pPr>
                  <a:buFont typeface="Arial" charset="0"/>
                  <a:buChar char="•"/>
                </a:pPr>
                <a:r>
                  <a:rPr lang="fa-IR" dirty="0" smtClean="0"/>
                  <a:t>قضیه ۳:   در صورتی که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𝛼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≥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2</m:t>
                    </m:r>
                    <m:r>
                      <a:rPr lang="fa-IR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𝜎</m:t>
                    </m:r>
                  </m:oMath>
                </a14:m>
                <a:r>
                  <a:rPr lang="fa-IR" dirty="0">
                    <a:solidFill>
                      <a:schemeClr val="accent1"/>
                    </a:solidFill>
                  </a:rPr>
                  <a:t> و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𝜁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≤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𝜏</m:t>
                    </m:r>
                  </m:oMath>
                </a14:m>
                <a:r>
                  <a:rPr lang="fa-IR" dirty="0"/>
                  <a:t> </a:t>
                </a:r>
                <a:r>
                  <a:rPr lang="fa-IR" dirty="0" smtClean="0"/>
                  <a:t>باشد، به </a:t>
                </a:r>
                <a:r>
                  <a:rPr lang="fa-IR" dirty="0" err="1" smtClean="0"/>
                  <a:t>ازای</a:t>
                </a:r>
                <a:r>
                  <a:rPr lang="fa-IR" dirty="0" smtClean="0"/>
                  <a:t>  </a:t>
                </a:r>
                <a:r>
                  <a:rPr lang="fa-IR" dirty="0" smtClean="0">
                    <a:solidFill>
                      <a:srgbClr val="C00000"/>
                    </a:solidFill>
                  </a:rPr>
                  <a:t>هر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</a:rPr>
                      <m:t>𝜃</m:t>
                    </m:r>
                  </m:oMath>
                </a14:m>
                <a:r>
                  <a:rPr lang="fa-IR" dirty="0" smtClean="0"/>
                  <a:t> ،  نقطه تعادل جامع بیزینی  به صورت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{</m:t>
                    </m:r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ℒ𝒫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ℋ𝒫</m:t>
                        </m:r>
                      </m:e>
                    </m:d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𝒯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𝒩𝒯</m:t>
                        </m:r>
                      </m:e>
                    </m:d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fa-IR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fa-IR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fa-IR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fa-IR" dirty="0">
                    <a:solidFill>
                      <a:srgbClr val="C00000"/>
                    </a:solidFill>
                  </a:rPr>
                  <a:t> </a:t>
                </a:r>
                <a:r>
                  <a:rPr lang="fa-IR" dirty="0" smtClean="0">
                    <a:solidFill>
                      <a:srgbClr val="C00000"/>
                    </a:solidFill>
                  </a:rPr>
                  <a:t> </a:t>
                </a:r>
                <a:r>
                  <a:rPr lang="fa-IR" dirty="0" smtClean="0"/>
                  <a:t>وجود دارد. </a:t>
                </a:r>
              </a:p>
              <a:p>
                <a:pPr>
                  <a:buFont typeface="Arial" charset="0"/>
                  <a:buChar char="•"/>
                </a:pPr>
                <a:r>
                  <a:rPr lang="fa-IR" dirty="0" smtClean="0">
                    <a:solidFill>
                      <a:schemeClr val="bg1">
                        <a:lumMod val="75000"/>
                      </a:schemeClr>
                    </a:solidFill>
                  </a:rPr>
                  <a:t>نتیجه</a:t>
                </a:r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4</a:t>
                </a:r>
                <a:r>
                  <a:rPr lang="fa-IR" dirty="0" smtClean="0">
                    <a:solidFill>
                      <a:schemeClr val="bg1">
                        <a:lumMod val="75000"/>
                      </a:schemeClr>
                    </a:solidFill>
                  </a:rPr>
                  <a:t>:</a:t>
                </a:r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:r>
                  <a:rPr lang="fa-IR" dirty="0" smtClean="0">
                    <a:solidFill>
                      <a:schemeClr val="bg1">
                        <a:lumMod val="75000"/>
                      </a:schemeClr>
                    </a:solidFill>
                  </a:rPr>
                  <a:t>استراتژی </a:t>
                </a:r>
                <a:r>
                  <a:rPr lang="fa-IR" dirty="0">
                    <a:solidFill>
                      <a:schemeClr val="bg1">
                        <a:lumMod val="75000"/>
                      </a:schemeClr>
                    </a:solidFill>
                  </a:rPr>
                  <a:t>بهینه مهاجم، کاربر اولیه و کاربر ثانویه به ازای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ℱ</m:t>
                        </m:r>
                      </m:e>
                      <m:sub>
                        <m:r>
                          <a:rPr lang="en-US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:r>
                  <a:rPr lang="fa-IR" dirty="0">
                    <a:solidFill>
                      <a:schemeClr val="bg1">
                        <a:lumMod val="75000"/>
                      </a:schemeClr>
                    </a:solidFill>
                  </a:rPr>
                  <a:t> و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ℱ</m:t>
                        </m:r>
                      </m:e>
                      <m:sub>
                        <m:r>
                          <a:rPr lang="en-US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:r>
                  <a:rPr lang="fa-IR" dirty="0">
                    <a:solidFill>
                      <a:schemeClr val="bg1">
                        <a:lumMod val="75000"/>
                      </a:schemeClr>
                    </a:solidFill>
                  </a:rPr>
                  <a:t> به ترتیب برابر نمایه تعادل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{</m:t>
                    </m:r>
                    <m:d>
                      <m:dPr>
                        <m:ctrlPr>
                          <a:rPr lang="en-US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ℒ𝒫</m:t>
                        </m:r>
                        <m:r>
                          <a:rPr lang="en-US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ℒ𝒫</m:t>
                        </m:r>
                      </m:e>
                    </m:d>
                    <m:r>
                      <a:rPr lang="en-US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ctrlPr>
                          <a:rPr lang="en-US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𝒩𝒯</m:t>
                        </m:r>
                        <m:r>
                          <a:rPr lang="en-US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𝒩𝒯</m:t>
                        </m:r>
                      </m:e>
                    </m:d>
                    <m:r>
                      <a:rPr lang="en-US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:r>
                  <a:rPr lang="fa-IR" dirty="0">
                    <a:solidFill>
                      <a:schemeClr val="bg1">
                        <a:lumMod val="75000"/>
                      </a:schemeClr>
                    </a:solidFill>
                  </a:rPr>
                  <a:t> و</a:t>
                </a:r>
                <a:endParaRPr lang="fa-IR" dirty="0" smtClean="0">
                  <a:solidFill>
                    <a:schemeClr val="bg1">
                      <a:lumMod val="75000"/>
                    </a:schemeClr>
                  </a:solidFill>
                </a:endParaRPr>
              </a:p>
              <a:p>
                <a:pPr marL="0" indent="0">
                  <a:buNone/>
                </a:pPr>
                <a:r>
                  <a:rPr lang="fa-IR" dirty="0" smtClean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{</m:t>
                    </m:r>
                    <m:d>
                      <m:dPr>
                        <m:ctrlPr>
                          <a:rPr lang="en-US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ℒ𝒫</m:t>
                        </m:r>
                        <m:r>
                          <a:rPr lang="en-US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ℋ𝒫</m:t>
                        </m:r>
                      </m:e>
                    </m:d>
                    <m:r>
                      <a:rPr lang="en-US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ctrlPr>
                          <a:rPr lang="en-US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𝒯</m:t>
                        </m:r>
                        <m:r>
                          <a:rPr lang="en-US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𝒩𝒯</m:t>
                        </m:r>
                      </m:e>
                    </m:d>
                    <m:r>
                      <a:rPr lang="en-US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fa-IR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fa-IR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fa-IR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fa-IR" dirty="0">
                    <a:solidFill>
                      <a:schemeClr val="bg1">
                        <a:lumMod val="75000"/>
                      </a:schemeClr>
                    </a:solidFill>
                  </a:rPr>
                  <a:t> است.</a:t>
                </a:r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t="-3641" r="-11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/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749508"/>
                <a:ext cx="10515600" cy="941180"/>
              </a:xfrm>
            </p:spPr>
            <p:txBody>
              <a:bodyPr/>
              <a:lstStyle/>
              <a:p>
                <a:r>
                  <a:rPr lang="fa-IR" dirty="0" smtClean="0"/>
                  <a:t>نتایج</a:t>
                </a:r>
                <a:r>
                  <a:rPr lang="fa-IR" dirty="0"/>
                  <a:t>(سناریو اول: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fa-IR" i="1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fa-IR" dirty="0"/>
                  <a:t>)</a:t>
                </a:r>
                <a:endParaRPr lang="en-US" dirty="0"/>
              </a:p>
            </p:txBody>
          </p:sp>
        </mc:Choice>
        <mc:Fallback xmlns="">
          <p:sp>
            <p:nvSpPr>
              <p:cNvPr id="3" name="Tit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749508"/>
                <a:ext cx="10515600" cy="941180"/>
              </a:xfrm>
              <a:blipFill rotWithShape="0">
                <a:blip r:embed="rId3"/>
                <a:stretch>
                  <a:fillRect r="-2319" b="-266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ounded Rectangle 3"/>
          <p:cNvSpPr/>
          <p:nvPr/>
        </p:nvSpPr>
        <p:spPr>
          <a:xfrm>
            <a:off x="9785445" y="65961"/>
            <a:ext cx="1678674" cy="555521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r>
              <a:rPr lang="fa-IR" dirty="0" smtClean="0">
                <a:latin typeface="B Zar" charset="0"/>
                <a:ea typeface="B Zar" charset="0"/>
                <a:cs typeface="B Zar" charset="0"/>
              </a:rPr>
              <a:t>مقدمه </a:t>
            </a:r>
            <a:endParaRPr lang="en-US" dirty="0">
              <a:latin typeface="B Zar" charset="0"/>
              <a:ea typeface="B Zar" charset="0"/>
              <a:cs typeface="B Zar" charset="0"/>
            </a:endParaRPr>
          </a:p>
        </p:txBody>
      </p:sp>
      <p:sp>
        <p:nvSpPr>
          <p:cNvPr id="5" name="Right Arrow 4"/>
          <p:cNvSpPr/>
          <p:nvPr/>
        </p:nvSpPr>
        <p:spPr>
          <a:xfrm rot="10800000">
            <a:off x="8993874" y="148984"/>
            <a:ext cx="620468" cy="328684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762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1509972" y="65959"/>
            <a:ext cx="1678674" cy="555521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r>
              <a:rPr lang="fa-IR" dirty="0" smtClean="0">
                <a:latin typeface="B Zar" charset="0"/>
                <a:ea typeface="B Zar" charset="0"/>
                <a:cs typeface="B Zar" charset="0"/>
              </a:rPr>
              <a:t>پژوهشهای پیشین و نتیجه گیری</a:t>
            </a:r>
            <a:endParaRPr lang="en-US" dirty="0">
              <a:latin typeface="B Zar" charset="0"/>
              <a:ea typeface="B Zar" charset="0"/>
              <a:cs typeface="B Zar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4268463" y="65960"/>
            <a:ext cx="1678674" cy="555521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r>
              <a:rPr lang="fa-IR" dirty="0" smtClean="0">
                <a:latin typeface="B Zar" charset="0"/>
                <a:ea typeface="B Zar" charset="0"/>
                <a:cs typeface="B Zar" charset="0"/>
              </a:rPr>
              <a:t>مطالعه موردی</a:t>
            </a:r>
            <a:endParaRPr lang="en-US" dirty="0">
              <a:latin typeface="B Zar" charset="0"/>
              <a:ea typeface="B Zar" charset="0"/>
              <a:cs typeface="B Zar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7103154" y="73297"/>
            <a:ext cx="1678674" cy="555521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r>
              <a:rPr lang="fa-IR" dirty="0" smtClean="0">
                <a:latin typeface="B Zar" charset="0"/>
                <a:ea typeface="B Zar" charset="0"/>
                <a:cs typeface="B Zar" charset="0"/>
              </a:rPr>
              <a:t>چارچوب پیشنهادی</a:t>
            </a:r>
            <a:endParaRPr lang="en-US" dirty="0">
              <a:latin typeface="B Zar" charset="0"/>
              <a:ea typeface="B Zar" charset="0"/>
              <a:cs typeface="B Zar" charset="0"/>
            </a:endParaRPr>
          </a:p>
        </p:txBody>
      </p:sp>
      <p:sp>
        <p:nvSpPr>
          <p:cNvPr id="9" name="Right Arrow 8"/>
          <p:cNvSpPr/>
          <p:nvPr/>
        </p:nvSpPr>
        <p:spPr>
          <a:xfrm rot="10800000">
            <a:off x="3383696" y="208153"/>
            <a:ext cx="620468" cy="328684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762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 rot="10800000">
            <a:off x="6176811" y="179377"/>
            <a:ext cx="620468" cy="328684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762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515522" y="6274509"/>
            <a:ext cx="1220681" cy="584616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r" defTabSz="914400" rtl="1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B Zar" charset="0"/>
                <a:ea typeface="B Zar" charset="0"/>
                <a:cs typeface="B Zar" charset="0"/>
              </a:defRPr>
            </a:lvl1pPr>
            <a:lvl2pPr marL="685800" indent="-228600" algn="r" defTabSz="914400" rtl="1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B Zar" charset="0"/>
                <a:ea typeface="B Zar" charset="0"/>
                <a:cs typeface="B Zar" charset="0"/>
              </a:defRPr>
            </a:lvl2pPr>
            <a:lvl3pPr marL="1143000" indent="-228600" algn="r" defTabSz="914400" rtl="1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B Zar" charset="0"/>
                <a:ea typeface="B Zar" charset="0"/>
                <a:cs typeface="B Zar" charset="0"/>
              </a:defRPr>
            </a:lvl3pPr>
            <a:lvl4pPr marL="1600200" indent="-228600" algn="r" defTabSz="914400" rtl="1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B Zar" charset="0"/>
                <a:ea typeface="B Zar" charset="0"/>
                <a:cs typeface="B Zar" charset="0"/>
              </a:defRPr>
            </a:lvl4pPr>
            <a:lvl5pPr marL="2057400" indent="-228600" algn="r" defTabSz="914400" rtl="1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B Zar" charset="0"/>
                <a:ea typeface="B Zar" charset="0"/>
                <a:cs typeface="B Zar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fa-IR" sz="2400" dirty="0" smtClean="0">
                <a:solidFill>
                  <a:schemeClr val="bg1"/>
                </a:solidFill>
              </a:rPr>
              <a:t>۲۳ از۴۴</a:t>
            </a:r>
            <a:endParaRPr lang="fa-IR" sz="24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939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9441" y="1392530"/>
            <a:ext cx="9638113" cy="5466595"/>
          </a:xfrm>
        </p:spPr>
      </p:pic>
      <p:cxnSp>
        <p:nvCxnSpPr>
          <p:cNvPr id="10" name="Straight Arrow Connector 9"/>
          <p:cNvCxnSpPr/>
          <p:nvPr/>
        </p:nvCxnSpPr>
        <p:spPr>
          <a:xfrm flipH="1">
            <a:off x="4664020" y="2992862"/>
            <a:ext cx="142875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4664020" y="5632602"/>
            <a:ext cx="142875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11"/>
              <p:cNvSpPr/>
              <p:nvPr/>
            </p:nvSpPr>
            <p:spPr>
              <a:xfrm>
                <a:off x="4482037" y="3789074"/>
                <a:ext cx="1157622" cy="110082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a-IR" sz="2000" dirty="0" smtClean="0">
                    <a:latin typeface="B Zar" charset="0"/>
                    <a:ea typeface="B Zar" charset="0"/>
                    <a:cs typeface="B Zar" charset="0"/>
                  </a:rPr>
                  <a:t>تجمع روی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  <a:ea typeface="B Zar" charset="0"/>
                          <a:cs typeface="B Zar" charset="0"/>
                        </a:rPr>
                        <m:t>ℒ𝒫</m:t>
                      </m:r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  <a:latin typeface="B Zar" charset="0"/>
                  <a:ea typeface="B Zar" charset="0"/>
                  <a:cs typeface="B Zar" charset="0"/>
                </a:endParaRPr>
              </a:p>
            </p:txBody>
          </p:sp>
        </mc:Choice>
        <mc:Fallback xmlns="">
          <p:sp>
            <p:nvSpPr>
              <p:cNvPr id="12" name="Oval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2037" y="3789074"/>
                <a:ext cx="1157622" cy="1100826"/>
              </a:xfrm>
              <a:prstGeom prst="ellipse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/>
          <p:cNvCxnSpPr/>
          <p:nvPr/>
        </p:nvCxnSpPr>
        <p:spPr>
          <a:xfrm>
            <a:off x="6733724" y="6337141"/>
            <a:ext cx="1431872" cy="25651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6885839" y="3735564"/>
            <a:ext cx="1157622" cy="11008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2000" dirty="0" smtClean="0">
                <a:latin typeface="B Zar" charset="0"/>
                <a:ea typeface="B Zar" charset="0"/>
                <a:cs typeface="B Zar" charset="0"/>
              </a:rPr>
              <a:t>غیر تجمعی</a:t>
            </a:r>
            <a:endParaRPr lang="en-US" sz="2000" dirty="0">
              <a:solidFill>
                <a:schemeClr val="bg1"/>
              </a:solidFill>
              <a:latin typeface="B Zar" charset="0"/>
              <a:ea typeface="B Zar" charset="0"/>
              <a:cs typeface="B Zar" charset="0"/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 flipH="1">
            <a:off x="4664020" y="2335793"/>
            <a:ext cx="1428750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ounded Rectangle 14"/>
          <p:cNvSpPr/>
          <p:nvPr/>
        </p:nvSpPr>
        <p:spPr>
          <a:xfrm>
            <a:off x="9785445" y="65961"/>
            <a:ext cx="1678674" cy="555521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r>
              <a:rPr lang="fa-IR" dirty="0" smtClean="0">
                <a:latin typeface="B Zar" charset="0"/>
                <a:ea typeface="B Zar" charset="0"/>
                <a:cs typeface="B Zar" charset="0"/>
              </a:rPr>
              <a:t>مقدمه </a:t>
            </a:r>
            <a:endParaRPr lang="en-US" dirty="0">
              <a:latin typeface="B Zar" charset="0"/>
              <a:ea typeface="B Zar" charset="0"/>
              <a:cs typeface="B Zar" charset="0"/>
            </a:endParaRPr>
          </a:p>
        </p:txBody>
      </p:sp>
      <p:sp>
        <p:nvSpPr>
          <p:cNvPr id="16" name="Right Arrow 15"/>
          <p:cNvSpPr/>
          <p:nvPr/>
        </p:nvSpPr>
        <p:spPr>
          <a:xfrm rot="10800000">
            <a:off x="8993874" y="148984"/>
            <a:ext cx="620468" cy="328684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762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1509972" y="65959"/>
            <a:ext cx="1678674" cy="555521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r>
              <a:rPr lang="fa-IR" dirty="0" smtClean="0">
                <a:latin typeface="B Zar" charset="0"/>
                <a:ea typeface="B Zar" charset="0"/>
                <a:cs typeface="B Zar" charset="0"/>
              </a:rPr>
              <a:t>پژوهشهای پیشین و نتیجه گیری</a:t>
            </a:r>
            <a:endParaRPr lang="en-US" dirty="0">
              <a:latin typeface="B Zar" charset="0"/>
              <a:ea typeface="B Zar" charset="0"/>
              <a:cs typeface="B Zar" charset="0"/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4268463" y="65960"/>
            <a:ext cx="1678674" cy="555521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r>
              <a:rPr lang="fa-IR" dirty="0" smtClean="0">
                <a:latin typeface="B Zar" charset="0"/>
                <a:ea typeface="B Zar" charset="0"/>
                <a:cs typeface="B Zar" charset="0"/>
              </a:rPr>
              <a:t>مطالعه موردی</a:t>
            </a:r>
            <a:endParaRPr lang="en-US" dirty="0">
              <a:latin typeface="B Zar" charset="0"/>
              <a:ea typeface="B Zar" charset="0"/>
              <a:cs typeface="B Zar" charset="0"/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7103154" y="73297"/>
            <a:ext cx="1678674" cy="555521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r>
              <a:rPr lang="fa-IR" dirty="0" smtClean="0">
                <a:latin typeface="B Zar" charset="0"/>
                <a:ea typeface="B Zar" charset="0"/>
                <a:cs typeface="B Zar" charset="0"/>
              </a:rPr>
              <a:t>چارچوب پیشنهادی</a:t>
            </a:r>
            <a:endParaRPr lang="en-US" dirty="0">
              <a:latin typeface="B Zar" charset="0"/>
              <a:ea typeface="B Zar" charset="0"/>
              <a:cs typeface="B Zar" charset="0"/>
            </a:endParaRPr>
          </a:p>
        </p:txBody>
      </p:sp>
      <p:sp>
        <p:nvSpPr>
          <p:cNvPr id="20" name="Right Arrow 19"/>
          <p:cNvSpPr/>
          <p:nvPr/>
        </p:nvSpPr>
        <p:spPr>
          <a:xfrm rot="10800000">
            <a:off x="3383696" y="208153"/>
            <a:ext cx="620468" cy="328684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762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/>
          <p:cNvSpPr/>
          <p:nvPr/>
        </p:nvSpPr>
        <p:spPr>
          <a:xfrm rot="10800000">
            <a:off x="6176811" y="179377"/>
            <a:ext cx="620468" cy="328684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762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515522" y="6274509"/>
            <a:ext cx="1220681" cy="584616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r" defTabSz="914400" rtl="1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B Zar" charset="0"/>
                <a:ea typeface="B Zar" charset="0"/>
                <a:cs typeface="B Zar" charset="0"/>
              </a:defRPr>
            </a:lvl1pPr>
            <a:lvl2pPr marL="685800" indent="-228600" algn="r" defTabSz="914400" rtl="1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B Zar" charset="0"/>
                <a:ea typeface="B Zar" charset="0"/>
                <a:cs typeface="B Zar" charset="0"/>
              </a:defRPr>
            </a:lvl2pPr>
            <a:lvl3pPr marL="1143000" indent="-228600" algn="r" defTabSz="914400" rtl="1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B Zar" charset="0"/>
                <a:ea typeface="B Zar" charset="0"/>
                <a:cs typeface="B Zar" charset="0"/>
              </a:defRPr>
            </a:lvl3pPr>
            <a:lvl4pPr marL="1600200" indent="-228600" algn="r" defTabSz="914400" rtl="1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B Zar" charset="0"/>
                <a:ea typeface="B Zar" charset="0"/>
                <a:cs typeface="B Zar" charset="0"/>
              </a:defRPr>
            </a:lvl4pPr>
            <a:lvl5pPr marL="2057400" indent="-228600" algn="r" defTabSz="914400" rtl="1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B Zar" charset="0"/>
                <a:ea typeface="B Zar" charset="0"/>
                <a:cs typeface="B Zar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fa-IR" sz="2400" dirty="0" smtClean="0">
                <a:solidFill>
                  <a:schemeClr val="bg1"/>
                </a:solidFill>
              </a:rPr>
              <a:t>۲۴ از۴۴</a:t>
            </a:r>
            <a:endParaRPr lang="fa-IR" sz="2400" dirty="0" smtClean="0">
              <a:solidFill>
                <a:schemeClr val="bg1"/>
              </a:solidFill>
            </a:endParaRPr>
          </a:p>
        </p:txBody>
      </p:sp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838200" y="894971"/>
            <a:ext cx="10509354" cy="751267"/>
          </a:xfrm>
        </p:spPr>
        <p:txBody>
          <a:bodyPr>
            <a:normAutofit fontScale="90000"/>
          </a:bodyPr>
          <a:lstStyle/>
          <a:p>
            <a:pPr algn="r"/>
            <a:r>
              <a:rPr lang="fa-IR" dirty="0" smtClean="0"/>
              <a:t>مقایسه نقاط تعادل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/>
              <p:cNvSpPr/>
              <p:nvPr/>
            </p:nvSpPr>
            <p:spPr>
              <a:xfrm>
                <a:off x="4603732" y="5076585"/>
                <a:ext cx="914232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 rt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&lt;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3732" y="5076585"/>
                <a:ext cx="914232" cy="369332"/>
              </a:xfrm>
              <a:prstGeom prst="rect">
                <a:avLst/>
              </a:prstGeom>
              <a:blipFill rotWithShape="0">
                <a:blip r:embed="rId5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Rectangle 23"/>
              <p:cNvSpPr/>
              <p:nvPr/>
            </p:nvSpPr>
            <p:spPr>
              <a:xfrm>
                <a:off x="7061411" y="5076585"/>
                <a:ext cx="914232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 rt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≥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1411" y="5076585"/>
                <a:ext cx="914232" cy="369332"/>
              </a:xfrm>
              <a:prstGeom prst="rect">
                <a:avLst/>
              </a:prstGeom>
              <a:blipFill rotWithShape="0">
                <a:blip r:embed="rId6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7785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1" animBg="1"/>
      <p:bldP spid="13" grpId="1" animBg="1"/>
      <p:bldP spid="4" grpId="0"/>
      <p:bldP spid="24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894971"/>
            <a:ext cx="10509354" cy="751267"/>
          </a:xfrm>
        </p:spPr>
        <p:txBody>
          <a:bodyPr>
            <a:normAutofit fontScale="90000"/>
          </a:bodyPr>
          <a:lstStyle/>
          <a:p>
            <a:pPr algn="r"/>
            <a:r>
              <a:rPr lang="fa-IR" dirty="0" smtClean="0"/>
              <a:t>مقایسه نقاط تعادل (ادامه.)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943" y="1899308"/>
            <a:ext cx="7262377" cy="4958692"/>
          </a:xfrm>
          <a:prstGeom prst="rect">
            <a:avLst/>
          </a:prstGeom>
        </p:spPr>
      </p:pic>
      <p:sp>
        <p:nvSpPr>
          <p:cNvPr id="13" name="Cloud 12"/>
          <p:cNvSpPr/>
          <p:nvPr/>
        </p:nvSpPr>
        <p:spPr>
          <a:xfrm>
            <a:off x="1637644" y="1899308"/>
            <a:ext cx="1880047" cy="1866300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2400" dirty="0" smtClean="0">
                <a:solidFill>
                  <a:schemeClr val="bg1"/>
                </a:solidFill>
                <a:latin typeface="B Zar" charset="0"/>
                <a:ea typeface="B Zar" charset="0"/>
                <a:cs typeface="B Zar" charset="0"/>
              </a:rPr>
              <a:t>نمایه </a:t>
            </a:r>
            <a:endParaRPr lang="fa-IR" sz="2400" dirty="0">
              <a:solidFill>
                <a:schemeClr val="bg1"/>
              </a:solidFill>
              <a:latin typeface="B Zar" charset="0"/>
              <a:ea typeface="B Zar" charset="0"/>
              <a:cs typeface="B Zar" charset="0"/>
            </a:endParaRPr>
          </a:p>
          <a:p>
            <a:pPr algn="ctr"/>
            <a:r>
              <a:rPr lang="fa-IR" sz="2400" dirty="0" smtClean="0">
                <a:solidFill>
                  <a:schemeClr val="bg1"/>
                </a:solidFill>
                <a:latin typeface="B Zar" charset="0"/>
                <a:ea typeface="B Zar" charset="0"/>
                <a:cs typeface="B Zar" charset="0"/>
              </a:rPr>
              <a:t>استراتژی تجمعی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 flipH="1" flipV="1">
            <a:off x="3193082" y="2922044"/>
            <a:ext cx="3577475" cy="16593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loud 14"/>
              <p:cNvSpPr/>
              <p:nvPr/>
            </p:nvSpPr>
            <p:spPr>
              <a:xfrm>
                <a:off x="1442165" y="4315831"/>
                <a:ext cx="2585192" cy="2189899"/>
              </a:xfrm>
              <a:prstGeom prst="clou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a-IR" sz="2000" dirty="0" smtClean="0">
                    <a:latin typeface="B Zar" charset="0"/>
                    <a:ea typeface="B Zar" charset="0"/>
                    <a:cs typeface="B Zar" charset="0"/>
                  </a:rPr>
                  <a:t>نمایه استراتژی غیر تجمعی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000" i="1">
                              <a:latin typeface="Cambria Math" charset="0"/>
                              <a:ea typeface="B Zar" charset="0"/>
                              <a:cs typeface="B Zar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charset="0"/>
                              <a:ea typeface="B Zar" charset="0"/>
                              <a:cs typeface="B Zar" charset="0"/>
                            </a:rPr>
                            <m:t>ℒ𝒫</m:t>
                          </m:r>
                          <m:r>
                            <a:rPr lang="en-US" sz="2000" i="1">
                              <a:latin typeface="Cambria Math" charset="0"/>
                              <a:ea typeface="B Zar" charset="0"/>
                              <a:cs typeface="B Zar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charset="0"/>
                              <a:ea typeface="B Zar" charset="0"/>
                              <a:cs typeface="B Zar" charset="0"/>
                            </a:rPr>
                            <m:t>ℋ𝒫</m:t>
                          </m:r>
                        </m:e>
                      </m:d>
                    </m:oMath>
                  </m:oMathPara>
                </a14:m>
                <a:endParaRPr lang="fa-IR" sz="2000" dirty="0" smtClean="0">
                  <a:latin typeface="B Zar" charset="0"/>
                  <a:ea typeface="B Zar" charset="0"/>
                  <a:cs typeface="B Zar" charset="0"/>
                </a:endParaRPr>
              </a:p>
            </p:txBody>
          </p:sp>
        </mc:Choice>
        <mc:Fallback xmlns="">
          <p:sp>
            <p:nvSpPr>
              <p:cNvPr id="15" name="Cloud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2165" y="4315831"/>
                <a:ext cx="2585192" cy="2189899"/>
              </a:xfrm>
              <a:prstGeom prst="cloud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Curved Connector 15"/>
          <p:cNvCxnSpPr/>
          <p:nvPr/>
        </p:nvCxnSpPr>
        <p:spPr>
          <a:xfrm rot="10800000">
            <a:off x="2998899" y="5096656"/>
            <a:ext cx="3891584" cy="404736"/>
          </a:xfrm>
          <a:prstGeom prst="curvedConnector3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>
            <a:off x="5136630" y="3509035"/>
            <a:ext cx="307654" cy="359764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9785445" y="65961"/>
            <a:ext cx="1678674" cy="555521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r>
              <a:rPr lang="fa-IR" dirty="0" smtClean="0">
                <a:latin typeface="B Zar" charset="0"/>
                <a:ea typeface="B Zar" charset="0"/>
                <a:cs typeface="B Zar" charset="0"/>
              </a:rPr>
              <a:t>مقدمه </a:t>
            </a:r>
            <a:endParaRPr lang="en-US" dirty="0">
              <a:latin typeface="B Zar" charset="0"/>
              <a:ea typeface="B Zar" charset="0"/>
              <a:cs typeface="B Zar" charset="0"/>
            </a:endParaRPr>
          </a:p>
        </p:txBody>
      </p:sp>
      <p:sp>
        <p:nvSpPr>
          <p:cNvPr id="11" name="Right Arrow 10"/>
          <p:cNvSpPr/>
          <p:nvPr/>
        </p:nvSpPr>
        <p:spPr>
          <a:xfrm rot="10800000">
            <a:off x="8993874" y="148984"/>
            <a:ext cx="620468" cy="328684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762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1509972" y="65959"/>
            <a:ext cx="1678674" cy="555521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r>
              <a:rPr lang="fa-IR" dirty="0" smtClean="0">
                <a:latin typeface="B Zar" charset="0"/>
                <a:ea typeface="B Zar" charset="0"/>
                <a:cs typeface="B Zar" charset="0"/>
              </a:rPr>
              <a:t>پژوهشهای پیشین و نتیجه گیری</a:t>
            </a:r>
            <a:endParaRPr lang="en-US" dirty="0">
              <a:latin typeface="B Zar" charset="0"/>
              <a:ea typeface="B Zar" charset="0"/>
              <a:cs typeface="B Zar" charset="0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4268463" y="65960"/>
            <a:ext cx="1678674" cy="555521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r>
              <a:rPr lang="fa-IR" dirty="0" smtClean="0">
                <a:latin typeface="B Zar" charset="0"/>
                <a:ea typeface="B Zar" charset="0"/>
                <a:cs typeface="B Zar" charset="0"/>
              </a:rPr>
              <a:t>مطالعه موردی</a:t>
            </a:r>
            <a:endParaRPr lang="en-US" dirty="0">
              <a:latin typeface="B Zar" charset="0"/>
              <a:ea typeface="B Zar" charset="0"/>
              <a:cs typeface="B Zar" charset="0"/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7103154" y="73297"/>
            <a:ext cx="1678674" cy="555521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r>
              <a:rPr lang="fa-IR" dirty="0" smtClean="0">
                <a:latin typeface="B Zar" charset="0"/>
                <a:ea typeface="B Zar" charset="0"/>
                <a:cs typeface="B Zar" charset="0"/>
              </a:rPr>
              <a:t>چارچوب پیشنهادی</a:t>
            </a:r>
            <a:endParaRPr lang="en-US" dirty="0">
              <a:latin typeface="B Zar" charset="0"/>
              <a:ea typeface="B Zar" charset="0"/>
              <a:cs typeface="B Zar" charset="0"/>
            </a:endParaRPr>
          </a:p>
        </p:txBody>
      </p:sp>
      <p:sp>
        <p:nvSpPr>
          <p:cNvPr id="20" name="Right Arrow 19"/>
          <p:cNvSpPr/>
          <p:nvPr/>
        </p:nvSpPr>
        <p:spPr>
          <a:xfrm rot="10800000">
            <a:off x="3383696" y="208153"/>
            <a:ext cx="620468" cy="328684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762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/>
          <p:cNvSpPr/>
          <p:nvPr/>
        </p:nvSpPr>
        <p:spPr>
          <a:xfrm rot="10800000">
            <a:off x="6176811" y="179377"/>
            <a:ext cx="620468" cy="328684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762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515522" y="6274509"/>
            <a:ext cx="1220681" cy="584616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r" defTabSz="914400" rtl="1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B Zar" charset="0"/>
                <a:ea typeface="B Zar" charset="0"/>
                <a:cs typeface="B Zar" charset="0"/>
              </a:defRPr>
            </a:lvl1pPr>
            <a:lvl2pPr marL="685800" indent="-228600" algn="r" defTabSz="914400" rtl="1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B Zar" charset="0"/>
                <a:ea typeface="B Zar" charset="0"/>
                <a:cs typeface="B Zar" charset="0"/>
              </a:defRPr>
            </a:lvl2pPr>
            <a:lvl3pPr marL="1143000" indent="-228600" algn="r" defTabSz="914400" rtl="1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B Zar" charset="0"/>
                <a:ea typeface="B Zar" charset="0"/>
                <a:cs typeface="B Zar" charset="0"/>
              </a:defRPr>
            </a:lvl3pPr>
            <a:lvl4pPr marL="1600200" indent="-228600" algn="r" defTabSz="914400" rtl="1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B Zar" charset="0"/>
                <a:ea typeface="B Zar" charset="0"/>
                <a:cs typeface="B Zar" charset="0"/>
              </a:defRPr>
            </a:lvl4pPr>
            <a:lvl5pPr marL="2057400" indent="-228600" algn="r" defTabSz="914400" rtl="1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B Zar" charset="0"/>
                <a:ea typeface="B Zar" charset="0"/>
                <a:cs typeface="B Zar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fa-IR" sz="2400" dirty="0" smtClean="0">
                <a:solidFill>
                  <a:schemeClr val="bg1"/>
                </a:solidFill>
              </a:rPr>
              <a:t>۲۵ از۴۴</a:t>
            </a:r>
            <a:endParaRPr lang="fa-IR" sz="2400" dirty="0" smtClean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Content Placeholder 2"/>
              <p:cNvSpPr txBox="1">
                <a:spLocks/>
              </p:cNvSpPr>
              <p:nvPr/>
            </p:nvSpPr>
            <p:spPr>
              <a:xfrm>
                <a:off x="7422087" y="2343366"/>
                <a:ext cx="520404" cy="572222"/>
              </a:xfrm>
              <a:prstGeom prst="rect">
                <a:avLst/>
              </a:prstGeom>
            </p:spPr>
            <p:txBody>
              <a:bodyPr vert="horz" lIns="0" tIns="45720" rIns="0" bIns="45720" rtlCol="0">
                <a:normAutofit/>
              </a:bodyPr>
              <a:lstStyle>
                <a:lvl1pPr marL="91440" indent="-91440" algn="r" defTabSz="914400" rtl="1" eaLnBrk="1" latinLnBrk="0" hangingPunct="1">
                  <a:lnSpc>
                    <a:spcPct val="9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 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B Zar" panose="00000400000000000000" pitchFamily="2" charset="-78"/>
                  </a:defRPr>
                </a:lvl1pPr>
                <a:lvl2pPr marL="384048" indent="-182880" algn="r" defTabSz="914400" rtl="1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B Zar" panose="00000400000000000000" pitchFamily="2" charset="-78"/>
                  </a:defRPr>
                </a:lvl2pPr>
                <a:lvl3pPr marL="566928" indent="-182880" algn="r" defTabSz="914400" rtl="1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B Zar" panose="00000400000000000000" pitchFamily="2" charset="-78"/>
                  </a:defRPr>
                </a:lvl3pPr>
                <a:lvl4pPr marL="749808" indent="-182880" algn="r" defTabSz="914400" rtl="1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B Zar" panose="00000400000000000000" pitchFamily="2" charset="-78"/>
                  </a:defRPr>
                </a:lvl4pPr>
                <a:lvl5pPr marL="932688" indent="-182880" algn="r" defTabSz="914400" rtl="1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B Zar" panose="00000400000000000000" pitchFamily="2" charset="-78"/>
                  </a:defRPr>
                </a:lvl5pPr>
                <a:lvl6pPr marL="11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3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15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17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ℱ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23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2087" y="2343366"/>
                <a:ext cx="520404" cy="572222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42005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1.48148E-6 C 0.00625 -0.00347 0.01263 -0.00694 0.02084 -0.01319 C 0.02904 -0.01944 0.03946 -0.02963 0.04909 -0.03727 C 0.05873 -0.04491 0.06797 -0.05139 0.07865 -0.05903 C 0.08933 -0.06667 0.10183 -0.0743 0.11303 -0.0831 C 0.12435 -0.0919 0.13646 -0.10278 0.14623 -0.11157 C 0.15612 -0.12037 0.16276 -0.1287 0.17201 -0.13565 C 0.18125 -0.14259 0.19597 -0.15417 0.20157 -0.15301 C 0.20704 -0.15185 0.20469 -0.14097 0.20521 -0.12893 C 0.20586 -0.1169 0.20521 -0.08102 0.20521 -0.08079 L 0.20521 -0.04167 C 0.20521 -0.02639 0.20482 -0.01088 0.20521 0.01088 C 0.2056 0.03264 0.2073 0.06759 0.20769 0.08958 C 0.20808 0.11134 0.20769 0.1419 0.20769 0.14213 C 0.20769 0.15949 0.20756 0.17593 0.20769 0.19445 C 0.20795 0.21296 0.20873 0.23704 0.20899 0.25347 C 0.20912 0.26991 0.20612 0.28449 0.20899 0.29283 C 0.21185 0.30116 0.22006 0.30116 0.22618 0.30371 C 0.2323 0.30625 0.23985 0.30625 0.24584 0.3081 C 0.2517 0.30996 0.25651 0.31204 0.26185 0.31458 C 0.26706 0.31713 0.27084 0.32083 0.27774 0.32338 C 0.28477 0.32593 0.29558 0.32732 0.30365 0.32986 C 0.31159 0.33241 0.32566 0.33866 0.32566 0.33889 L 0.36263 0.35394 C 0.37305 0.3588 0.37839 0.36389 0.38842 0.36713 C 0.39844 0.37037 0.41133 0.37014 0.42279 0.37361 C 0.43425 0.37732 0.44818 0.38611 0.4573 0.38889 C 0.46628 0.3919 0.46914 0.38866 0.47696 0.39121 C 0.48477 0.39375 0.50404 0.4044 0.50404 0.40463 " pathEditMode="relative" rAng="0" ptsTypes="AAAAAAAAAAAAAAAAAAAAAAAAAAAAA">
                                      <p:cBhvr>
                                        <p:cTn id="18" dur="5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195" y="125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 animBg="1"/>
      <p:bldP spid="18" grpId="0" animBg="1"/>
      <p:bldP spid="18" grpId="1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buFont typeface="Arial" charset="0"/>
                  <a:buChar char="•"/>
                </a:pPr>
                <a:r>
                  <a:rPr lang="fa-IR" dirty="0" smtClean="0">
                    <a:solidFill>
                      <a:schemeClr val="bg1">
                        <a:lumMod val="75000"/>
                      </a:schemeClr>
                    </a:solidFill>
                  </a:rPr>
                  <a:t>قضیه ۱:  نقطه تعادل جامع بیزینی آمیخته و نیمه آمیخته وجود ندارد</a:t>
                </a:r>
              </a:p>
              <a:p>
                <a:pPr>
                  <a:buFont typeface="Arial" charset="0"/>
                  <a:buChar char="•"/>
                </a:pPr>
                <a:r>
                  <a:rPr lang="fa-IR" dirty="0">
                    <a:solidFill>
                      <a:schemeClr val="bg1">
                        <a:lumMod val="75000"/>
                      </a:schemeClr>
                    </a:solidFill>
                  </a:rPr>
                  <a:t>قضیه ۲:  به ازاء هر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charset="0"/>
                      </a:rPr>
                      <m:t>𝜃</m:t>
                    </m:r>
                  </m:oMath>
                </a14:m>
                <a:r>
                  <a:rPr lang="fa-IR" dirty="0">
                    <a:solidFill>
                      <a:schemeClr val="bg1">
                        <a:lumMod val="75000"/>
                      </a:schemeClr>
                    </a:solidFill>
                  </a:rPr>
                  <a:t>،  نقطه تعادل جامع بیزینی روی استراتژی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ℒ𝒫</m:t>
                        </m:r>
                        <m:r>
                          <a:rPr lang="en-US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ℒ𝒫</m:t>
                        </m:r>
                      </m:e>
                    </m:d>
                  </m:oMath>
                </a14:m>
                <a:r>
                  <a:rPr lang="fa-IR" dirty="0">
                    <a:solidFill>
                      <a:schemeClr val="bg1">
                        <a:lumMod val="75000"/>
                      </a:schemeClr>
                    </a:solidFill>
                  </a:rPr>
                  <a:t> وجود دارد</a:t>
                </a:r>
                <a:r>
                  <a:rPr lang="fa-IR" dirty="0" smtClean="0">
                    <a:solidFill>
                      <a:schemeClr val="bg1">
                        <a:lumMod val="75000"/>
                      </a:schemeClr>
                    </a:solidFill>
                  </a:rPr>
                  <a:t>.</a:t>
                </a:r>
                <a:endParaRPr lang="en-US" dirty="0">
                  <a:solidFill>
                    <a:schemeClr val="bg1">
                      <a:lumMod val="75000"/>
                    </a:schemeClr>
                  </a:solidFill>
                </a:endParaRPr>
              </a:p>
              <a:p>
                <a:pPr>
                  <a:buFont typeface="Arial" charset="0"/>
                  <a:buChar char="•"/>
                </a:pPr>
                <a:r>
                  <a:rPr lang="fa-IR" dirty="0" smtClean="0">
                    <a:solidFill>
                      <a:schemeClr val="bg1">
                        <a:lumMod val="75000"/>
                      </a:schemeClr>
                    </a:solidFill>
                  </a:rPr>
                  <a:t>قضیه ۳:   در صورتی که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charset="0"/>
                      </a:rPr>
                      <m:t>𝛼</m:t>
                    </m:r>
                    <m:r>
                      <a:rPr lang="en-US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charset="0"/>
                      </a:rPr>
                      <m:t>≥</m:t>
                    </m:r>
                    <m:r>
                      <a:rPr lang="en-US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charset="0"/>
                      </a:rPr>
                      <m:t>2</m:t>
                    </m:r>
                    <m:r>
                      <a:rPr lang="fa-IR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charset="0"/>
                      </a:rPr>
                      <m:t>𝜎</m:t>
                    </m:r>
                  </m:oMath>
                </a14:m>
                <a:r>
                  <a:rPr lang="fa-IR" dirty="0" smtClean="0">
                    <a:solidFill>
                      <a:schemeClr val="bg1">
                        <a:lumMod val="75000"/>
                      </a:schemeClr>
                    </a:solidFill>
                  </a:rPr>
                  <a:t> و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charset="0"/>
                      </a:rPr>
                      <m:t>𝜁</m:t>
                    </m:r>
                    <m:r>
                      <a:rPr lang="en-US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charset="0"/>
                      </a:rPr>
                      <m:t>≤</m:t>
                    </m:r>
                    <m:r>
                      <a:rPr lang="en-US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charset="0"/>
                      </a:rPr>
                      <m:t>𝜏</m:t>
                    </m:r>
                  </m:oMath>
                </a14:m>
                <a:r>
                  <a:rPr lang="fa-IR" dirty="0" smtClean="0">
                    <a:solidFill>
                      <a:schemeClr val="bg1">
                        <a:lumMod val="75000"/>
                      </a:schemeClr>
                    </a:solidFill>
                  </a:rPr>
                  <a:t> باشد، به ازاء  </a:t>
                </a:r>
                <a:r>
                  <a:rPr lang="fa-IR" dirty="0">
                    <a:solidFill>
                      <a:schemeClr val="bg1">
                        <a:lumMod val="75000"/>
                      </a:schemeClr>
                    </a:solidFill>
                  </a:rPr>
                  <a:t>هر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charset="0"/>
                      </a:rPr>
                      <m:t>𝜃</m:t>
                    </m:r>
                  </m:oMath>
                </a14:m>
                <a:r>
                  <a:rPr lang="fa-IR" dirty="0" smtClean="0">
                    <a:solidFill>
                      <a:schemeClr val="bg1">
                        <a:lumMod val="75000"/>
                      </a:schemeClr>
                    </a:solidFill>
                  </a:rPr>
                  <a:t> ،  نقطه تعادل جامع بیزینی  به صورت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{</m:t>
                    </m:r>
                    <m:d>
                      <m:dPr>
                        <m:ctrlPr>
                          <a:rPr lang="en-US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ℒ𝒫</m:t>
                        </m:r>
                        <m:r>
                          <a:rPr lang="en-US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ℋ𝒫</m:t>
                        </m:r>
                      </m:e>
                    </m:d>
                    <m:r>
                      <a:rPr lang="en-US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ctrlPr>
                          <a:rPr lang="en-US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𝒯</m:t>
                        </m:r>
                        <m:r>
                          <a:rPr lang="en-US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𝒩𝒯</m:t>
                        </m:r>
                      </m:e>
                    </m:d>
                    <m:r>
                      <a:rPr lang="en-US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fa-IR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fa-IR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fa-IR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fa-IR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:r>
                  <a:rPr lang="fa-IR" dirty="0" smtClean="0">
                    <a:solidFill>
                      <a:schemeClr val="bg1">
                        <a:lumMod val="75000"/>
                      </a:schemeClr>
                    </a:solidFill>
                  </a:rPr>
                  <a:t> وجود دارد. </a:t>
                </a:r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t="-3641" r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/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644577"/>
                <a:ext cx="10515600" cy="1046111"/>
              </a:xfrm>
            </p:spPr>
            <p:txBody>
              <a:bodyPr/>
              <a:lstStyle/>
              <a:p>
                <a:r>
                  <a:rPr lang="fa-IR" dirty="0" smtClean="0"/>
                  <a:t>نتایج</a:t>
                </a:r>
                <a:r>
                  <a:rPr lang="fa-IR" dirty="0"/>
                  <a:t>(سناریو اول: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fa-IR" i="1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fa-IR" dirty="0"/>
                  <a:t>)</a:t>
                </a:r>
                <a:endParaRPr lang="en-US" dirty="0"/>
              </a:p>
            </p:txBody>
          </p:sp>
        </mc:Choice>
        <mc:Fallback xmlns="">
          <p:sp>
            <p:nvSpPr>
              <p:cNvPr id="3" name="Tit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644577"/>
                <a:ext cx="10515600" cy="1046111"/>
              </a:xfrm>
              <a:blipFill rotWithShape="0">
                <a:blip r:embed="rId3"/>
                <a:stretch>
                  <a:fillRect r="-2319" b="-187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2"/>
              <p:cNvSpPr txBox="1">
                <a:spLocks/>
              </p:cNvSpPr>
              <p:nvPr/>
            </p:nvSpPr>
            <p:spPr>
              <a:xfrm>
                <a:off x="1053469" y="3861222"/>
                <a:ext cx="10541631" cy="2158577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2"/>
                </a:solidFill>
              </a:ln>
            </p:spPr>
            <p:txBody>
              <a:bodyPr vert="horz" lIns="0" tIns="45720" rIns="0" bIns="45720" rtlCol="0">
                <a:noAutofit/>
              </a:bodyPr>
              <a:lstStyle>
                <a:lvl1pPr marL="91440" indent="-91440" algn="r" defTabSz="914400" rtl="1" eaLnBrk="1" latinLnBrk="0" hangingPunct="1">
                  <a:lnSpc>
                    <a:spcPct val="9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 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B Zar" panose="00000400000000000000" pitchFamily="2" charset="-78"/>
                  </a:defRPr>
                </a:lvl1pPr>
                <a:lvl2pPr marL="384048" indent="-182880" algn="r" defTabSz="914400" rtl="1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B Zar" panose="00000400000000000000" pitchFamily="2" charset="-78"/>
                  </a:defRPr>
                </a:lvl2pPr>
                <a:lvl3pPr marL="566928" indent="-182880" algn="r" defTabSz="914400" rtl="1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B Zar" panose="00000400000000000000" pitchFamily="2" charset="-78"/>
                  </a:defRPr>
                </a:lvl3pPr>
                <a:lvl4pPr marL="749808" indent="-182880" algn="r" defTabSz="914400" rtl="1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B Zar" panose="00000400000000000000" pitchFamily="2" charset="-78"/>
                  </a:defRPr>
                </a:lvl4pPr>
                <a:lvl5pPr marL="932688" indent="-182880" algn="r" defTabSz="914400" rtl="1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B Zar" panose="00000400000000000000" pitchFamily="2" charset="-78"/>
                  </a:defRPr>
                </a:lvl5pPr>
                <a:lvl6pPr marL="11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3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15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17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justLow">
                  <a:buNone/>
                </a:pPr>
                <a:r>
                  <a:rPr lang="fa-IR" sz="2800" dirty="0" smtClean="0"/>
                  <a:t> نتیجه:</a:t>
                </a:r>
              </a:p>
              <a:p>
                <a:pPr marL="0" indent="0" algn="justLow">
                  <a:buNone/>
                </a:pPr>
                <a:r>
                  <a:rPr lang="fa-IR" sz="2800" dirty="0" smtClean="0"/>
                  <a:t> استراتژی </a:t>
                </a:r>
                <a:r>
                  <a:rPr lang="fa-IR" sz="2800" dirty="0"/>
                  <a:t>بهینه مهاجم، کاربر اولیه و کاربر ثانویه به ازای </a:t>
                </a: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28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sz="28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ℱ</m:t>
                        </m:r>
                      </m:e>
                      <m:sub>
                        <m:r>
                          <a:rPr 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800" dirty="0"/>
                  <a:t> </a:t>
                </a:r>
                <a:r>
                  <a:rPr lang="fa-IR" sz="2800" dirty="0"/>
                  <a:t> و </a:t>
                </a: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28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sz="2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ℱ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800" dirty="0"/>
                  <a:t> </a:t>
                </a:r>
                <a:r>
                  <a:rPr lang="fa-IR" sz="2800" dirty="0"/>
                  <a:t> به ترتیب برابر نمایه تعادل</a:t>
                </a: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{</m:t>
                    </m:r>
                    <m:d>
                      <m:dPr>
                        <m:ctrlPr>
                          <a:rPr lang="en-US" sz="28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ℒ𝒫</m:t>
                        </m:r>
                        <m:r>
                          <a:rPr 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ℒ𝒫</m:t>
                        </m:r>
                      </m:e>
                    </m:d>
                    <m:r>
                      <a:rPr lang="en-US" sz="28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ctrlPr>
                          <a:rPr lang="en-US" sz="28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𝒩𝒯</m:t>
                        </m:r>
                        <m:r>
                          <a:rPr 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𝒩𝒯</m:t>
                        </m:r>
                      </m:e>
                    </m:d>
                    <m:r>
                      <a:rPr lang="en-US" sz="28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8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8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8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8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28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2800" dirty="0"/>
                  <a:t> </a:t>
                </a:r>
                <a:r>
                  <a:rPr lang="fa-IR" sz="2800" dirty="0"/>
                  <a:t> </a:t>
                </a:r>
                <a:r>
                  <a:rPr lang="fa-IR" sz="2800" dirty="0" smtClean="0"/>
                  <a:t>و</a:t>
                </a:r>
              </a:p>
              <a:p>
                <a:pPr marL="0" indent="0" algn="justLow">
                  <a:buNone/>
                </a:pPr>
                <a:r>
                  <a:rPr lang="fa-IR" sz="2800" dirty="0" smtClean="0"/>
                  <a:t> </a:t>
                </a: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{</m:t>
                    </m:r>
                    <m:d>
                      <m:dPr>
                        <m:ctrlPr>
                          <a:rPr lang="en-US" sz="2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ℒ𝒫</m:t>
                        </m:r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ℋ𝒫</m:t>
                        </m:r>
                      </m:e>
                    </m:d>
                    <m:r>
                      <a:rPr lang="en-US" sz="28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ctrlPr>
                          <a:rPr lang="en-US" sz="2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𝒯</m:t>
                        </m:r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𝒩𝒯</m:t>
                        </m:r>
                      </m:e>
                    </m:d>
                    <m:r>
                      <a:rPr lang="en-US" sz="28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8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fa-IR" sz="28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fa-IR" sz="28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28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8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8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fa-IR" sz="28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8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fa-IR" sz="2800" dirty="0">
                    <a:solidFill>
                      <a:schemeClr val="accent1"/>
                    </a:solidFill>
                  </a:rPr>
                  <a:t> </a:t>
                </a:r>
                <a:r>
                  <a:rPr lang="fa-IR" sz="2800" dirty="0"/>
                  <a:t>است.</a:t>
                </a:r>
              </a:p>
            </p:txBody>
          </p:sp>
        </mc:Choice>
        <mc:Fallback>
          <p:sp>
            <p:nvSpPr>
              <p:cNvPr id="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3469" y="3861222"/>
                <a:ext cx="10541631" cy="2158577"/>
              </a:xfrm>
              <a:prstGeom prst="rect">
                <a:avLst/>
              </a:prstGeom>
              <a:blipFill rotWithShape="0">
                <a:blip r:embed="rId4"/>
                <a:stretch>
                  <a:fillRect l="-2657" t="-3933" r="-1964" b="-1404"/>
                </a:stretch>
              </a:blipFill>
              <a:ln>
                <a:solidFill>
                  <a:schemeClr val="bg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ounded Rectangle 4"/>
          <p:cNvSpPr/>
          <p:nvPr/>
        </p:nvSpPr>
        <p:spPr>
          <a:xfrm>
            <a:off x="9785445" y="65961"/>
            <a:ext cx="1678674" cy="555521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r>
              <a:rPr lang="fa-IR" dirty="0" smtClean="0">
                <a:latin typeface="B Zar" charset="0"/>
                <a:ea typeface="B Zar" charset="0"/>
                <a:cs typeface="B Zar" charset="0"/>
              </a:rPr>
              <a:t>مقدمه </a:t>
            </a:r>
            <a:endParaRPr lang="en-US" dirty="0">
              <a:latin typeface="B Zar" charset="0"/>
              <a:ea typeface="B Zar" charset="0"/>
              <a:cs typeface="B Zar" charset="0"/>
            </a:endParaRPr>
          </a:p>
        </p:txBody>
      </p:sp>
      <p:sp>
        <p:nvSpPr>
          <p:cNvPr id="6" name="Right Arrow 5"/>
          <p:cNvSpPr/>
          <p:nvPr/>
        </p:nvSpPr>
        <p:spPr>
          <a:xfrm rot="10800000">
            <a:off x="8993874" y="148984"/>
            <a:ext cx="620468" cy="328684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762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1509972" y="65959"/>
            <a:ext cx="1678674" cy="555521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r>
              <a:rPr lang="fa-IR" dirty="0" smtClean="0">
                <a:latin typeface="B Zar" charset="0"/>
                <a:ea typeface="B Zar" charset="0"/>
                <a:cs typeface="B Zar" charset="0"/>
              </a:rPr>
              <a:t>پژوهشهای پیشین و نتیجه گیری</a:t>
            </a:r>
            <a:endParaRPr lang="en-US" dirty="0">
              <a:latin typeface="B Zar" charset="0"/>
              <a:ea typeface="B Zar" charset="0"/>
              <a:cs typeface="B Zar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4268463" y="65960"/>
            <a:ext cx="1678674" cy="555521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r>
              <a:rPr lang="fa-IR" dirty="0" smtClean="0">
                <a:latin typeface="B Zar" charset="0"/>
                <a:ea typeface="B Zar" charset="0"/>
                <a:cs typeface="B Zar" charset="0"/>
              </a:rPr>
              <a:t>مطالعه موردی</a:t>
            </a:r>
            <a:endParaRPr lang="en-US" dirty="0">
              <a:latin typeface="B Zar" charset="0"/>
              <a:ea typeface="B Zar" charset="0"/>
              <a:cs typeface="B Zar" charset="0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7103154" y="73297"/>
            <a:ext cx="1678674" cy="555521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r>
              <a:rPr lang="fa-IR" dirty="0" smtClean="0">
                <a:latin typeface="B Zar" charset="0"/>
                <a:ea typeface="B Zar" charset="0"/>
                <a:cs typeface="B Zar" charset="0"/>
              </a:rPr>
              <a:t>چارچوب پیشنهادی</a:t>
            </a:r>
            <a:endParaRPr lang="en-US" dirty="0">
              <a:latin typeface="B Zar" charset="0"/>
              <a:ea typeface="B Zar" charset="0"/>
              <a:cs typeface="B Zar" charset="0"/>
            </a:endParaRPr>
          </a:p>
        </p:txBody>
      </p:sp>
      <p:sp>
        <p:nvSpPr>
          <p:cNvPr id="10" name="Right Arrow 9"/>
          <p:cNvSpPr/>
          <p:nvPr/>
        </p:nvSpPr>
        <p:spPr>
          <a:xfrm rot="10800000">
            <a:off x="3383696" y="208153"/>
            <a:ext cx="620468" cy="328684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762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 rot="10800000">
            <a:off x="6176811" y="179377"/>
            <a:ext cx="620468" cy="328684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762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515522" y="6274509"/>
            <a:ext cx="1220681" cy="584616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r" defTabSz="914400" rtl="1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B Zar" charset="0"/>
                <a:ea typeface="B Zar" charset="0"/>
                <a:cs typeface="B Zar" charset="0"/>
              </a:defRPr>
            </a:lvl1pPr>
            <a:lvl2pPr marL="685800" indent="-228600" algn="r" defTabSz="914400" rtl="1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B Zar" charset="0"/>
                <a:ea typeface="B Zar" charset="0"/>
                <a:cs typeface="B Zar" charset="0"/>
              </a:defRPr>
            </a:lvl2pPr>
            <a:lvl3pPr marL="1143000" indent="-228600" algn="r" defTabSz="914400" rtl="1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B Zar" charset="0"/>
                <a:ea typeface="B Zar" charset="0"/>
                <a:cs typeface="B Zar" charset="0"/>
              </a:defRPr>
            </a:lvl3pPr>
            <a:lvl4pPr marL="1600200" indent="-228600" algn="r" defTabSz="914400" rtl="1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B Zar" charset="0"/>
                <a:ea typeface="B Zar" charset="0"/>
                <a:cs typeface="B Zar" charset="0"/>
              </a:defRPr>
            </a:lvl4pPr>
            <a:lvl5pPr marL="2057400" indent="-228600" algn="r" defTabSz="914400" rtl="1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B Zar" charset="0"/>
                <a:ea typeface="B Zar" charset="0"/>
                <a:cs typeface="B Zar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fa-IR" sz="2400" dirty="0" smtClean="0">
                <a:solidFill>
                  <a:schemeClr val="bg1"/>
                </a:solidFill>
              </a:rPr>
              <a:t>۲۶ از۴۴</a:t>
            </a:r>
            <a:endParaRPr lang="fa-IR" sz="2400" dirty="0" smtClean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Content Placeholder 2"/>
              <p:cNvSpPr txBox="1">
                <a:spLocks/>
              </p:cNvSpPr>
              <p:nvPr/>
            </p:nvSpPr>
            <p:spPr>
              <a:xfrm>
                <a:off x="1509972" y="5205301"/>
                <a:ext cx="1667602" cy="914598"/>
              </a:xfrm>
              <a:prstGeom prst="rect">
                <a:avLst/>
              </a:prstGeom>
            </p:spPr>
            <p:txBody>
              <a:bodyPr vert="horz" lIns="0" tIns="45720" rIns="0" bIns="45720" rtlCol="0">
                <a:normAutofit/>
              </a:bodyPr>
              <a:lstStyle>
                <a:lvl1pPr marL="91440" indent="-91440" algn="r" defTabSz="914400" rtl="1" eaLnBrk="1" latinLnBrk="0" hangingPunct="1">
                  <a:lnSpc>
                    <a:spcPct val="9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 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B Zar" panose="00000400000000000000" pitchFamily="2" charset="-78"/>
                  </a:defRPr>
                </a:lvl1pPr>
                <a:lvl2pPr marL="384048" indent="-182880" algn="r" defTabSz="914400" rtl="1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B Zar" panose="00000400000000000000" pitchFamily="2" charset="-78"/>
                  </a:defRPr>
                </a:lvl2pPr>
                <a:lvl3pPr marL="566928" indent="-182880" algn="r" defTabSz="914400" rtl="1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B Zar" panose="00000400000000000000" pitchFamily="2" charset="-78"/>
                  </a:defRPr>
                </a:lvl3pPr>
                <a:lvl4pPr marL="749808" indent="-182880" algn="r" defTabSz="914400" rtl="1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B Zar" panose="00000400000000000000" pitchFamily="2" charset="-78"/>
                  </a:defRPr>
                </a:lvl4pPr>
                <a:lvl5pPr marL="932688" indent="-182880" algn="r" defTabSz="914400" rtl="1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B Zar" panose="00000400000000000000" pitchFamily="2" charset="-78"/>
                  </a:defRPr>
                </a:lvl5pPr>
                <a:lvl6pPr marL="11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3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15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17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ℱ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80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𝜂</m:t>
                        </m:r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𝜂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den>
                    </m:f>
                  </m:oMath>
                </a14:m>
                <a:endParaRPr lang="en-US" sz="2800" dirty="0"/>
              </a:p>
            </p:txBody>
          </p:sp>
        </mc:Choice>
        <mc:Fallback>
          <p:sp>
            <p:nvSpPr>
              <p:cNvPr id="13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9972" y="5205301"/>
                <a:ext cx="1667602" cy="914598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20068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866533"/>
                <a:ext cx="10515600" cy="779705"/>
              </a:xfrm>
            </p:spPr>
            <p:txBody>
              <a:bodyPr/>
              <a:lstStyle/>
              <a:p>
                <a:pPr algn="r"/>
                <a:r>
                  <a:rPr lang="fa-IR" dirty="0" smtClean="0"/>
                  <a:t>نتایج (سناریو اول: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fa-IR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fa-IR" dirty="0" smtClean="0"/>
                  <a:t>)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866533"/>
                <a:ext cx="10515600" cy="779705"/>
              </a:xfrm>
              <a:blipFill rotWithShape="0">
                <a:blip r:embed="rId3"/>
                <a:stretch>
                  <a:fillRect t="-9375" r="-2319" b="-421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ounded Rectangle 9"/>
          <p:cNvSpPr/>
          <p:nvPr/>
        </p:nvSpPr>
        <p:spPr>
          <a:xfrm>
            <a:off x="10419543" y="2558752"/>
            <a:ext cx="1010809" cy="100460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2400" dirty="0" smtClean="0">
                <a:latin typeface="B Zar" charset="0"/>
                <a:ea typeface="B Zar" charset="0"/>
                <a:cs typeface="B Zar" charset="0"/>
              </a:rPr>
              <a:t>کاربر اولیه</a:t>
            </a:r>
            <a:endParaRPr lang="en-US" sz="2400" dirty="0">
              <a:latin typeface="B Zar" charset="0"/>
              <a:ea typeface="B Zar" charset="0"/>
              <a:cs typeface="B Zar" charset="0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10445301" y="4325859"/>
            <a:ext cx="1036567" cy="105193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2400" dirty="0" smtClean="0">
                <a:latin typeface="B Zar" charset="0"/>
                <a:ea typeface="B Zar" charset="0"/>
                <a:cs typeface="B Zar" charset="0"/>
              </a:rPr>
              <a:t>مهاجم</a:t>
            </a:r>
            <a:endParaRPr lang="en-US" sz="2400" dirty="0">
              <a:latin typeface="B Zar" charset="0"/>
              <a:ea typeface="B Zar" charset="0"/>
              <a:cs typeface="B Zar" charset="0"/>
            </a:endParaRPr>
          </a:p>
        </p:txBody>
      </p:sp>
      <p:sp>
        <p:nvSpPr>
          <p:cNvPr id="14" name="Cloud 13"/>
          <p:cNvSpPr/>
          <p:nvPr/>
        </p:nvSpPr>
        <p:spPr>
          <a:xfrm>
            <a:off x="5681015" y="3637958"/>
            <a:ext cx="1593852" cy="1697865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2800" dirty="0" smtClean="0">
                <a:latin typeface="B Zar" charset="0"/>
                <a:ea typeface="B Zar" charset="0"/>
                <a:cs typeface="B Zar" charset="0"/>
              </a:rPr>
              <a:t>کاربر ثانویه</a:t>
            </a:r>
            <a:endParaRPr lang="en-US" sz="2800" dirty="0">
              <a:latin typeface="B Zar" charset="0"/>
              <a:ea typeface="B Zar" charset="0"/>
              <a:cs typeface="B Zar" charset="0"/>
            </a:endParaRPr>
          </a:p>
        </p:txBody>
      </p:sp>
      <p:cxnSp>
        <p:nvCxnSpPr>
          <p:cNvPr id="15" name="Straight Arrow Connector 14"/>
          <p:cNvCxnSpPr>
            <a:stCxn id="20" idx="1"/>
          </p:cNvCxnSpPr>
          <p:nvPr/>
        </p:nvCxnSpPr>
        <p:spPr>
          <a:xfrm flipH="1">
            <a:off x="7274867" y="3061056"/>
            <a:ext cx="3144676" cy="1159071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 flipV="1">
            <a:off x="7244898" y="4637787"/>
            <a:ext cx="3171762" cy="364937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7608455" y="3476927"/>
            <a:ext cx="38636" cy="1858896"/>
          </a:xfrm>
          <a:prstGeom prst="line">
            <a:avLst/>
          </a:prstGeom>
          <a:ln w="38100">
            <a:solidFill>
              <a:srgbClr val="00B05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Left-Up Arrow 17"/>
          <p:cNvSpPr/>
          <p:nvPr/>
        </p:nvSpPr>
        <p:spPr>
          <a:xfrm rot="17738310">
            <a:off x="4560006" y="4124541"/>
            <a:ext cx="978794" cy="885558"/>
          </a:xfrm>
          <a:prstGeom prst="lef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ounded Rectangle 18"/>
              <p:cNvSpPr/>
              <p:nvPr/>
            </p:nvSpPr>
            <p:spPr>
              <a:xfrm>
                <a:off x="1273474" y="3396413"/>
                <a:ext cx="3090032" cy="930676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f>
                        <m:fPr>
                          <m:ctrlPr>
                            <a:rPr lang="en-US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𝜂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𝜂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𝛾</m:t>
                          </m:r>
                        </m:den>
                      </m:f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d>
                        <m:dPr>
                          <m:ctrlPr>
                            <a:rPr lang="en-US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𝒩𝒯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𝒩𝒯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Rounded 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3474" y="3396413"/>
                <a:ext cx="3090032" cy="930676"/>
              </a:xfrm>
              <a:prstGeom prst="round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ounded Rectangle 19"/>
              <p:cNvSpPr/>
              <p:nvPr/>
            </p:nvSpPr>
            <p:spPr>
              <a:xfrm>
                <a:off x="1221744" y="4537386"/>
                <a:ext cx="3090032" cy="930676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f>
                        <m:fPr>
                          <m:ctrlPr>
                            <a:rPr lang="en-US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𝜂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𝜂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𝛾</m:t>
                          </m:r>
                        </m:den>
                      </m:f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d>
                        <m:dPr>
                          <m:ctrlPr>
                            <a:rPr lang="en-US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𝒯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𝒩𝒯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Rounded 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1744" y="4537386"/>
                <a:ext cx="3090032" cy="930676"/>
              </a:xfrm>
              <a:prstGeom prst="round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ounded Rectangle 20"/>
          <p:cNvSpPr/>
          <p:nvPr/>
        </p:nvSpPr>
        <p:spPr>
          <a:xfrm>
            <a:off x="9785445" y="65961"/>
            <a:ext cx="1678674" cy="555521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r>
              <a:rPr lang="fa-IR" dirty="0" smtClean="0">
                <a:latin typeface="B Zar" charset="0"/>
                <a:ea typeface="B Zar" charset="0"/>
                <a:cs typeface="B Zar" charset="0"/>
              </a:rPr>
              <a:t>مقدمه </a:t>
            </a:r>
            <a:endParaRPr lang="en-US" dirty="0">
              <a:latin typeface="B Zar" charset="0"/>
              <a:ea typeface="B Zar" charset="0"/>
              <a:cs typeface="B Zar" charset="0"/>
            </a:endParaRPr>
          </a:p>
        </p:txBody>
      </p:sp>
      <p:sp>
        <p:nvSpPr>
          <p:cNvPr id="23" name="Right Arrow 22"/>
          <p:cNvSpPr/>
          <p:nvPr/>
        </p:nvSpPr>
        <p:spPr>
          <a:xfrm rot="10800000">
            <a:off x="8993874" y="148984"/>
            <a:ext cx="620468" cy="328684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762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/>
          <p:cNvSpPr/>
          <p:nvPr/>
        </p:nvSpPr>
        <p:spPr>
          <a:xfrm>
            <a:off x="1509972" y="65959"/>
            <a:ext cx="1678674" cy="555521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r>
              <a:rPr lang="fa-IR" dirty="0" smtClean="0">
                <a:latin typeface="B Zar" charset="0"/>
                <a:ea typeface="B Zar" charset="0"/>
                <a:cs typeface="B Zar" charset="0"/>
              </a:rPr>
              <a:t>پژوهشهای پیشین و نتیجه گیری</a:t>
            </a:r>
            <a:endParaRPr lang="en-US" dirty="0">
              <a:latin typeface="B Zar" charset="0"/>
              <a:ea typeface="B Zar" charset="0"/>
              <a:cs typeface="B Zar" charset="0"/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4268463" y="65960"/>
            <a:ext cx="1678674" cy="555521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r>
              <a:rPr lang="fa-IR" dirty="0" smtClean="0">
                <a:latin typeface="B Zar" charset="0"/>
                <a:ea typeface="B Zar" charset="0"/>
                <a:cs typeface="B Zar" charset="0"/>
              </a:rPr>
              <a:t>مطالعه موردی</a:t>
            </a:r>
            <a:endParaRPr lang="en-US" dirty="0">
              <a:latin typeface="B Zar" charset="0"/>
              <a:ea typeface="B Zar" charset="0"/>
              <a:cs typeface="B Zar" charset="0"/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7103154" y="73297"/>
            <a:ext cx="1678674" cy="555521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r>
              <a:rPr lang="fa-IR" dirty="0" smtClean="0">
                <a:latin typeface="B Zar" charset="0"/>
                <a:ea typeface="B Zar" charset="0"/>
                <a:cs typeface="B Zar" charset="0"/>
              </a:rPr>
              <a:t>چارچوب پیشنهادی</a:t>
            </a:r>
            <a:endParaRPr lang="en-US" dirty="0">
              <a:latin typeface="B Zar" charset="0"/>
              <a:ea typeface="B Zar" charset="0"/>
              <a:cs typeface="B Zar" charset="0"/>
            </a:endParaRPr>
          </a:p>
        </p:txBody>
      </p:sp>
      <p:sp>
        <p:nvSpPr>
          <p:cNvPr id="27" name="Right Arrow 26"/>
          <p:cNvSpPr/>
          <p:nvPr/>
        </p:nvSpPr>
        <p:spPr>
          <a:xfrm rot="10800000">
            <a:off x="3383696" y="208153"/>
            <a:ext cx="620468" cy="328684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762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ight Arrow 27"/>
          <p:cNvSpPr/>
          <p:nvPr/>
        </p:nvSpPr>
        <p:spPr>
          <a:xfrm rot="10800000">
            <a:off x="6176811" y="179377"/>
            <a:ext cx="620468" cy="328684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762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ontent Placeholder 2"/>
          <p:cNvSpPr txBox="1">
            <a:spLocks/>
          </p:cNvSpPr>
          <p:nvPr/>
        </p:nvSpPr>
        <p:spPr>
          <a:xfrm>
            <a:off x="515522" y="6274509"/>
            <a:ext cx="1220681" cy="584616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r" defTabSz="914400" rtl="1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B Zar" charset="0"/>
                <a:ea typeface="B Zar" charset="0"/>
                <a:cs typeface="B Zar" charset="0"/>
              </a:defRPr>
            </a:lvl1pPr>
            <a:lvl2pPr marL="685800" indent="-228600" algn="r" defTabSz="914400" rtl="1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B Zar" charset="0"/>
                <a:ea typeface="B Zar" charset="0"/>
                <a:cs typeface="B Zar" charset="0"/>
              </a:defRPr>
            </a:lvl2pPr>
            <a:lvl3pPr marL="1143000" indent="-228600" algn="r" defTabSz="914400" rtl="1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B Zar" charset="0"/>
                <a:ea typeface="B Zar" charset="0"/>
                <a:cs typeface="B Zar" charset="0"/>
              </a:defRPr>
            </a:lvl3pPr>
            <a:lvl4pPr marL="1600200" indent="-228600" algn="r" defTabSz="914400" rtl="1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B Zar" charset="0"/>
                <a:ea typeface="B Zar" charset="0"/>
                <a:cs typeface="B Zar" charset="0"/>
              </a:defRPr>
            </a:lvl4pPr>
            <a:lvl5pPr marL="2057400" indent="-228600" algn="r" defTabSz="914400" rtl="1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B Zar" charset="0"/>
                <a:ea typeface="B Zar" charset="0"/>
                <a:cs typeface="B Zar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fa-IR" sz="2400" dirty="0" smtClean="0">
                <a:solidFill>
                  <a:schemeClr val="bg1"/>
                </a:solidFill>
              </a:rPr>
              <a:t>۲۷ از۴۴</a:t>
            </a:r>
            <a:endParaRPr lang="fa-IR" sz="24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6559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buFont typeface="Arial" charset="0"/>
                  <a:buChar char="•"/>
                </a:pPr>
                <a:r>
                  <a:rPr lang="fa-IR" dirty="0" smtClean="0">
                    <a:solidFill>
                      <a:schemeClr val="bg1">
                        <a:lumMod val="75000"/>
                      </a:schemeClr>
                    </a:solidFill>
                  </a:rPr>
                  <a:t>قضیه ۱:  نقطه تعادل جامع بیزینی آمیخته و نیمه آمیخته وجود ندارد</a:t>
                </a:r>
              </a:p>
              <a:p>
                <a:pPr>
                  <a:buFont typeface="Arial" charset="0"/>
                  <a:buChar char="•"/>
                </a:pPr>
                <a:r>
                  <a:rPr lang="fa-IR" dirty="0" smtClean="0">
                    <a:solidFill>
                      <a:schemeClr val="bg1">
                        <a:lumMod val="75000"/>
                      </a:schemeClr>
                    </a:solidFill>
                  </a:rPr>
                  <a:t>قضیه ۲:  به ازاء هر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charset="0"/>
                      </a:rPr>
                      <m:t>𝜃</m:t>
                    </m:r>
                  </m:oMath>
                </a14:m>
                <a:r>
                  <a:rPr lang="fa-IR" dirty="0" smtClean="0">
                    <a:solidFill>
                      <a:schemeClr val="bg1">
                        <a:lumMod val="75000"/>
                      </a:schemeClr>
                    </a:solidFill>
                  </a:rPr>
                  <a:t>،  نقطه تعادل جامع بیزینی روی استراتژی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ℒ𝒫</m:t>
                        </m:r>
                        <m:r>
                          <a:rPr lang="en-US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ℒ𝒫</m:t>
                        </m:r>
                      </m:e>
                    </m:d>
                  </m:oMath>
                </a14:m>
                <a:r>
                  <a:rPr lang="fa-IR" dirty="0" smtClean="0">
                    <a:solidFill>
                      <a:schemeClr val="bg1">
                        <a:lumMod val="75000"/>
                      </a:schemeClr>
                    </a:solidFill>
                  </a:rPr>
                  <a:t> وجود دارد.</a:t>
                </a:r>
              </a:p>
              <a:p>
                <a:pPr>
                  <a:buFont typeface="Arial" charset="0"/>
                  <a:buChar char="•"/>
                </a:pPr>
                <a:endParaRPr lang="fa-IR" dirty="0" smtClean="0"/>
              </a:p>
              <a:p>
                <a:pPr>
                  <a:buFont typeface="Arial" charset="0"/>
                  <a:buChar char="•"/>
                </a:pPr>
                <a:r>
                  <a:rPr lang="fa-IR" dirty="0" smtClean="0">
                    <a:solidFill>
                      <a:schemeClr val="bg1">
                        <a:lumMod val="75000"/>
                      </a:schemeClr>
                    </a:solidFill>
                  </a:rPr>
                  <a:t>سناریو اول: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fa-IR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endParaRPr lang="en-US" dirty="0">
                  <a:solidFill>
                    <a:schemeClr val="bg1">
                      <a:lumMod val="75000"/>
                    </a:schemeClr>
                  </a:solidFill>
                </a:endParaRPr>
              </a:p>
              <a:p>
                <a:pPr lvl="1">
                  <a:buFont typeface="Arial" charset="0"/>
                  <a:buChar char="•"/>
                </a:pPr>
                <a:r>
                  <a:rPr lang="fa-IR" dirty="0" smtClean="0">
                    <a:solidFill>
                      <a:schemeClr val="bg1">
                        <a:lumMod val="75000"/>
                      </a:schemeClr>
                    </a:solidFill>
                  </a:rPr>
                  <a:t>فرستادن سیگنال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ℋ𝒫</m:t>
                    </m:r>
                  </m:oMath>
                </a14:m>
                <a:r>
                  <a:rPr lang="fa-IR" dirty="0" smtClean="0">
                    <a:solidFill>
                      <a:schemeClr val="bg1">
                        <a:lumMod val="75000"/>
                      </a:schemeClr>
                    </a:solidFill>
                  </a:rPr>
                  <a:t> برای مهاجم بخردانه نیست</a:t>
                </a:r>
              </a:p>
              <a:p>
                <a:pPr>
                  <a:buFont typeface="Arial" charset="0"/>
                  <a:buChar char="•"/>
                </a:pPr>
                <a:r>
                  <a:rPr lang="fa-IR" dirty="0" smtClean="0">
                    <a:solidFill>
                      <a:schemeClr val="tx1"/>
                    </a:solidFill>
                  </a:rPr>
                  <a:t>سناریو اول: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fa-IR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≤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>
                  <a:buFont typeface="Arial" charset="0"/>
                  <a:buChar char="•"/>
                </a:pPr>
                <a:endParaRPr lang="fa-IR" dirty="0" smtClean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t="-3641" r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ounded Rectangle 3"/>
          <p:cNvSpPr/>
          <p:nvPr/>
        </p:nvSpPr>
        <p:spPr>
          <a:xfrm>
            <a:off x="9785445" y="65961"/>
            <a:ext cx="1678674" cy="555521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r>
              <a:rPr lang="fa-IR" dirty="0" smtClean="0">
                <a:latin typeface="B Zar" charset="0"/>
                <a:ea typeface="B Zar" charset="0"/>
                <a:cs typeface="B Zar" charset="0"/>
              </a:rPr>
              <a:t>مقدمه </a:t>
            </a:r>
            <a:endParaRPr lang="en-US" dirty="0">
              <a:latin typeface="B Zar" charset="0"/>
              <a:ea typeface="B Zar" charset="0"/>
              <a:cs typeface="B Zar" charset="0"/>
            </a:endParaRPr>
          </a:p>
        </p:txBody>
      </p:sp>
      <p:sp>
        <p:nvSpPr>
          <p:cNvPr id="5" name="Right Arrow 4"/>
          <p:cNvSpPr/>
          <p:nvPr/>
        </p:nvSpPr>
        <p:spPr>
          <a:xfrm rot="10800000">
            <a:off x="8993874" y="148984"/>
            <a:ext cx="620468" cy="328684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762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1509972" y="65959"/>
            <a:ext cx="1678674" cy="555521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r>
              <a:rPr lang="fa-IR" dirty="0" smtClean="0">
                <a:latin typeface="B Zar" charset="0"/>
                <a:ea typeface="B Zar" charset="0"/>
                <a:cs typeface="B Zar" charset="0"/>
              </a:rPr>
              <a:t>پژوهشهای پیشین و نتیجه گیری</a:t>
            </a:r>
            <a:endParaRPr lang="en-US" dirty="0">
              <a:latin typeface="B Zar" charset="0"/>
              <a:ea typeface="B Zar" charset="0"/>
              <a:cs typeface="B Zar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4268463" y="65960"/>
            <a:ext cx="1678674" cy="555521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r>
              <a:rPr lang="fa-IR" dirty="0" smtClean="0">
                <a:latin typeface="B Zar" charset="0"/>
                <a:ea typeface="B Zar" charset="0"/>
                <a:cs typeface="B Zar" charset="0"/>
              </a:rPr>
              <a:t>مطالعه موردی</a:t>
            </a:r>
            <a:endParaRPr lang="en-US" dirty="0">
              <a:latin typeface="B Zar" charset="0"/>
              <a:ea typeface="B Zar" charset="0"/>
              <a:cs typeface="B Zar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7103154" y="73297"/>
            <a:ext cx="1678674" cy="555521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r>
              <a:rPr lang="fa-IR" dirty="0" smtClean="0">
                <a:latin typeface="B Zar" charset="0"/>
                <a:ea typeface="B Zar" charset="0"/>
                <a:cs typeface="B Zar" charset="0"/>
              </a:rPr>
              <a:t>چارچوب پیشنهادی</a:t>
            </a:r>
            <a:endParaRPr lang="en-US" dirty="0">
              <a:latin typeface="B Zar" charset="0"/>
              <a:ea typeface="B Zar" charset="0"/>
              <a:cs typeface="B Zar" charset="0"/>
            </a:endParaRPr>
          </a:p>
        </p:txBody>
      </p:sp>
      <p:sp>
        <p:nvSpPr>
          <p:cNvPr id="9" name="Right Arrow 8"/>
          <p:cNvSpPr/>
          <p:nvPr/>
        </p:nvSpPr>
        <p:spPr>
          <a:xfrm rot="10800000">
            <a:off x="3383696" y="208153"/>
            <a:ext cx="620468" cy="328684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762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 rot="10800000">
            <a:off x="6176811" y="179377"/>
            <a:ext cx="620468" cy="328684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762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2"/>
          <p:cNvSpPr>
            <a:spLocks noGrp="1"/>
          </p:cNvSpPr>
          <p:nvPr>
            <p:ph type="title"/>
          </p:nvPr>
        </p:nvSpPr>
        <p:spPr>
          <a:xfrm>
            <a:off x="838200" y="989351"/>
            <a:ext cx="10515600" cy="701337"/>
          </a:xfrm>
        </p:spPr>
        <p:txBody>
          <a:bodyPr>
            <a:normAutofit fontScale="90000"/>
          </a:bodyPr>
          <a:lstStyle/>
          <a:p>
            <a:r>
              <a:rPr lang="fa-IR" dirty="0" smtClean="0"/>
              <a:t>نتایج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4036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2641444"/>
              </a:xfrm>
            </p:spPr>
            <p:txBody>
              <a:bodyPr/>
              <a:lstStyle/>
              <a:p>
                <a:pPr>
                  <a:buFont typeface="Arial" charset="0"/>
                  <a:buChar char="•"/>
                </a:pPr>
                <a:r>
                  <a:rPr lang="fa-IR" dirty="0" smtClean="0">
                    <a:solidFill>
                      <a:schemeClr val="bg1">
                        <a:lumMod val="75000"/>
                      </a:schemeClr>
                    </a:solidFill>
                  </a:rPr>
                  <a:t>قضیه ۱:  نقطه تعادل جامع بیزینی آمیخته و نیمه آمیخته وجود ندارد</a:t>
                </a:r>
              </a:p>
              <a:p>
                <a:pPr>
                  <a:buFont typeface="Arial" charset="0"/>
                  <a:buChar char="•"/>
                </a:pPr>
                <a:r>
                  <a:rPr lang="fa-IR" dirty="0">
                    <a:solidFill>
                      <a:schemeClr val="bg1">
                        <a:lumMod val="75000"/>
                      </a:schemeClr>
                    </a:solidFill>
                  </a:rPr>
                  <a:t>قضیه ۲:  به ازاء هر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charset="0"/>
                      </a:rPr>
                      <m:t>𝜃</m:t>
                    </m:r>
                  </m:oMath>
                </a14:m>
                <a:r>
                  <a:rPr lang="fa-IR" dirty="0">
                    <a:solidFill>
                      <a:schemeClr val="bg1">
                        <a:lumMod val="75000"/>
                      </a:schemeClr>
                    </a:solidFill>
                  </a:rPr>
                  <a:t>،  نقطه تعادل جامع بیزینی روی استراتژی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ℒ𝒫</m:t>
                        </m:r>
                        <m:r>
                          <a:rPr lang="en-US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ℒ𝒫</m:t>
                        </m:r>
                      </m:e>
                    </m:d>
                  </m:oMath>
                </a14:m>
                <a:r>
                  <a:rPr lang="fa-IR" dirty="0">
                    <a:solidFill>
                      <a:schemeClr val="bg1">
                        <a:lumMod val="75000"/>
                      </a:schemeClr>
                    </a:solidFill>
                  </a:rPr>
                  <a:t> وجود دارد</a:t>
                </a:r>
                <a:r>
                  <a:rPr lang="fa-IR" dirty="0" smtClean="0">
                    <a:solidFill>
                      <a:schemeClr val="bg1">
                        <a:lumMod val="75000"/>
                      </a:schemeClr>
                    </a:solidFill>
                  </a:rPr>
                  <a:t>.</a:t>
                </a:r>
                <a:endParaRPr lang="en-US" dirty="0" smtClean="0">
                  <a:solidFill>
                    <a:schemeClr val="bg1">
                      <a:lumMod val="75000"/>
                    </a:schemeClr>
                  </a:solidFill>
                </a:endParaRPr>
              </a:p>
              <a:p>
                <a:pPr>
                  <a:buFont typeface="Arial" charset="0"/>
                  <a:buChar char="•"/>
                </a:pPr>
                <a:r>
                  <a:rPr lang="fa-IR" dirty="0" smtClean="0"/>
                  <a:t>قضیه</a:t>
                </a:r>
                <a:r>
                  <a:rPr lang="en-US" dirty="0" smtClean="0"/>
                  <a:t> </a:t>
                </a:r>
                <a:r>
                  <a:rPr lang="fa-IR" dirty="0" smtClean="0"/>
                  <a:t>۳: نقطه تعادل </a:t>
                </a:r>
                <a:r>
                  <a:rPr lang="fa-IR" dirty="0" smtClean="0">
                    <a:solidFill>
                      <a:srgbClr val="C00000"/>
                    </a:solidFill>
                  </a:rPr>
                  <a:t>غیر تجمعی </a:t>
                </a:r>
                <a:r>
                  <a:rPr lang="fa-IR" dirty="0" smtClean="0"/>
                  <a:t>وجود ندارد</a:t>
                </a:r>
                <a:endParaRPr lang="en-US" dirty="0"/>
              </a:p>
              <a:p>
                <a:pPr>
                  <a:buFont typeface="Arial" charset="0"/>
                  <a:buChar char="•"/>
                </a:pPr>
                <a:r>
                  <a:rPr lang="fa-IR" dirty="0" smtClean="0">
                    <a:solidFill>
                      <a:schemeClr val="bg1">
                        <a:lumMod val="75000"/>
                      </a:schemeClr>
                    </a:solidFill>
                  </a:rPr>
                  <a:t>قضیه ۴:   در صورتی که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charset="0"/>
                      </a:rPr>
                      <m:t>𝛼</m:t>
                    </m:r>
                    <m:r>
                      <a:rPr lang="en-US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charset="0"/>
                      </a:rPr>
                      <m:t>≤</m:t>
                    </m:r>
                    <m:r>
                      <a:rPr lang="fa-IR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charset="0"/>
                      </a:rPr>
                      <m:t>𝜎</m:t>
                    </m:r>
                  </m:oMath>
                </a14:m>
                <a:r>
                  <a:rPr lang="fa-IR" dirty="0" smtClean="0">
                    <a:solidFill>
                      <a:schemeClr val="bg1">
                        <a:lumMod val="75000"/>
                      </a:schemeClr>
                    </a:solidFill>
                  </a:rPr>
                  <a:t> و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charset="0"/>
                      </a:rPr>
                      <m:t>𝜁</m:t>
                    </m:r>
                    <m:r>
                      <a:rPr lang="en-US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charset="0"/>
                      </a:rPr>
                      <m:t>≤</m:t>
                    </m:r>
                    <m:r>
                      <a:rPr lang="en-US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charset="0"/>
                      </a:rPr>
                      <m:t>𝜏</m:t>
                    </m:r>
                  </m:oMath>
                </a14:m>
                <a:r>
                  <a:rPr lang="fa-IR" dirty="0" smtClean="0">
                    <a:solidFill>
                      <a:schemeClr val="bg1">
                        <a:lumMod val="75000"/>
                      </a:schemeClr>
                    </a:solidFill>
                  </a:rPr>
                  <a:t> باشد، به ازاء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ℱ</m:t>
                        </m:r>
                      </m:e>
                      <m:sub>
                        <m:r>
                          <a:rPr lang="en-US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fa-IR" dirty="0" smtClean="0">
                    <a:solidFill>
                      <a:schemeClr val="bg1">
                        <a:lumMod val="75000"/>
                      </a:schemeClr>
                    </a:solidFill>
                  </a:rPr>
                  <a:t> ،  نقطه تعادل جامع بیزینی  روی استراتژی تجمعی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charset="0"/>
                      </a:rPr>
                      <m:t>ℋ𝒫</m:t>
                    </m:r>
                  </m:oMath>
                </a14:m>
                <a:r>
                  <a:rPr lang="fa-IR" i="1" dirty="0" smtClean="0">
                    <a:solidFill>
                      <a:schemeClr val="bg1">
                        <a:lumMod val="75000"/>
                      </a:schemeClr>
                    </a:solidFill>
                    <a:latin typeface="Cambria Math" charset="0"/>
                  </a:rPr>
                  <a:t> وجود دارد.</a:t>
                </a:r>
                <a:endParaRPr lang="fa-IR" i="1" dirty="0">
                  <a:solidFill>
                    <a:schemeClr val="bg1">
                      <a:lumMod val="75000"/>
                    </a:schemeClr>
                  </a:solidFill>
                  <a:latin typeface="Cambria Math" charset="0"/>
                </a:endParaRPr>
              </a:p>
              <a:p>
                <a:pPr>
                  <a:buFont typeface="Arial" charset="0"/>
                  <a:buChar char="•"/>
                </a:pPr>
                <a:endParaRPr lang="fa-IR" dirty="0" smtClean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2641444"/>
              </a:xfrm>
              <a:blipFill rotWithShape="0">
                <a:blip r:embed="rId2"/>
                <a:stretch>
                  <a:fillRect t="-5991" r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/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824459"/>
                <a:ext cx="10515600" cy="866229"/>
              </a:xfrm>
            </p:spPr>
            <p:txBody>
              <a:bodyPr/>
              <a:lstStyle/>
              <a:p>
                <a:r>
                  <a:rPr lang="fa-IR" dirty="0" smtClean="0"/>
                  <a:t>نتایج</a:t>
                </a:r>
                <a:r>
                  <a:rPr lang="fa-IR" dirty="0"/>
                  <a:t>(سناریو </a:t>
                </a:r>
                <a:r>
                  <a:rPr lang="fa-IR" dirty="0" smtClean="0"/>
                  <a:t>دوم: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charset="0"/>
                      </a:rPr>
                      <m:t>≤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fa-IR" dirty="0"/>
                  <a:t>)</a:t>
                </a:r>
                <a:endParaRPr lang="en-US" dirty="0"/>
              </a:p>
            </p:txBody>
          </p:sp>
        </mc:Choice>
        <mc:Fallback xmlns="">
          <p:sp>
            <p:nvSpPr>
              <p:cNvPr id="3" name="Tit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824459"/>
                <a:ext cx="10515600" cy="866229"/>
              </a:xfrm>
              <a:blipFill rotWithShape="0">
                <a:blip r:embed="rId3"/>
                <a:stretch>
                  <a:fillRect t="-3521" r="-2319" b="-330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/>
              <p:cNvSpPr txBox="1">
                <a:spLocks/>
              </p:cNvSpPr>
              <p:nvPr/>
            </p:nvSpPr>
            <p:spPr>
              <a:xfrm>
                <a:off x="945834" y="4467069"/>
                <a:ext cx="10300331" cy="195194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lIns="0" tIns="45720" rIns="0" bIns="45720" rtlCol="0">
                <a:noAutofit/>
              </a:bodyPr>
              <a:lstStyle>
                <a:lvl1pPr marL="91440" indent="-91440" algn="r" defTabSz="914400" rtl="1" eaLnBrk="1" latinLnBrk="0" hangingPunct="1">
                  <a:lnSpc>
                    <a:spcPct val="9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 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B Zar" panose="00000400000000000000" pitchFamily="2" charset="-78"/>
                  </a:defRPr>
                </a:lvl1pPr>
                <a:lvl2pPr marL="384048" indent="-182880" algn="r" defTabSz="914400" rtl="1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B Zar" panose="00000400000000000000" pitchFamily="2" charset="-78"/>
                  </a:defRPr>
                </a:lvl2pPr>
                <a:lvl3pPr marL="566928" indent="-182880" algn="r" defTabSz="914400" rtl="1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B Zar" panose="00000400000000000000" pitchFamily="2" charset="-78"/>
                  </a:defRPr>
                </a:lvl3pPr>
                <a:lvl4pPr marL="749808" indent="-182880" algn="r" defTabSz="914400" rtl="1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B Zar" panose="00000400000000000000" pitchFamily="2" charset="-78"/>
                  </a:defRPr>
                </a:lvl4pPr>
                <a:lvl5pPr marL="932688" indent="-182880" algn="r" defTabSz="914400" rtl="1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B Zar" panose="00000400000000000000" pitchFamily="2" charset="-78"/>
                  </a:defRPr>
                </a:lvl5pPr>
                <a:lvl6pPr marL="11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3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15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17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fa-IR" sz="2800" dirty="0" smtClean="0">
                    <a:solidFill>
                      <a:schemeClr val="bg1">
                        <a:lumMod val="75000"/>
                      </a:schemeClr>
                    </a:solidFill>
                  </a:rPr>
                  <a:t>نتیجه</a:t>
                </a:r>
              </a:p>
              <a:p>
                <a:r>
                  <a:rPr lang="fa-IR" sz="2800" dirty="0" smtClean="0">
                    <a:solidFill>
                      <a:schemeClr val="bg1">
                        <a:lumMod val="75000"/>
                      </a:schemeClr>
                    </a:solidFill>
                  </a:rPr>
                  <a:t>استراتژی </a:t>
                </a:r>
                <a:r>
                  <a:rPr lang="fa-IR" sz="2800" dirty="0">
                    <a:solidFill>
                      <a:schemeClr val="bg1">
                        <a:lumMod val="75000"/>
                      </a:schemeClr>
                    </a:solidFill>
                  </a:rPr>
                  <a:t>بهینه مهاجم، کاربر اولیه و کاربر ثانویه به ازای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2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sz="28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ℱ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:r>
                  <a:rPr lang="fa-IR" sz="2800" dirty="0">
                    <a:solidFill>
                      <a:schemeClr val="bg1">
                        <a:lumMod val="75000"/>
                      </a:schemeClr>
                    </a:solidFill>
                  </a:rPr>
                  <a:t> و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2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sz="28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ℱ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:r>
                  <a:rPr lang="fa-IR" sz="2800" dirty="0">
                    <a:solidFill>
                      <a:schemeClr val="bg1">
                        <a:lumMod val="75000"/>
                      </a:schemeClr>
                    </a:solidFill>
                  </a:rPr>
                  <a:t> به ترتیب برابر نمایه تعادل</a:t>
                </a:r>
              </a:p>
              <a:p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{</m:t>
                    </m:r>
                    <m:d>
                      <m:dPr>
                        <m:ctrlPr>
                          <a:rPr lang="en-US" sz="28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ℒ𝒫</m:t>
                        </m:r>
                        <m:r>
                          <a:rPr lang="en-US" sz="28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8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ℒ𝒫</m:t>
                        </m:r>
                      </m:e>
                    </m:d>
                    <m:r>
                      <a:rPr lang="en-US" sz="2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ctrlPr>
                          <a:rPr lang="en-US" sz="28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𝒩𝒯</m:t>
                        </m:r>
                        <m:r>
                          <a:rPr lang="en-US" sz="28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8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𝒩𝒯</m:t>
                        </m:r>
                      </m:e>
                    </m:d>
                    <m:r>
                      <a:rPr lang="en-US" sz="2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2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28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:r>
                  <a:rPr lang="fa-IR" sz="2800" dirty="0">
                    <a:solidFill>
                      <a:schemeClr val="bg1">
                        <a:lumMod val="75000"/>
                      </a:schemeClr>
                    </a:solidFill>
                  </a:rPr>
                  <a:t> و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{</m:t>
                    </m:r>
                    <m:d>
                      <m:dPr>
                        <m:ctrlPr>
                          <a:rPr lang="en-US" sz="28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ℒ𝒫</m:t>
                        </m:r>
                        <m:r>
                          <a:rPr lang="en-US" sz="28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8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ℒ𝒫</m:t>
                        </m:r>
                      </m:e>
                    </m:d>
                    <m:r>
                      <a:rPr lang="en-US" sz="2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ctrlPr>
                          <a:rPr lang="en-US" sz="28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𝒯</m:t>
                        </m:r>
                        <m:r>
                          <a:rPr lang="en-US" sz="28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8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𝒯</m:t>
                        </m:r>
                      </m:e>
                    </m:d>
                    <m:r>
                      <a:rPr lang="en-US" sz="2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2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fa-IR" sz="2800" dirty="0">
                    <a:solidFill>
                      <a:schemeClr val="bg1">
                        <a:lumMod val="75000"/>
                      </a:schemeClr>
                    </a:solidFill>
                  </a:rPr>
                  <a:t> است.</a:t>
                </a:r>
              </a:p>
            </p:txBody>
          </p:sp>
        </mc:Choice>
        <mc:Fallback xmlns="">
          <p:sp>
            <p:nvSpPr>
              <p:cNvPr id="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834" y="4467069"/>
                <a:ext cx="10300331" cy="1951948"/>
              </a:xfrm>
              <a:prstGeom prst="rect">
                <a:avLst/>
              </a:prstGeom>
              <a:blipFill rotWithShape="0">
                <a:blip r:embed="rId4"/>
                <a:stretch>
                  <a:fillRect t="-5000" r="-2189" b="-1281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ounded Rectangle 4"/>
          <p:cNvSpPr/>
          <p:nvPr/>
        </p:nvSpPr>
        <p:spPr>
          <a:xfrm>
            <a:off x="9785445" y="65961"/>
            <a:ext cx="1678674" cy="555521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r>
              <a:rPr lang="fa-IR" dirty="0" smtClean="0">
                <a:latin typeface="B Zar" charset="0"/>
                <a:ea typeface="B Zar" charset="0"/>
                <a:cs typeface="B Zar" charset="0"/>
              </a:rPr>
              <a:t>مقدمه </a:t>
            </a:r>
            <a:endParaRPr lang="en-US" dirty="0">
              <a:latin typeface="B Zar" charset="0"/>
              <a:ea typeface="B Zar" charset="0"/>
              <a:cs typeface="B Zar" charset="0"/>
            </a:endParaRPr>
          </a:p>
        </p:txBody>
      </p:sp>
      <p:sp>
        <p:nvSpPr>
          <p:cNvPr id="6" name="Right Arrow 5"/>
          <p:cNvSpPr/>
          <p:nvPr/>
        </p:nvSpPr>
        <p:spPr>
          <a:xfrm rot="10800000">
            <a:off x="8993874" y="148984"/>
            <a:ext cx="620468" cy="328684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762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1509972" y="65959"/>
            <a:ext cx="1678674" cy="555521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r>
              <a:rPr lang="fa-IR" dirty="0" smtClean="0">
                <a:latin typeface="B Zar" charset="0"/>
                <a:ea typeface="B Zar" charset="0"/>
                <a:cs typeface="B Zar" charset="0"/>
              </a:rPr>
              <a:t>پژوهشهای پیشین و نتیجه گیری</a:t>
            </a:r>
            <a:endParaRPr lang="en-US" dirty="0">
              <a:latin typeface="B Zar" charset="0"/>
              <a:ea typeface="B Zar" charset="0"/>
              <a:cs typeface="B Zar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4268463" y="65960"/>
            <a:ext cx="1678674" cy="555521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r>
              <a:rPr lang="fa-IR" dirty="0" smtClean="0">
                <a:latin typeface="B Zar" charset="0"/>
                <a:ea typeface="B Zar" charset="0"/>
                <a:cs typeface="B Zar" charset="0"/>
              </a:rPr>
              <a:t>مطالعه موردی</a:t>
            </a:r>
            <a:endParaRPr lang="en-US" dirty="0">
              <a:latin typeface="B Zar" charset="0"/>
              <a:ea typeface="B Zar" charset="0"/>
              <a:cs typeface="B Zar" charset="0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7103154" y="73297"/>
            <a:ext cx="1678674" cy="555521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r>
              <a:rPr lang="fa-IR" dirty="0" smtClean="0">
                <a:latin typeface="B Zar" charset="0"/>
                <a:ea typeface="B Zar" charset="0"/>
                <a:cs typeface="B Zar" charset="0"/>
              </a:rPr>
              <a:t>چارچوب پیشنهادی</a:t>
            </a:r>
            <a:endParaRPr lang="en-US" dirty="0">
              <a:latin typeface="B Zar" charset="0"/>
              <a:ea typeface="B Zar" charset="0"/>
              <a:cs typeface="B Zar" charset="0"/>
            </a:endParaRPr>
          </a:p>
        </p:txBody>
      </p:sp>
      <p:sp>
        <p:nvSpPr>
          <p:cNvPr id="10" name="Right Arrow 9"/>
          <p:cNvSpPr/>
          <p:nvPr/>
        </p:nvSpPr>
        <p:spPr>
          <a:xfrm rot="10800000">
            <a:off x="3383696" y="208153"/>
            <a:ext cx="620468" cy="328684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762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 rot="10800000">
            <a:off x="6176811" y="179377"/>
            <a:ext cx="620468" cy="328684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762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515522" y="6274509"/>
            <a:ext cx="1220681" cy="584616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r" defTabSz="914400" rtl="1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B Zar" charset="0"/>
                <a:ea typeface="B Zar" charset="0"/>
                <a:cs typeface="B Zar" charset="0"/>
              </a:defRPr>
            </a:lvl1pPr>
            <a:lvl2pPr marL="685800" indent="-228600" algn="r" defTabSz="914400" rtl="1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B Zar" charset="0"/>
                <a:ea typeface="B Zar" charset="0"/>
                <a:cs typeface="B Zar" charset="0"/>
              </a:defRPr>
            </a:lvl2pPr>
            <a:lvl3pPr marL="1143000" indent="-228600" algn="r" defTabSz="914400" rtl="1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B Zar" charset="0"/>
                <a:ea typeface="B Zar" charset="0"/>
                <a:cs typeface="B Zar" charset="0"/>
              </a:defRPr>
            </a:lvl3pPr>
            <a:lvl4pPr marL="1600200" indent="-228600" algn="r" defTabSz="914400" rtl="1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B Zar" charset="0"/>
                <a:ea typeface="B Zar" charset="0"/>
                <a:cs typeface="B Zar" charset="0"/>
              </a:defRPr>
            </a:lvl4pPr>
            <a:lvl5pPr marL="2057400" indent="-228600" algn="r" defTabSz="914400" rtl="1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B Zar" charset="0"/>
                <a:ea typeface="B Zar" charset="0"/>
                <a:cs typeface="B Zar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fa-IR" sz="2400" dirty="0" smtClean="0">
                <a:solidFill>
                  <a:schemeClr val="bg1"/>
                </a:solidFill>
              </a:rPr>
              <a:t>۲۸ از۴۴</a:t>
            </a:r>
            <a:endParaRPr lang="fa-IR" sz="24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4275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2641444"/>
              </a:xfrm>
            </p:spPr>
            <p:txBody>
              <a:bodyPr/>
              <a:lstStyle/>
              <a:p>
                <a:pPr>
                  <a:buFont typeface="Arial" charset="0"/>
                  <a:buChar char="•"/>
                </a:pPr>
                <a:r>
                  <a:rPr lang="fa-IR" dirty="0" smtClean="0">
                    <a:solidFill>
                      <a:schemeClr val="bg1">
                        <a:lumMod val="75000"/>
                      </a:schemeClr>
                    </a:solidFill>
                  </a:rPr>
                  <a:t>قضیه ۱:  نقطه تعادل جامع بیزینی آمیخته و نیمه آمیخته وجود ندارد</a:t>
                </a:r>
              </a:p>
              <a:p>
                <a:pPr>
                  <a:buFont typeface="Arial" charset="0"/>
                  <a:buChar char="•"/>
                </a:pPr>
                <a:r>
                  <a:rPr lang="fa-IR" dirty="0">
                    <a:solidFill>
                      <a:schemeClr val="bg1">
                        <a:lumMod val="75000"/>
                      </a:schemeClr>
                    </a:solidFill>
                  </a:rPr>
                  <a:t>قضیه ۲:  به ازاء هر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charset="0"/>
                      </a:rPr>
                      <m:t>𝜃</m:t>
                    </m:r>
                  </m:oMath>
                </a14:m>
                <a:r>
                  <a:rPr lang="fa-IR" dirty="0">
                    <a:solidFill>
                      <a:schemeClr val="bg1">
                        <a:lumMod val="75000"/>
                      </a:schemeClr>
                    </a:solidFill>
                  </a:rPr>
                  <a:t>،  نقطه تعادل جامع بیزینی روی استراتژی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ℒ𝒫</m:t>
                        </m:r>
                        <m:r>
                          <a:rPr lang="en-US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ℒ𝒫</m:t>
                        </m:r>
                      </m:e>
                    </m:d>
                  </m:oMath>
                </a14:m>
                <a:r>
                  <a:rPr lang="fa-IR" dirty="0">
                    <a:solidFill>
                      <a:schemeClr val="bg1">
                        <a:lumMod val="75000"/>
                      </a:schemeClr>
                    </a:solidFill>
                  </a:rPr>
                  <a:t> وجود دارد</a:t>
                </a:r>
                <a:r>
                  <a:rPr lang="fa-IR" dirty="0" smtClean="0">
                    <a:solidFill>
                      <a:schemeClr val="bg1">
                        <a:lumMod val="75000"/>
                      </a:schemeClr>
                    </a:solidFill>
                  </a:rPr>
                  <a:t>.</a:t>
                </a:r>
                <a:endParaRPr lang="en-US" dirty="0" smtClean="0">
                  <a:solidFill>
                    <a:schemeClr val="bg1">
                      <a:lumMod val="75000"/>
                    </a:schemeClr>
                  </a:solidFill>
                </a:endParaRPr>
              </a:p>
              <a:p>
                <a:pPr>
                  <a:buFont typeface="Arial" charset="0"/>
                  <a:buChar char="•"/>
                </a:pPr>
                <a:r>
                  <a:rPr lang="fa-IR" dirty="0" smtClean="0">
                    <a:solidFill>
                      <a:schemeClr val="bg1">
                        <a:lumMod val="75000"/>
                      </a:schemeClr>
                    </a:solidFill>
                  </a:rPr>
                  <a:t>قضیه</a:t>
                </a:r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:r>
                  <a:rPr lang="fa-IR" dirty="0" smtClean="0">
                    <a:solidFill>
                      <a:schemeClr val="bg1">
                        <a:lumMod val="75000"/>
                      </a:schemeClr>
                    </a:solidFill>
                  </a:rPr>
                  <a:t>۳: نقطه تعادل غیر تجمعی وجود ندارد</a:t>
                </a:r>
                <a:endParaRPr lang="en-US" dirty="0">
                  <a:solidFill>
                    <a:schemeClr val="bg1">
                      <a:lumMod val="75000"/>
                    </a:schemeClr>
                  </a:solidFill>
                </a:endParaRPr>
              </a:p>
              <a:p>
                <a:pPr>
                  <a:buFont typeface="Arial" charset="0"/>
                  <a:buChar char="•"/>
                </a:pPr>
                <a:r>
                  <a:rPr lang="fa-IR" dirty="0" smtClean="0">
                    <a:solidFill>
                      <a:schemeClr val="tx1"/>
                    </a:solidFill>
                  </a:rPr>
                  <a:t>قضیه ۴:   در صورتی </a:t>
                </a:r>
                <a:r>
                  <a:rPr lang="fa-IR" dirty="0" smtClean="0">
                    <a:solidFill>
                      <a:srgbClr val="C00000"/>
                    </a:solidFill>
                  </a:rPr>
                  <a:t>که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𝛼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≤</m:t>
                    </m:r>
                    <m:r>
                      <a:rPr lang="fa-IR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𝜎</m:t>
                    </m:r>
                  </m:oMath>
                </a14:m>
                <a:r>
                  <a:rPr lang="fa-IR" dirty="0" smtClean="0">
                    <a:solidFill>
                      <a:srgbClr val="C00000"/>
                    </a:solidFill>
                  </a:rPr>
                  <a:t> و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𝜁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≤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𝜏</m:t>
                    </m:r>
                  </m:oMath>
                </a14:m>
                <a:r>
                  <a:rPr lang="fa-IR" dirty="0" smtClean="0">
                    <a:solidFill>
                      <a:schemeClr val="tx1"/>
                    </a:solidFill>
                  </a:rPr>
                  <a:t> باشد، به ازاء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ℱ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fa-IR" dirty="0" smtClean="0">
                    <a:solidFill>
                      <a:schemeClr val="tx1"/>
                    </a:solidFill>
                  </a:rPr>
                  <a:t> ،  نقطه تعادل جامع بیزینی  روی استراتژی </a:t>
                </a:r>
                <a:r>
                  <a:rPr lang="fa-IR" dirty="0" smtClean="0">
                    <a:solidFill>
                      <a:srgbClr val="C00000"/>
                    </a:solidFill>
                  </a:rPr>
                  <a:t>تجمعی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</a:rPr>
                      <m:t>ℋ𝒫</m:t>
                    </m:r>
                  </m:oMath>
                </a14:m>
                <a:r>
                  <a:rPr lang="fa-IR" i="1" dirty="0" smtClean="0">
                    <a:solidFill>
                      <a:srgbClr val="C00000"/>
                    </a:solidFill>
                    <a:latin typeface="Cambria Math" charset="0"/>
                  </a:rPr>
                  <a:t> </a:t>
                </a:r>
                <a:r>
                  <a:rPr lang="fa-IR" i="1" dirty="0" smtClean="0">
                    <a:solidFill>
                      <a:schemeClr val="tx1"/>
                    </a:solidFill>
                    <a:latin typeface="Cambria Math" charset="0"/>
                  </a:rPr>
                  <a:t>وجود دارد</a:t>
                </a:r>
                <a:r>
                  <a:rPr lang="fa-IR" i="1" dirty="0" smtClean="0">
                    <a:solidFill>
                      <a:schemeClr val="bg1">
                        <a:lumMod val="75000"/>
                      </a:schemeClr>
                    </a:solidFill>
                    <a:latin typeface="Cambria Math" charset="0"/>
                  </a:rPr>
                  <a:t>.</a:t>
                </a:r>
                <a:endParaRPr lang="fa-IR" i="1" dirty="0">
                  <a:solidFill>
                    <a:schemeClr val="bg1">
                      <a:lumMod val="75000"/>
                    </a:schemeClr>
                  </a:solidFill>
                  <a:latin typeface="Cambria Math" charset="0"/>
                </a:endParaRPr>
              </a:p>
              <a:p>
                <a:pPr>
                  <a:buFont typeface="Arial" charset="0"/>
                  <a:buChar char="•"/>
                </a:pPr>
                <a:endParaRPr lang="fa-IR" dirty="0" smtClean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2641444"/>
              </a:xfrm>
              <a:blipFill rotWithShape="0">
                <a:blip r:embed="rId2"/>
                <a:stretch>
                  <a:fillRect t="-5991" r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/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824459"/>
                <a:ext cx="10515600" cy="866229"/>
              </a:xfrm>
            </p:spPr>
            <p:txBody>
              <a:bodyPr/>
              <a:lstStyle/>
              <a:p>
                <a:r>
                  <a:rPr lang="fa-IR" dirty="0" smtClean="0"/>
                  <a:t>نتایج</a:t>
                </a:r>
                <a:r>
                  <a:rPr lang="fa-IR" dirty="0"/>
                  <a:t>(سناریو </a:t>
                </a:r>
                <a:r>
                  <a:rPr lang="fa-IR" dirty="0" smtClean="0"/>
                  <a:t>دوم: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charset="0"/>
                      </a:rPr>
                      <m:t>≤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fa-IR" dirty="0"/>
                  <a:t>)</a:t>
                </a:r>
                <a:endParaRPr lang="en-US" dirty="0"/>
              </a:p>
            </p:txBody>
          </p:sp>
        </mc:Choice>
        <mc:Fallback xmlns="">
          <p:sp>
            <p:nvSpPr>
              <p:cNvPr id="3" name="Tit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824459"/>
                <a:ext cx="10515600" cy="866229"/>
              </a:xfrm>
              <a:blipFill rotWithShape="0">
                <a:blip r:embed="rId3"/>
                <a:stretch>
                  <a:fillRect t="-3521" r="-2319" b="-330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/>
              <p:cNvSpPr txBox="1">
                <a:spLocks/>
              </p:cNvSpPr>
              <p:nvPr/>
            </p:nvSpPr>
            <p:spPr>
              <a:xfrm>
                <a:off x="945834" y="4467069"/>
                <a:ext cx="10300331" cy="195194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lIns="0" tIns="45720" rIns="0" bIns="45720" rtlCol="0">
                <a:noAutofit/>
              </a:bodyPr>
              <a:lstStyle>
                <a:lvl1pPr marL="91440" indent="-91440" algn="r" defTabSz="914400" rtl="1" eaLnBrk="1" latinLnBrk="0" hangingPunct="1">
                  <a:lnSpc>
                    <a:spcPct val="9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 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B Zar" panose="00000400000000000000" pitchFamily="2" charset="-78"/>
                  </a:defRPr>
                </a:lvl1pPr>
                <a:lvl2pPr marL="384048" indent="-182880" algn="r" defTabSz="914400" rtl="1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B Zar" panose="00000400000000000000" pitchFamily="2" charset="-78"/>
                  </a:defRPr>
                </a:lvl2pPr>
                <a:lvl3pPr marL="566928" indent="-182880" algn="r" defTabSz="914400" rtl="1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B Zar" panose="00000400000000000000" pitchFamily="2" charset="-78"/>
                  </a:defRPr>
                </a:lvl3pPr>
                <a:lvl4pPr marL="749808" indent="-182880" algn="r" defTabSz="914400" rtl="1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B Zar" panose="00000400000000000000" pitchFamily="2" charset="-78"/>
                  </a:defRPr>
                </a:lvl4pPr>
                <a:lvl5pPr marL="932688" indent="-182880" algn="r" defTabSz="914400" rtl="1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B Zar" panose="00000400000000000000" pitchFamily="2" charset="-78"/>
                  </a:defRPr>
                </a:lvl5pPr>
                <a:lvl6pPr marL="11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3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15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17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fa-IR" sz="2800" dirty="0" smtClean="0">
                    <a:solidFill>
                      <a:schemeClr val="bg1">
                        <a:lumMod val="75000"/>
                      </a:schemeClr>
                    </a:solidFill>
                  </a:rPr>
                  <a:t>نتیجه</a:t>
                </a:r>
              </a:p>
              <a:p>
                <a:r>
                  <a:rPr lang="fa-IR" sz="2800" dirty="0" smtClean="0">
                    <a:solidFill>
                      <a:schemeClr val="bg1">
                        <a:lumMod val="75000"/>
                      </a:schemeClr>
                    </a:solidFill>
                  </a:rPr>
                  <a:t>استراتژی </a:t>
                </a:r>
                <a:r>
                  <a:rPr lang="fa-IR" sz="2800" dirty="0">
                    <a:solidFill>
                      <a:schemeClr val="bg1">
                        <a:lumMod val="75000"/>
                      </a:schemeClr>
                    </a:solidFill>
                  </a:rPr>
                  <a:t>بهینه مهاجم، کاربر اولیه و کاربر ثانویه به ازای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2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sz="28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ℱ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:r>
                  <a:rPr lang="fa-IR" sz="2800" dirty="0">
                    <a:solidFill>
                      <a:schemeClr val="bg1">
                        <a:lumMod val="75000"/>
                      </a:schemeClr>
                    </a:solidFill>
                  </a:rPr>
                  <a:t> و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2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sz="28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ℱ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:r>
                  <a:rPr lang="fa-IR" sz="2800" dirty="0">
                    <a:solidFill>
                      <a:schemeClr val="bg1">
                        <a:lumMod val="75000"/>
                      </a:schemeClr>
                    </a:solidFill>
                  </a:rPr>
                  <a:t> به ترتیب برابر نمایه تعادل</a:t>
                </a:r>
              </a:p>
              <a:p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{</m:t>
                    </m:r>
                    <m:d>
                      <m:dPr>
                        <m:ctrlPr>
                          <a:rPr lang="en-US" sz="28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ℒ𝒫</m:t>
                        </m:r>
                        <m:r>
                          <a:rPr lang="en-US" sz="28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8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ℒ𝒫</m:t>
                        </m:r>
                      </m:e>
                    </m:d>
                    <m:r>
                      <a:rPr lang="en-US" sz="2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ctrlPr>
                          <a:rPr lang="en-US" sz="28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𝒩𝒯</m:t>
                        </m:r>
                        <m:r>
                          <a:rPr lang="en-US" sz="28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8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𝒩𝒯</m:t>
                        </m:r>
                      </m:e>
                    </m:d>
                    <m:r>
                      <a:rPr lang="en-US" sz="2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2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28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:r>
                  <a:rPr lang="fa-IR" sz="2800" dirty="0">
                    <a:solidFill>
                      <a:schemeClr val="bg1">
                        <a:lumMod val="75000"/>
                      </a:schemeClr>
                    </a:solidFill>
                  </a:rPr>
                  <a:t> و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{</m:t>
                    </m:r>
                    <m:d>
                      <m:dPr>
                        <m:ctrlPr>
                          <a:rPr lang="en-US" sz="28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ℒ𝒫</m:t>
                        </m:r>
                        <m:r>
                          <a:rPr lang="en-US" sz="28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8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ℒ𝒫</m:t>
                        </m:r>
                      </m:e>
                    </m:d>
                    <m:r>
                      <a:rPr lang="en-US" sz="2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ctrlPr>
                          <a:rPr lang="en-US" sz="28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𝒯</m:t>
                        </m:r>
                        <m:r>
                          <a:rPr lang="en-US" sz="28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8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𝒯</m:t>
                        </m:r>
                      </m:e>
                    </m:d>
                    <m:r>
                      <a:rPr lang="en-US" sz="2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2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fa-IR" sz="2800" dirty="0">
                    <a:solidFill>
                      <a:schemeClr val="bg1">
                        <a:lumMod val="75000"/>
                      </a:schemeClr>
                    </a:solidFill>
                  </a:rPr>
                  <a:t> است.</a:t>
                </a:r>
              </a:p>
            </p:txBody>
          </p:sp>
        </mc:Choice>
        <mc:Fallback xmlns="">
          <p:sp>
            <p:nvSpPr>
              <p:cNvPr id="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834" y="4467069"/>
                <a:ext cx="10300331" cy="1951948"/>
              </a:xfrm>
              <a:prstGeom prst="rect">
                <a:avLst/>
              </a:prstGeom>
              <a:blipFill rotWithShape="0">
                <a:blip r:embed="rId4"/>
                <a:stretch>
                  <a:fillRect t="-5000" r="-2189" b="-1281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ounded Rectangle 4"/>
          <p:cNvSpPr/>
          <p:nvPr/>
        </p:nvSpPr>
        <p:spPr>
          <a:xfrm>
            <a:off x="9785445" y="65961"/>
            <a:ext cx="1678674" cy="555521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r>
              <a:rPr lang="fa-IR" dirty="0" smtClean="0">
                <a:latin typeface="B Zar" charset="0"/>
                <a:ea typeface="B Zar" charset="0"/>
                <a:cs typeface="B Zar" charset="0"/>
              </a:rPr>
              <a:t>مقدمه </a:t>
            </a:r>
            <a:endParaRPr lang="en-US" dirty="0">
              <a:latin typeface="B Zar" charset="0"/>
              <a:ea typeface="B Zar" charset="0"/>
              <a:cs typeface="B Zar" charset="0"/>
            </a:endParaRPr>
          </a:p>
        </p:txBody>
      </p:sp>
      <p:sp>
        <p:nvSpPr>
          <p:cNvPr id="6" name="Right Arrow 5"/>
          <p:cNvSpPr/>
          <p:nvPr/>
        </p:nvSpPr>
        <p:spPr>
          <a:xfrm rot="10800000">
            <a:off x="8993874" y="148984"/>
            <a:ext cx="620468" cy="328684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762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1509972" y="65959"/>
            <a:ext cx="1678674" cy="555521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r>
              <a:rPr lang="fa-IR" dirty="0" smtClean="0">
                <a:latin typeface="B Zar" charset="0"/>
                <a:ea typeface="B Zar" charset="0"/>
                <a:cs typeface="B Zar" charset="0"/>
              </a:rPr>
              <a:t>پژوهشهای پیشین و نتیجه گیری</a:t>
            </a:r>
            <a:endParaRPr lang="en-US" dirty="0">
              <a:latin typeface="B Zar" charset="0"/>
              <a:ea typeface="B Zar" charset="0"/>
              <a:cs typeface="B Zar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4268463" y="65960"/>
            <a:ext cx="1678674" cy="555521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r>
              <a:rPr lang="fa-IR" dirty="0" smtClean="0">
                <a:latin typeface="B Zar" charset="0"/>
                <a:ea typeface="B Zar" charset="0"/>
                <a:cs typeface="B Zar" charset="0"/>
              </a:rPr>
              <a:t>مطالعه موردی</a:t>
            </a:r>
            <a:endParaRPr lang="en-US" dirty="0">
              <a:latin typeface="B Zar" charset="0"/>
              <a:ea typeface="B Zar" charset="0"/>
              <a:cs typeface="B Zar" charset="0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7103154" y="73297"/>
            <a:ext cx="1678674" cy="555521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r>
              <a:rPr lang="fa-IR" dirty="0" smtClean="0">
                <a:latin typeface="B Zar" charset="0"/>
                <a:ea typeface="B Zar" charset="0"/>
                <a:cs typeface="B Zar" charset="0"/>
              </a:rPr>
              <a:t>چارچوب پیشنهادی</a:t>
            </a:r>
            <a:endParaRPr lang="en-US" dirty="0">
              <a:latin typeface="B Zar" charset="0"/>
              <a:ea typeface="B Zar" charset="0"/>
              <a:cs typeface="B Zar" charset="0"/>
            </a:endParaRPr>
          </a:p>
        </p:txBody>
      </p:sp>
      <p:sp>
        <p:nvSpPr>
          <p:cNvPr id="10" name="Right Arrow 9"/>
          <p:cNvSpPr/>
          <p:nvPr/>
        </p:nvSpPr>
        <p:spPr>
          <a:xfrm rot="10800000">
            <a:off x="3383696" y="208153"/>
            <a:ext cx="620468" cy="328684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762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 rot="10800000">
            <a:off x="6176811" y="179377"/>
            <a:ext cx="620468" cy="328684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762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515522" y="6274509"/>
            <a:ext cx="1220681" cy="584616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r" defTabSz="914400" rtl="1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B Zar" charset="0"/>
                <a:ea typeface="B Zar" charset="0"/>
                <a:cs typeface="B Zar" charset="0"/>
              </a:defRPr>
            </a:lvl1pPr>
            <a:lvl2pPr marL="685800" indent="-228600" algn="r" defTabSz="914400" rtl="1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B Zar" charset="0"/>
                <a:ea typeface="B Zar" charset="0"/>
                <a:cs typeface="B Zar" charset="0"/>
              </a:defRPr>
            </a:lvl2pPr>
            <a:lvl3pPr marL="1143000" indent="-228600" algn="r" defTabSz="914400" rtl="1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B Zar" charset="0"/>
                <a:ea typeface="B Zar" charset="0"/>
                <a:cs typeface="B Zar" charset="0"/>
              </a:defRPr>
            </a:lvl3pPr>
            <a:lvl4pPr marL="1600200" indent="-228600" algn="r" defTabSz="914400" rtl="1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B Zar" charset="0"/>
                <a:ea typeface="B Zar" charset="0"/>
                <a:cs typeface="B Zar" charset="0"/>
              </a:defRPr>
            </a:lvl4pPr>
            <a:lvl5pPr marL="2057400" indent="-228600" algn="r" defTabSz="914400" rtl="1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B Zar" charset="0"/>
                <a:ea typeface="B Zar" charset="0"/>
                <a:cs typeface="B Zar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fa-IR" sz="2400" dirty="0" smtClean="0">
                <a:solidFill>
                  <a:schemeClr val="bg1"/>
                </a:solidFill>
              </a:rPr>
              <a:t>۲۸ از۴۴</a:t>
            </a:r>
            <a:endParaRPr lang="fa-IR" sz="24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7769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8180" y="794479"/>
            <a:ext cx="10531886" cy="851759"/>
          </a:xfrm>
        </p:spPr>
        <p:txBody>
          <a:bodyPr/>
          <a:lstStyle/>
          <a:p>
            <a:r>
              <a:rPr lang="fa-IR" dirty="0" smtClean="0"/>
              <a:t>مقایسه نقاط تعادل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1953" y="1391405"/>
            <a:ext cx="9638113" cy="5466595"/>
          </a:xfrm>
        </p:spPr>
      </p:pic>
      <p:cxnSp>
        <p:nvCxnSpPr>
          <p:cNvPr id="10" name="Straight Arrow Connector 9"/>
          <p:cNvCxnSpPr/>
          <p:nvPr/>
        </p:nvCxnSpPr>
        <p:spPr>
          <a:xfrm flipH="1">
            <a:off x="4664020" y="2992862"/>
            <a:ext cx="142875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4664020" y="5632602"/>
            <a:ext cx="142875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11"/>
              <p:cNvSpPr/>
              <p:nvPr/>
            </p:nvSpPr>
            <p:spPr>
              <a:xfrm>
                <a:off x="4482037" y="3789074"/>
                <a:ext cx="1157622" cy="110082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a-IR" sz="2000" dirty="0" smtClean="0">
                    <a:latin typeface="B Zar" charset="0"/>
                    <a:ea typeface="B Zar" charset="0"/>
                    <a:cs typeface="B Zar" charset="0"/>
                  </a:rPr>
                  <a:t>تجمع روی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  <a:ea typeface="B Zar" charset="0"/>
                          <a:cs typeface="B Zar" charset="0"/>
                        </a:rPr>
                        <m:t>ℒ𝒫</m:t>
                      </m:r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  <a:latin typeface="B Zar" charset="0"/>
                  <a:ea typeface="B Zar" charset="0"/>
                  <a:cs typeface="B Zar" charset="0"/>
                </a:endParaRPr>
              </a:p>
            </p:txBody>
          </p:sp>
        </mc:Choice>
        <mc:Fallback xmlns="">
          <p:sp>
            <p:nvSpPr>
              <p:cNvPr id="12" name="Oval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2037" y="3789074"/>
                <a:ext cx="1157622" cy="1100826"/>
              </a:xfrm>
              <a:prstGeom prst="ellipse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/>
          <p:cNvCxnSpPr/>
          <p:nvPr/>
        </p:nvCxnSpPr>
        <p:spPr>
          <a:xfrm>
            <a:off x="6669230" y="2992862"/>
            <a:ext cx="1460053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6748714" y="5632602"/>
            <a:ext cx="1431872" cy="25651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Oval 12"/>
              <p:cNvSpPr/>
              <p:nvPr/>
            </p:nvSpPr>
            <p:spPr>
              <a:xfrm>
                <a:off x="6885839" y="3735564"/>
                <a:ext cx="1157622" cy="1100826"/>
              </a:xfrm>
              <a:prstGeom prst="ellipse">
                <a:avLst/>
              </a:prstGeom>
              <a:solidFill>
                <a:srgbClr val="0070C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a-IR" sz="2000" dirty="0">
                    <a:latin typeface="B Zar" charset="0"/>
                    <a:ea typeface="B Zar" charset="0"/>
                    <a:cs typeface="B Zar" charset="0"/>
                  </a:rPr>
                  <a:t>تجمع روی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charset="0"/>
                          <a:ea typeface="B Zar" charset="0"/>
                          <a:cs typeface="B Zar" charset="0"/>
                        </a:rPr>
                        <m:t>ℋ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  <a:ea typeface="B Zar" charset="0"/>
                          <a:cs typeface="B Zar" charset="0"/>
                        </a:rPr>
                        <m:t>𝒫</m:t>
                      </m:r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  <a:latin typeface="B Zar" charset="0"/>
                  <a:ea typeface="B Zar" charset="0"/>
                  <a:cs typeface="B Zar" charset="0"/>
                </a:endParaRPr>
              </a:p>
            </p:txBody>
          </p:sp>
        </mc:Choice>
        <mc:Fallback xmlns="">
          <p:sp>
            <p:nvSpPr>
              <p:cNvPr id="13" name="Oval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5839" y="3735564"/>
                <a:ext cx="1157622" cy="1100826"/>
              </a:xfrm>
              <a:prstGeom prst="ellipse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ounded Rectangle 13"/>
          <p:cNvSpPr/>
          <p:nvPr/>
        </p:nvSpPr>
        <p:spPr>
          <a:xfrm>
            <a:off x="9785445" y="65961"/>
            <a:ext cx="1678674" cy="555521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r>
              <a:rPr lang="fa-IR" dirty="0" smtClean="0">
                <a:latin typeface="B Zar" charset="0"/>
                <a:ea typeface="B Zar" charset="0"/>
                <a:cs typeface="B Zar" charset="0"/>
              </a:rPr>
              <a:t>مقدمه </a:t>
            </a:r>
            <a:endParaRPr lang="en-US" dirty="0">
              <a:latin typeface="B Zar" charset="0"/>
              <a:ea typeface="B Zar" charset="0"/>
              <a:cs typeface="B Zar" charset="0"/>
            </a:endParaRPr>
          </a:p>
        </p:txBody>
      </p:sp>
      <p:sp>
        <p:nvSpPr>
          <p:cNvPr id="15" name="Right Arrow 14"/>
          <p:cNvSpPr/>
          <p:nvPr/>
        </p:nvSpPr>
        <p:spPr>
          <a:xfrm rot="10800000">
            <a:off x="8993874" y="148984"/>
            <a:ext cx="620468" cy="328684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762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1509972" y="65959"/>
            <a:ext cx="1678674" cy="555521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r>
              <a:rPr lang="fa-IR" dirty="0" smtClean="0">
                <a:latin typeface="B Zar" charset="0"/>
                <a:ea typeface="B Zar" charset="0"/>
                <a:cs typeface="B Zar" charset="0"/>
              </a:rPr>
              <a:t>پژوهشهای پیشین و نتیجه گیری</a:t>
            </a:r>
            <a:endParaRPr lang="en-US" dirty="0">
              <a:latin typeface="B Zar" charset="0"/>
              <a:ea typeface="B Zar" charset="0"/>
              <a:cs typeface="B Zar" charset="0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4268463" y="65960"/>
            <a:ext cx="1678674" cy="555521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r>
              <a:rPr lang="fa-IR" dirty="0" smtClean="0">
                <a:latin typeface="B Zar" charset="0"/>
                <a:ea typeface="B Zar" charset="0"/>
                <a:cs typeface="B Zar" charset="0"/>
              </a:rPr>
              <a:t>مطالعه موردی</a:t>
            </a:r>
            <a:endParaRPr lang="en-US" dirty="0">
              <a:latin typeface="B Zar" charset="0"/>
              <a:ea typeface="B Zar" charset="0"/>
              <a:cs typeface="B Zar" charset="0"/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7103154" y="73297"/>
            <a:ext cx="1678674" cy="555521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r>
              <a:rPr lang="fa-IR" dirty="0" smtClean="0">
                <a:latin typeface="B Zar" charset="0"/>
                <a:ea typeface="B Zar" charset="0"/>
                <a:cs typeface="B Zar" charset="0"/>
              </a:rPr>
              <a:t>چارچوب پیشنهادی</a:t>
            </a:r>
            <a:endParaRPr lang="en-US" dirty="0">
              <a:latin typeface="B Zar" charset="0"/>
              <a:ea typeface="B Zar" charset="0"/>
              <a:cs typeface="B Zar" charset="0"/>
            </a:endParaRPr>
          </a:p>
        </p:txBody>
      </p:sp>
      <p:sp>
        <p:nvSpPr>
          <p:cNvPr id="19" name="Right Arrow 18"/>
          <p:cNvSpPr/>
          <p:nvPr/>
        </p:nvSpPr>
        <p:spPr>
          <a:xfrm rot="10800000">
            <a:off x="3383696" y="208153"/>
            <a:ext cx="620468" cy="328684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762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 rot="10800000">
            <a:off x="6176811" y="179377"/>
            <a:ext cx="620468" cy="328684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762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Content Placeholder 2"/>
          <p:cNvSpPr txBox="1">
            <a:spLocks/>
          </p:cNvSpPr>
          <p:nvPr/>
        </p:nvSpPr>
        <p:spPr>
          <a:xfrm>
            <a:off x="515522" y="6274509"/>
            <a:ext cx="1220681" cy="584616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r" defTabSz="914400" rtl="1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B Zar" charset="0"/>
                <a:ea typeface="B Zar" charset="0"/>
                <a:cs typeface="B Zar" charset="0"/>
              </a:defRPr>
            </a:lvl1pPr>
            <a:lvl2pPr marL="685800" indent="-228600" algn="r" defTabSz="914400" rtl="1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B Zar" charset="0"/>
                <a:ea typeface="B Zar" charset="0"/>
                <a:cs typeface="B Zar" charset="0"/>
              </a:defRPr>
            </a:lvl2pPr>
            <a:lvl3pPr marL="1143000" indent="-228600" algn="r" defTabSz="914400" rtl="1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B Zar" charset="0"/>
                <a:ea typeface="B Zar" charset="0"/>
                <a:cs typeface="B Zar" charset="0"/>
              </a:defRPr>
            </a:lvl3pPr>
            <a:lvl4pPr marL="1600200" indent="-228600" algn="r" defTabSz="914400" rtl="1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B Zar" charset="0"/>
                <a:ea typeface="B Zar" charset="0"/>
                <a:cs typeface="B Zar" charset="0"/>
              </a:defRPr>
            </a:lvl4pPr>
            <a:lvl5pPr marL="2057400" indent="-228600" algn="r" defTabSz="914400" rtl="1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B Zar" charset="0"/>
                <a:ea typeface="B Zar" charset="0"/>
                <a:cs typeface="B Zar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fa-IR" sz="2400" dirty="0" smtClean="0">
                <a:solidFill>
                  <a:schemeClr val="bg1"/>
                </a:solidFill>
              </a:rPr>
              <a:t>۲۹ از۴۴</a:t>
            </a:r>
            <a:endParaRPr lang="fa-IR" sz="2400" dirty="0" smtClean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Rectangle 21"/>
              <p:cNvSpPr/>
              <p:nvPr/>
            </p:nvSpPr>
            <p:spPr>
              <a:xfrm>
                <a:off x="7103154" y="3152792"/>
                <a:ext cx="914232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 rt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&lt;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3154" y="3152792"/>
                <a:ext cx="914232" cy="369332"/>
              </a:xfrm>
              <a:prstGeom prst="rect">
                <a:avLst/>
              </a:prstGeom>
              <a:blipFill rotWithShape="0">
                <a:blip r:embed="rId5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Rectangle 22"/>
              <p:cNvSpPr/>
              <p:nvPr/>
            </p:nvSpPr>
            <p:spPr>
              <a:xfrm>
                <a:off x="4725427" y="3225405"/>
                <a:ext cx="914232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 rt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∀ </m:t>
                      </m:r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5427" y="3225405"/>
                <a:ext cx="914232" cy="369332"/>
              </a:xfrm>
              <a:prstGeom prst="rect">
                <a:avLst/>
              </a:prstGeom>
              <a:blipFill rotWithShape="0">
                <a:blip r:embed="rId6"/>
                <a:stretch>
                  <a:fillRect t="-93443" b="-1229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21976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22" grpId="0"/>
      <p:bldP spid="2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854439"/>
            <a:ext cx="10509354" cy="836249"/>
          </a:xfrm>
        </p:spPr>
        <p:txBody>
          <a:bodyPr/>
          <a:lstStyle/>
          <a:p>
            <a:r>
              <a:rPr lang="fa-IR" dirty="0"/>
              <a:t>مشکلات سناریو‌های فریب‌کارانه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4222" y="3661434"/>
            <a:ext cx="3743958" cy="254644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4111" y="3661434"/>
            <a:ext cx="4257984" cy="2546442"/>
          </a:xfrm>
          <a:prstGeom prst="rect">
            <a:avLst/>
          </a:prstGeom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7090345" y="2518349"/>
            <a:ext cx="3312826" cy="1034322"/>
          </a:xfrm>
        </p:spPr>
        <p:txBody>
          <a:bodyPr>
            <a:normAutofit/>
          </a:bodyPr>
          <a:lstStyle/>
          <a:p>
            <a:pPr marL="0" indent="0" algn="ctr" rtl="1">
              <a:buNone/>
            </a:pPr>
            <a:r>
              <a:rPr lang="ar-SA" sz="4800" b="1" dirty="0" err="1" smtClean="0">
                <a:latin typeface="B Zar" charset="0"/>
                <a:ea typeface="B Zar" charset="0"/>
                <a:cs typeface="B Zar" charset="0"/>
              </a:rPr>
              <a:t>کربلای</a:t>
            </a:r>
            <a:r>
              <a:rPr lang="ar-SA" sz="4800" b="1" dirty="0" smtClean="0">
                <a:latin typeface="B Zar" charset="0"/>
                <a:ea typeface="B Zar" charset="0"/>
                <a:cs typeface="B Zar" charset="0"/>
              </a:rPr>
              <a:t> ۴</a:t>
            </a:r>
            <a:endParaRPr lang="ar-SA" sz="4800" dirty="0" smtClean="0">
              <a:latin typeface="B Zar" charset="0"/>
              <a:ea typeface="B Zar" charset="0"/>
              <a:cs typeface="B Zar" charset="0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2249788" y="1903752"/>
            <a:ext cx="3401500" cy="16489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r" defTabSz="914400" rtl="1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B Zar" charset="0"/>
                <a:ea typeface="B Zar" charset="0"/>
                <a:cs typeface="B Zar" charset="0"/>
              </a:defRPr>
            </a:lvl1pPr>
            <a:lvl2pPr marL="685800" indent="-228600" algn="r" defTabSz="914400" rtl="1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B Zar" charset="0"/>
                <a:ea typeface="B Zar" charset="0"/>
                <a:cs typeface="B Zar" charset="0"/>
              </a:defRPr>
            </a:lvl2pPr>
            <a:lvl3pPr marL="1143000" indent="-228600" algn="r" defTabSz="914400" rtl="1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B Zar" charset="0"/>
                <a:ea typeface="B Zar" charset="0"/>
                <a:cs typeface="B Zar" charset="0"/>
              </a:defRPr>
            </a:lvl3pPr>
            <a:lvl4pPr marL="1600200" indent="-228600" algn="r" defTabSz="914400" rtl="1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B Zar" charset="0"/>
                <a:ea typeface="B Zar" charset="0"/>
                <a:cs typeface="B Zar" charset="0"/>
              </a:defRPr>
            </a:lvl4pPr>
            <a:lvl5pPr marL="2057400" indent="-228600" algn="r" defTabSz="914400" rtl="1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B Zar" charset="0"/>
                <a:ea typeface="B Zar" charset="0"/>
                <a:cs typeface="B Zar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None/>
            </a:pPr>
            <a:r>
              <a:rPr lang="en-US" sz="4000" b="1" dirty="0" smtClean="0"/>
              <a:t>Enigma</a:t>
            </a:r>
            <a:endParaRPr lang="en-US" sz="4000" b="1" dirty="0"/>
          </a:p>
          <a:p>
            <a:pPr marL="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None/>
            </a:pPr>
            <a:r>
              <a:rPr lang="ar-SA" sz="4000" b="1" dirty="0" smtClean="0"/>
              <a:t>جنگ جهانی دوم</a:t>
            </a:r>
            <a:endParaRPr lang="ar-SA" sz="4000" dirty="0" smtClean="0"/>
          </a:p>
        </p:txBody>
      </p:sp>
      <p:sp>
        <p:nvSpPr>
          <p:cNvPr id="8" name="Rounded Rectangle 7"/>
          <p:cNvSpPr/>
          <p:nvPr/>
        </p:nvSpPr>
        <p:spPr>
          <a:xfrm>
            <a:off x="9785445" y="65961"/>
            <a:ext cx="1678674" cy="555521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r>
              <a:rPr lang="fa-IR" dirty="0" smtClean="0">
                <a:latin typeface="B Zar" charset="0"/>
                <a:ea typeface="B Zar" charset="0"/>
                <a:cs typeface="B Zar" charset="0"/>
              </a:rPr>
              <a:t>مقدمه </a:t>
            </a:r>
            <a:endParaRPr lang="en-US" dirty="0">
              <a:latin typeface="B Zar" charset="0"/>
              <a:ea typeface="B Zar" charset="0"/>
              <a:cs typeface="B Zar" charset="0"/>
            </a:endParaRPr>
          </a:p>
        </p:txBody>
      </p:sp>
      <p:sp>
        <p:nvSpPr>
          <p:cNvPr id="9" name="Right Arrow 8"/>
          <p:cNvSpPr/>
          <p:nvPr/>
        </p:nvSpPr>
        <p:spPr>
          <a:xfrm rot="10800000">
            <a:off x="8993874" y="148984"/>
            <a:ext cx="620468" cy="328684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762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1509972" y="65959"/>
            <a:ext cx="1678674" cy="555521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r>
              <a:rPr lang="fa-IR" dirty="0" smtClean="0">
                <a:latin typeface="B Zar" charset="0"/>
                <a:ea typeface="B Zar" charset="0"/>
                <a:cs typeface="B Zar" charset="0"/>
              </a:rPr>
              <a:t>پژوهشهای پیشین و نتیجه گیری</a:t>
            </a:r>
            <a:endParaRPr lang="en-US" dirty="0">
              <a:latin typeface="B Zar" charset="0"/>
              <a:ea typeface="B Zar" charset="0"/>
              <a:cs typeface="B Zar" charset="0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4268463" y="65960"/>
            <a:ext cx="1678674" cy="555521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r>
              <a:rPr lang="fa-IR" dirty="0" smtClean="0">
                <a:latin typeface="B Zar" charset="0"/>
                <a:ea typeface="B Zar" charset="0"/>
                <a:cs typeface="B Zar" charset="0"/>
              </a:rPr>
              <a:t>مطالعه موردی</a:t>
            </a:r>
            <a:endParaRPr lang="en-US" dirty="0">
              <a:latin typeface="B Zar" charset="0"/>
              <a:ea typeface="B Zar" charset="0"/>
              <a:cs typeface="B Zar" charset="0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7103154" y="73297"/>
            <a:ext cx="1678674" cy="555521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r>
              <a:rPr lang="fa-IR" dirty="0" smtClean="0">
                <a:latin typeface="B Zar" charset="0"/>
                <a:ea typeface="B Zar" charset="0"/>
                <a:cs typeface="B Zar" charset="0"/>
              </a:rPr>
              <a:t>چارچوب پیشنهادی</a:t>
            </a:r>
            <a:endParaRPr lang="en-US" dirty="0">
              <a:latin typeface="B Zar" charset="0"/>
              <a:ea typeface="B Zar" charset="0"/>
              <a:cs typeface="B Zar" charset="0"/>
            </a:endParaRPr>
          </a:p>
        </p:txBody>
      </p:sp>
      <p:sp>
        <p:nvSpPr>
          <p:cNvPr id="13" name="Right Arrow 12"/>
          <p:cNvSpPr/>
          <p:nvPr/>
        </p:nvSpPr>
        <p:spPr>
          <a:xfrm rot="10800000">
            <a:off x="3383696" y="208153"/>
            <a:ext cx="620468" cy="328684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762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/>
          <p:cNvSpPr/>
          <p:nvPr/>
        </p:nvSpPr>
        <p:spPr>
          <a:xfrm rot="10800000">
            <a:off x="6176811" y="179377"/>
            <a:ext cx="620468" cy="328684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762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515522" y="6273384"/>
            <a:ext cx="1220681" cy="584616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r" defTabSz="914400" rtl="1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B Zar" charset="0"/>
                <a:ea typeface="B Zar" charset="0"/>
                <a:cs typeface="B Zar" charset="0"/>
              </a:defRPr>
            </a:lvl1pPr>
            <a:lvl2pPr marL="685800" indent="-228600" algn="r" defTabSz="914400" rtl="1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B Zar" charset="0"/>
                <a:ea typeface="B Zar" charset="0"/>
                <a:cs typeface="B Zar" charset="0"/>
              </a:defRPr>
            </a:lvl2pPr>
            <a:lvl3pPr marL="1143000" indent="-228600" algn="r" defTabSz="914400" rtl="1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B Zar" charset="0"/>
                <a:ea typeface="B Zar" charset="0"/>
                <a:cs typeface="B Zar" charset="0"/>
              </a:defRPr>
            </a:lvl3pPr>
            <a:lvl4pPr marL="1600200" indent="-228600" algn="r" defTabSz="914400" rtl="1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B Zar" charset="0"/>
                <a:ea typeface="B Zar" charset="0"/>
                <a:cs typeface="B Zar" charset="0"/>
              </a:defRPr>
            </a:lvl4pPr>
            <a:lvl5pPr marL="2057400" indent="-228600" algn="r" defTabSz="914400" rtl="1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B Zar" charset="0"/>
                <a:ea typeface="B Zar" charset="0"/>
                <a:cs typeface="B Zar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fa-IR" sz="2400" dirty="0" smtClean="0">
                <a:solidFill>
                  <a:schemeClr val="bg1"/>
                </a:solidFill>
              </a:rPr>
              <a:t>۲ </a:t>
            </a:r>
            <a:r>
              <a:rPr lang="fa-IR" sz="2400" dirty="0" smtClean="0">
                <a:solidFill>
                  <a:schemeClr val="bg1"/>
                </a:solidFill>
              </a:rPr>
              <a:t>از۴۴</a:t>
            </a:r>
            <a:endParaRPr lang="fa-IR" sz="24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8626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7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25615"/>
            <a:ext cx="10494364" cy="720623"/>
          </a:xfrm>
        </p:spPr>
        <p:txBody>
          <a:bodyPr>
            <a:normAutofit fontScale="90000"/>
          </a:bodyPr>
          <a:lstStyle/>
          <a:p>
            <a:pPr algn="r"/>
            <a:r>
              <a:rPr lang="fa-IR" dirty="0" smtClean="0"/>
              <a:t>مقایسه نقاط تعادل (ادامه.)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loud 12"/>
              <p:cNvSpPr/>
              <p:nvPr/>
            </p:nvSpPr>
            <p:spPr>
              <a:xfrm>
                <a:off x="2145644" y="1899308"/>
                <a:ext cx="1880047" cy="1866300"/>
              </a:xfrm>
              <a:prstGeom prst="clou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a-IR" sz="2400" dirty="0" smtClean="0">
                    <a:solidFill>
                      <a:schemeClr val="bg1"/>
                    </a:solidFill>
                    <a:latin typeface="B Zar" charset="0"/>
                    <a:ea typeface="B Zar" charset="0"/>
                    <a:cs typeface="B Zar" charset="0"/>
                  </a:rPr>
                  <a:t>تجمع روی استراتژی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  <a:ea typeface="B Zar" charset="0"/>
                          <a:cs typeface="B Zar" charset="0"/>
                        </a:rPr>
                        <m:t>ℒ𝒫</m:t>
                      </m:r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  <a:latin typeface="B Zar" charset="0"/>
                  <a:ea typeface="B Zar" charset="0"/>
                  <a:cs typeface="B Zar" charset="0"/>
                </a:endParaRPr>
              </a:p>
            </p:txBody>
          </p:sp>
        </mc:Choice>
        <mc:Fallback xmlns="">
          <p:sp>
            <p:nvSpPr>
              <p:cNvPr id="13" name="Cloud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5644" y="1899308"/>
                <a:ext cx="1880047" cy="1866300"/>
              </a:xfrm>
              <a:prstGeom prst="cloud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loud 14"/>
              <p:cNvSpPr/>
              <p:nvPr/>
            </p:nvSpPr>
            <p:spPr>
              <a:xfrm>
                <a:off x="1950165" y="4315831"/>
                <a:ext cx="2585192" cy="2189899"/>
              </a:xfrm>
              <a:prstGeom prst="clou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a-IR" sz="2400" dirty="0" smtClean="0">
                    <a:solidFill>
                      <a:schemeClr val="bg1"/>
                    </a:solidFill>
                    <a:latin typeface="B Zar" charset="0"/>
                    <a:ea typeface="B Zar" charset="0"/>
                    <a:cs typeface="B Zar" charset="0"/>
                  </a:rPr>
                  <a:t>تجمع روی استراتژی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charset="0"/>
                          <a:ea typeface="B Zar" charset="0"/>
                          <a:cs typeface="B Zar" charset="0"/>
                        </a:rPr>
                        <m:t>ℋ𝒫</m:t>
                      </m:r>
                    </m:oMath>
                  </m:oMathPara>
                </a14:m>
                <a:endParaRPr lang="fa-IR" sz="2400" i="1" dirty="0" smtClean="0">
                  <a:latin typeface="Cambria Math" charset="0"/>
                  <a:ea typeface="B Zar" charset="0"/>
                  <a:cs typeface="B Zar" charset="0"/>
                </a:endParaRPr>
              </a:p>
            </p:txBody>
          </p:sp>
        </mc:Choice>
        <mc:Fallback xmlns="">
          <p:sp>
            <p:nvSpPr>
              <p:cNvPr id="15" name="Cloud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0165" y="4315831"/>
                <a:ext cx="2585192" cy="2189899"/>
              </a:xfrm>
              <a:prstGeom prst="cloud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3183" y="1468055"/>
            <a:ext cx="6258037" cy="5389945"/>
          </a:xfrm>
          <a:prstGeom prst="rect">
            <a:avLst/>
          </a:prstGeom>
        </p:spPr>
      </p:pic>
      <p:sp>
        <p:nvSpPr>
          <p:cNvPr id="11" name="Oval 10"/>
          <p:cNvSpPr/>
          <p:nvPr/>
        </p:nvSpPr>
        <p:spPr>
          <a:xfrm>
            <a:off x="5972984" y="3334355"/>
            <a:ext cx="307654" cy="359764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/>
          <p:nvPr/>
        </p:nvCxnSpPr>
        <p:spPr>
          <a:xfrm flipH="1" flipV="1">
            <a:off x="4025692" y="2625985"/>
            <a:ext cx="3372791" cy="16593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urved Connector 4"/>
          <p:cNvCxnSpPr/>
          <p:nvPr/>
        </p:nvCxnSpPr>
        <p:spPr>
          <a:xfrm rot="10800000" flipV="1">
            <a:off x="4540345" y="4032197"/>
            <a:ext cx="2865280" cy="1247754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/>
          <p:cNvSpPr/>
          <p:nvPr/>
        </p:nvSpPr>
        <p:spPr>
          <a:xfrm>
            <a:off x="9785445" y="65961"/>
            <a:ext cx="1678674" cy="555521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r>
              <a:rPr lang="fa-IR" dirty="0" smtClean="0">
                <a:latin typeface="B Zar" charset="0"/>
                <a:ea typeface="B Zar" charset="0"/>
                <a:cs typeface="B Zar" charset="0"/>
              </a:rPr>
              <a:t>مقدمه </a:t>
            </a:r>
            <a:endParaRPr lang="en-US" dirty="0">
              <a:latin typeface="B Zar" charset="0"/>
              <a:ea typeface="B Zar" charset="0"/>
              <a:cs typeface="B Zar" charset="0"/>
            </a:endParaRPr>
          </a:p>
        </p:txBody>
      </p:sp>
      <p:sp>
        <p:nvSpPr>
          <p:cNvPr id="14" name="Right Arrow 13"/>
          <p:cNvSpPr/>
          <p:nvPr/>
        </p:nvSpPr>
        <p:spPr>
          <a:xfrm rot="10800000">
            <a:off x="8993874" y="148984"/>
            <a:ext cx="620468" cy="328684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762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1509972" y="65959"/>
            <a:ext cx="1678674" cy="555521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r>
              <a:rPr lang="fa-IR" dirty="0" smtClean="0">
                <a:latin typeface="B Zar" charset="0"/>
                <a:ea typeface="B Zar" charset="0"/>
                <a:cs typeface="B Zar" charset="0"/>
              </a:rPr>
              <a:t>پژوهشهای پیشین و نتیجه گیری</a:t>
            </a:r>
            <a:endParaRPr lang="en-US" dirty="0">
              <a:latin typeface="B Zar" charset="0"/>
              <a:ea typeface="B Zar" charset="0"/>
              <a:cs typeface="B Zar" charset="0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4268463" y="65960"/>
            <a:ext cx="1678674" cy="555521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r>
              <a:rPr lang="fa-IR" dirty="0" smtClean="0">
                <a:latin typeface="B Zar" charset="0"/>
                <a:ea typeface="B Zar" charset="0"/>
                <a:cs typeface="B Zar" charset="0"/>
              </a:rPr>
              <a:t>مطالعه موردی</a:t>
            </a:r>
            <a:endParaRPr lang="en-US" dirty="0">
              <a:latin typeface="B Zar" charset="0"/>
              <a:ea typeface="B Zar" charset="0"/>
              <a:cs typeface="B Zar" charset="0"/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7103154" y="73297"/>
            <a:ext cx="1678674" cy="555521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r>
              <a:rPr lang="fa-IR" dirty="0" smtClean="0">
                <a:latin typeface="B Zar" charset="0"/>
                <a:ea typeface="B Zar" charset="0"/>
                <a:cs typeface="B Zar" charset="0"/>
              </a:rPr>
              <a:t>چارچوب پیشنهادی</a:t>
            </a:r>
            <a:endParaRPr lang="en-US" dirty="0">
              <a:latin typeface="B Zar" charset="0"/>
              <a:ea typeface="B Zar" charset="0"/>
              <a:cs typeface="B Zar" charset="0"/>
            </a:endParaRPr>
          </a:p>
        </p:txBody>
      </p:sp>
      <p:sp>
        <p:nvSpPr>
          <p:cNvPr id="19" name="Right Arrow 18"/>
          <p:cNvSpPr/>
          <p:nvPr/>
        </p:nvSpPr>
        <p:spPr>
          <a:xfrm rot="10800000">
            <a:off x="3383696" y="208153"/>
            <a:ext cx="620468" cy="328684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762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 rot="10800000">
            <a:off x="6176811" y="179377"/>
            <a:ext cx="620468" cy="328684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762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Content Placeholder 2"/>
          <p:cNvSpPr txBox="1">
            <a:spLocks/>
          </p:cNvSpPr>
          <p:nvPr/>
        </p:nvSpPr>
        <p:spPr>
          <a:xfrm>
            <a:off x="515522" y="6274509"/>
            <a:ext cx="1220681" cy="584616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r" defTabSz="914400" rtl="1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B Zar" charset="0"/>
                <a:ea typeface="B Zar" charset="0"/>
                <a:cs typeface="B Zar" charset="0"/>
              </a:defRPr>
            </a:lvl1pPr>
            <a:lvl2pPr marL="685800" indent="-228600" algn="r" defTabSz="914400" rtl="1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B Zar" charset="0"/>
                <a:ea typeface="B Zar" charset="0"/>
                <a:cs typeface="B Zar" charset="0"/>
              </a:defRPr>
            </a:lvl2pPr>
            <a:lvl3pPr marL="1143000" indent="-228600" algn="r" defTabSz="914400" rtl="1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B Zar" charset="0"/>
                <a:ea typeface="B Zar" charset="0"/>
                <a:cs typeface="B Zar" charset="0"/>
              </a:defRPr>
            </a:lvl3pPr>
            <a:lvl4pPr marL="1600200" indent="-228600" algn="r" defTabSz="914400" rtl="1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B Zar" charset="0"/>
                <a:ea typeface="B Zar" charset="0"/>
                <a:cs typeface="B Zar" charset="0"/>
              </a:defRPr>
            </a:lvl4pPr>
            <a:lvl5pPr marL="2057400" indent="-228600" algn="r" defTabSz="914400" rtl="1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B Zar" charset="0"/>
                <a:ea typeface="B Zar" charset="0"/>
                <a:cs typeface="B Zar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fa-IR" sz="2400" dirty="0" smtClean="0">
                <a:solidFill>
                  <a:schemeClr val="bg1"/>
                </a:solidFill>
              </a:rPr>
              <a:t>۳۰ از۴۴</a:t>
            </a:r>
            <a:endParaRPr lang="fa-IR" sz="2400" dirty="0" smtClean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 2"/>
              <p:cNvSpPr/>
              <p:nvPr/>
            </p:nvSpPr>
            <p:spPr>
              <a:xfrm>
                <a:off x="7820954" y="2492811"/>
                <a:ext cx="24878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r" rt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0954" y="2492811"/>
                <a:ext cx="248786" cy="369332"/>
              </a:xfrm>
              <a:prstGeom prst="rect">
                <a:avLst/>
              </a:prstGeom>
              <a:blipFill rotWithShape="0">
                <a:blip r:embed="rId6"/>
                <a:stretch>
                  <a:fillRect r="-56098"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96090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1.48148E-6 C 0.00469 -0.0132 0.00951 -0.02616 0.01967 -0.03935 C 0.02969 -0.05255 0.04584 -0.06435 0.06016 -0.07871 C 0.07448 -0.09283 0.09362 -0.11296 0.10573 -0.12454 C 0.11784 -0.13634 0.13282 -0.14861 0.13282 -0.14838 L 0.16472 -0.17708 C 0.17253 -0.18403 0.17748 -0.19491 0.17943 -0.19028 C 0.18151 -0.18542 0.178 -0.17014 0.17709 -0.14861 C 0.17605 -0.12708 0.17318 -0.09722 0.17331 -0.06111 C 0.17357 -0.025 0.17761 0.02778 0.17826 0.06782 C 0.17891 0.10787 0.17657 0.14653 0.17709 0.1794 C 0.17748 0.21204 0.18008 0.23565 0.18073 0.26458 C 0.18138 0.29329 0.18047 0.32986 0.18073 0.35208 C 0.18086 0.3743 0.18191 0.38889 0.18191 0.39792 C 0.18191 0.40694 0.17566 0.40509 0.18073 0.40671 C 0.18581 0.4081 0.21263 0.40671 0.21263 0.40694 L 0.26797 0.4044 L 0.43412 0.40231 " pathEditMode="relative" rAng="0" ptsTypes="AAAAAAAAAAAAAAAAAA">
                                      <p:cBhvr>
                                        <p:cTn id="22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706" y="1078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 animBg="1"/>
      <p:bldP spid="11" grpId="0" animBg="1"/>
      <p:bldP spid="11" grpId="1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2641444"/>
              </a:xfrm>
            </p:spPr>
            <p:txBody>
              <a:bodyPr/>
              <a:lstStyle/>
              <a:p>
                <a:pPr>
                  <a:buFont typeface="Arial" charset="0"/>
                  <a:buChar char="•"/>
                </a:pPr>
                <a:r>
                  <a:rPr lang="fa-IR" dirty="0" smtClean="0">
                    <a:solidFill>
                      <a:schemeClr val="bg1">
                        <a:lumMod val="75000"/>
                      </a:schemeClr>
                    </a:solidFill>
                  </a:rPr>
                  <a:t>قضیه ۱:  نقطه تعادل جامع بیزینی آمیخته و نیمه آمیخته وجود ندارد</a:t>
                </a:r>
              </a:p>
              <a:p>
                <a:pPr>
                  <a:buFont typeface="Arial" charset="0"/>
                  <a:buChar char="•"/>
                </a:pPr>
                <a:r>
                  <a:rPr lang="fa-IR" dirty="0">
                    <a:solidFill>
                      <a:schemeClr val="bg1">
                        <a:lumMod val="75000"/>
                      </a:schemeClr>
                    </a:solidFill>
                  </a:rPr>
                  <a:t>قضیه ۲:  به ازاء هر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charset="0"/>
                      </a:rPr>
                      <m:t>𝜃</m:t>
                    </m:r>
                  </m:oMath>
                </a14:m>
                <a:r>
                  <a:rPr lang="fa-IR" dirty="0">
                    <a:solidFill>
                      <a:schemeClr val="bg1">
                        <a:lumMod val="75000"/>
                      </a:schemeClr>
                    </a:solidFill>
                  </a:rPr>
                  <a:t>،  نقطه تعادل جامع بیزینی روی استراتژی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ℒ𝒫</m:t>
                        </m:r>
                        <m:r>
                          <a:rPr lang="en-US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ℒ𝒫</m:t>
                        </m:r>
                      </m:e>
                    </m:d>
                  </m:oMath>
                </a14:m>
                <a:r>
                  <a:rPr lang="fa-IR" dirty="0">
                    <a:solidFill>
                      <a:schemeClr val="bg1">
                        <a:lumMod val="75000"/>
                      </a:schemeClr>
                    </a:solidFill>
                  </a:rPr>
                  <a:t> وجود دارد</a:t>
                </a:r>
                <a:r>
                  <a:rPr lang="fa-IR" dirty="0" smtClean="0">
                    <a:solidFill>
                      <a:schemeClr val="bg1">
                        <a:lumMod val="75000"/>
                      </a:schemeClr>
                    </a:solidFill>
                  </a:rPr>
                  <a:t>.</a:t>
                </a:r>
                <a:endParaRPr lang="en-US" dirty="0" smtClean="0">
                  <a:solidFill>
                    <a:schemeClr val="bg1">
                      <a:lumMod val="75000"/>
                    </a:schemeClr>
                  </a:solidFill>
                </a:endParaRPr>
              </a:p>
              <a:p>
                <a:pPr>
                  <a:buFont typeface="Arial" charset="0"/>
                  <a:buChar char="•"/>
                </a:pPr>
                <a:r>
                  <a:rPr lang="fa-IR" dirty="0" smtClean="0">
                    <a:solidFill>
                      <a:schemeClr val="bg1">
                        <a:lumMod val="75000"/>
                      </a:schemeClr>
                    </a:solidFill>
                  </a:rPr>
                  <a:t>قضیه</a:t>
                </a:r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:r>
                  <a:rPr lang="fa-IR" dirty="0" smtClean="0">
                    <a:solidFill>
                      <a:schemeClr val="bg1">
                        <a:lumMod val="75000"/>
                      </a:schemeClr>
                    </a:solidFill>
                  </a:rPr>
                  <a:t>۳: نقطه تعادل غیر تجمعی وجود ندارد</a:t>
                </a:r>
                <a:endParaRPr lang="en-US" dirty="0">
                  <a:solidFill>
                    <a:schemeClr val="bg1">
                      <a:lumMod val="75000"/>
                    </a:schemeClr>
                  </a:solidFill>
                </a:endParaRPr>
              </a:p>
              <a:p>
                <a:pPr>
                  <a:buFont typeface="Arial" charset="0"/>
                  <a:buChar char="•"/>
                </a:pPr>
                <a:r>
                  <a:rPr lang="fa-IR" dirty="0" smtClean="0">
                    <a:solidFill>
                      <a:schemeClr val="bg1">
                        <a:lumMod val="75000"/>
                      </a:schemeClr>
                    </a:solidFill>
                  </a:rPr>
                  <a:t>قضیه ۴:   در صورتی که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charset="0"/>
                      </a:rPr>
                      <m:t>𝛼</m:t>
                    </m:r>
                    <m:r>
                      <a:rPr lang="en-US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charset="0"/>
                      </a:rPr>
                      <m:t>≤</m:t>
                    </m:r>
                    <m:r>
                      <a:rPr lang="fa-IR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charset="0"/>
                      </a:rPr>
                      <m:t>𝜎</m:t>
                    </m:r>
                  </m:oMath>
                </a14:m>
                <a:r>
                  <a:rPr lang="fa-IR" dirty="0" smtClean="0">
                    <a:solidFill>
                      <a:schemeClr val="bg1">
                        <a:lumMod val="75000"/>
                      </a:schemeClr>
                    </a:solidFill>
                  </a:rPr>
                  <a:t> و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charset="0"/>
                      </a:rPr>
                      <m:t>𝜁</m:t>
                    </m:r>
                    <m:r>
                      <a:rPr lang="en-US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charset="0"/>
                      </a:rPr>
                      <m:t>≤</m:t>
                    </m:r>
                    <m:r>
                      <a:rPr lang="en-US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charset="0"/>
                      </a:rPr>
                      <m:t>𝜏</m:t>
                    </m:r>
                  </m:oMath>
                </a14:m>
                <a:r>
                  <a:rPr lang="fa-IR" dirty="0" smtClean="0">
                    <a:solidFill>
                      <a:schemeClr val="bg1">
                        <a:lumMod val="75000"/>
                      </a:schemeClr>
                    </a:solidFill>
                  </a:rPr>
                  <a:t> باشد، به ازاء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ℱ</m:t>
                        </m:r>
                      </m:e>
                      <m:sub>
                        <m:r>
                          <a:rPr lang="en-US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fa-IR" dirty="0" smtClean="0">
                    <a:solidFill>
                      <a:schemeClr val="bg1">
                        <a:lumMod val="75000"/>
                      </a:schemeClr>
                    </a:solidFill>
                  </a:rPr>
                  <a:t> ،  نقطه تعادل جامع بیزینی  روی استراتژی تجمعی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charset="0"/>
                      </a:rPr>
                      <m:t>ℋ𝒫</m:t>
                    </m:r>
                  </m:oMath>
                </a14:m>
                <a:r>
                  <a:rPr lang="fa-IR" i="1" dirty="0" smtClean="0">
                    <a:solidFill>
                      <a:schemeClr val="bg1">
                        <a:lumMod val="75000"/>
                      </a:schemeClr>
                    </a:solidFill>
                    <a:latin typeface="Cambria Math" charset="0"/>
                  </a:rPr>
                  <a:t> وجود دارد.</a:t>
                </a:r>
                <a:endParaRPr lang="fa-IR" i="1" dirty="0">
                  <a:solidFill>
                    <a:schemeClr val="bg1">
                      <a:lumMod val="75000"/>
                    </a:schemeClr>
                  </a:solidFill>
                  <a:latin typeface="Cambria Math" charset="0"/>
                </a:endParaRPr>
              </a:p>
              <a:p>
                <a:pPr>
                  <a:buFont typeface="Arial" charset="0"/>
                  <a:buChar char="•"/>
                </a:pPr>
                <a:endParaRPr lang="fa-IR" dirty="0" smtClean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2641444"/>
              </a:xfrm>
              <a:blipFill rotWithShape="0">
                <a:blip r:embed="rId2"/>
                <a:stretch>
                  <a:fillRect t="-5991" r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/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824459"/>
                <a:ext cx="10515600" cy="866229"/>
              </a:xfrm>
            </p:spPr>
            <p:txBody>
              <a:bodyPr/>
              <a:lstStyle/>
              <a:p>
                <a:r>
                  <a:rPr lang="fa-IR" dirty="0" smtClean="0"/>
                  <a:t>نتایج</a:t>
                </a:r>
                <a:r>
                  <a:rPr lang="fa-IR" dirty="0"/>
                  <a:t>(سناریو </a:t>
                </a:r>
                <a:r>
                  <a:rPr lang="fa-IR" dirty="0" smtClean="0"/>
                  <a:t>دوم: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charset="0"/>
                      </a:rPr>
                      <m:t>≤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fa-IR" dirty="0"/>
                  <a:t>)</a:t>
                </a:r>
                <a:endParaRPr lang="en-US" dirty="0"/>
              </a:p>
            </p:txBody>
          </p:sp>
        </mc:Choice>
        <mc:Fallback xmlns="">
          <p:sp>
            <p:nvSpPr>
              <p:cNvPr id="3" name="Tit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824459"/>
                <a:ext cx="10515600" cy="866229"/>
              </a:xfrm>
              <a:blipFill rotWithShape="0">
                <a:blip r:embed="rId3"/>
                <a:stretch>
                  <a:fillRect t="-3521" r="-2319" b="-330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/>
              <p:cNvSpPr txBox="1">
                <a:spLocks/>
              </p:cNvSpPr>
              <p:nvPr/>
            </p:nvSpPr>
            <p:spPr>
              <a:xfrm>
                <a:off x="1026645" y="4309861"/>
                <a:ext cx="10300331" cy="1951948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2"/>
                </a:solidFill>
              </a:ln>
            </p:spPr>
            <p:txBody>
              <a:bodyPr vert="horz" lIns="0" tIns="45720" rIns="0" bIns="45720" rtlCol="0">
                <a:noAutofit/>
              </a:bodyPr>
              <a:lstStyle>
                <a:lvl1pPr marL="91440" indent="-91440" algn="r" defTabSz="914400" rtl="1" eaLnBrk="1" latinLnBrk="0" hangingPunct="1">
                  <a:lnSpc>
                    <a:spcPct val="9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 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B Zar" panose="00000400000000000000" pitchFamily="2" charset="-78"/>
                  </a:defRPr>
                </a:lvl1pPr>
                <a:lvl2pPr marL="384048" indent="-182880" algn="r" defTabSz="914400" rtl="1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B Zar" panose="00000400000000000000" pitchFamily="2" charset="-78"/>
                  </a:defRPr>
                </a:lvl2pPr>
                <a:lvl3pPr marL="566928" indent="-182880" algn="r" defTabSz="914400" rtl="1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B Zar" panose="00000400000000000000" pitchFamily="2" charset="-78"/>
                  </a:defRPr>
                </a:lvl3pPr>
                <a:lvl4pPr marL="749808" indent="-182880" algn="r" defTabSz="914400" rtl="1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B Zar" panose="00000400000000000000" pitchFamily="2" charset="-78"/>
                  </a:defRPr>
                </a:lvl4pPr>
                <a:lvl5pPr marL="932688" indent="-182880" algn="r" defTabSz="914400" rtl="1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B Zar" panose="00000400000000000000" pitchFamily="2" charset="-78"/>
                  </a:defRPr>
                </a:lvl5pPr>
                <a:lvl6pPr marL="11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3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15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17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fa-IR" sz="2800" dirty="0" smtClean="0"/>
                  <a:t>نتیجه</a:t>
                </a:r>
              </a:p>
              <a:p>
                <a:r>
                  <a:rPr lang="fa-IR" sz="2800" dirty="0" smtClean="0"/>
                  <a:t>استراتژی </a:t>
                </a:r>
                <a:r>
                  <a:rPr lang="fa-IR" sz="2800" dirty="0"/>
                  <a:t>بهینه مهاجم، کاربر اولیه و کاربر ثانویه به ازای </a:t>
                </a: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280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sz="2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ℱ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800" dirty="0"/>
                  <a:t> </a:t>
                </a:r>
                <a:r>
                  <a:rPr lang="fa-IR" sz="2800" dirty="0"/>
                  <a:t> و </a:t>
                </a: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28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sz="28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ℱ</m:t>
                        </m:r>
                      </m:e>
                      <m:sub>
                        <m:r>
                          <a:rPr 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800" dirty="0"/>
                  <a:t> </a:t>
                </a:r>
                <a:r>
                  <a:rPr lang="fa-IR" sz="2800" dirty="0"/>
                  <a:t> به ترتیب برابر نمایه تعادل</a:t>
                </a:r>
              </a:p>
              <a:p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{</m:t>
                    </m:r>
                    <m:d>
                      <m:dPr>
                        <m:ctrlPr>
                          <a:rPr lang="en-US" sz="2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ℒ𝒫</m:t>
                        </m:r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ℒ𝒫</m:t>
                        </m:r>
                      </m:e>
                    </m:d>
                    <m:r>
                      <a:rPr lang="en-US" sz="28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ctrlPr>
                          <a:rPr lang="en-US" sz="2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𝒩𝒯</m:t>
                        </m:r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𝒩𝒯</m:t>
                        </m:r>
                      </m:e>
                    </m:d>
                    <m:r>
                      <a:rPr lang="en-US" sz="28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8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8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8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8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28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2800" dirty="0">
                    <a:solidFill>
                      <a:schemeClr val="accent1"/>
                    </a:solidFill>
                  </a:rPr>
                  <a:t> </a:t>
                </a:r>
                <a:r>
                  <a:rPr lang="fa-IR" sz="2800" dirty="0">
                    <a:solidFill>
                      <a:schemeClr val="accent1"/>
                    </a:solidFill>
                  </a:rPr>
                  <a:t> </a:t>
                </a:r>
                <a:r>
                  <a:rPr lang="fa-IR" sz="2800" dirty="0"/>
                  <a:t>و</a:t>
                </a:r>
                <a:r>
                  <a:rPr lang="fa-IR" sz="2800" dirty="0" smtClean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{</m:t>
                    </m:r>
                    <m:d>
                      <m:dPr>
                        <m:ctrlPr>
                          <a:rPr lang="en-US" sz="28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ℒ𝒫</m:t>
                        </m:r>
                        <m:r>
                          <a:rPr 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ℒ𝒫</m:t>
                        </m:r>
                      </m:e>
                    </m:d>
                    <m:r>
                      <a:rPr lang="en-US" sz="28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ctrlPr>
                          <a:rPr lang="en-US" sz="28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𝒯</m:t>
                        </m:r>
                        <m:r>
                          <a:rPr 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𝒯</m:t>
                        </m:r>
                      </m:e>
                    </m:d>
                    <m:r>
                      <a:rPr lang="en-US" sz="28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8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8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8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8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28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fa-IR" sz="2800" dirty="0"/>
                  <a:t> است.</a:t>
                </a:r>
              </a:p>
            </p:txBody>
          </p:sp>
        </mc:Choice>
        <mc:Fallback xmlns="">
          <p:sp>
            <p:nvSpPr>
              <p:cNvPr id="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6645" y="4309861"/>
                <a:ext cx="10300331" cy="1951948"/>
              </a:xfrm>
              <a:prstGeom prst="rect">
                <a:avLst/>
              </a:prstGeom>
              <a:blipFill rotWithShape="0">
                <a:blip r:embed="rId4"/>
                <a:stretch>
                  <a:fillRect t="-4658" r="-2128" b="-12422"/>
                </a:stretch>
              </a:blipFill>
              <a:ln>
                <a:solidFill>
                  <a:schemeClr val="bg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ounded Rectangle 5"/>
          <p:cNvSpPr/>
          <p:nvPr/>
        </p:nvSpPr>
        <p:spPr>
          <a:xfrm>
            <a:off x="9785445" y="65961"/>
            <a:ext cx="1678674" cy="555521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r>
              <a:rPr lang="fa-IR" dirty="0" smtClean="0">
                <a:latin typeface="B Zar" charset="0"/>
                <a:ea typeface="B Zar" charset="0"/>
                <a:cs typeface="B Zar" charset="0"/>
              </a:rPr>
              <a:t>مقدمه </a:t>
            </a:r>
            <a:endParaRPr lang="en-US" dirty="0">
              <a:latin typeface="B Zar" charset="0"/>
              <a:ea typeface="B Zar" charset="0"/>
              <a:cs typeface="B Zar" charset="0"/>
            </a:endParaRPr>
          </a:p>
        </p:txBody>
      </p:sp>
      <p:sp>
        <p:nvSpPr>
          <p:cNvPr id="7" name="Right Arrow 6"/>
          <p:cNvSpPr/>
          <p:nvPr/>
        </p:nvSpPr>
        <p:spPr>
          <a:xfrm rot="10800000">
            <a:off x="8993874" y="148984"/>
            <a:ext cx="620468" cy="328684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762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1509972" y="65959"/>
            <a:ext cx="1678674" cy="555521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r>
              <a:rPr lang="fa-IR" dirty="0" smtClean="0">
                <a:latin typeface="B Zar" charset="0"/>
                <a:ea typeface="B Zar" charset="0"/>
                <a:cs typeface="B Zar" charset="0"/>
              </a:rPr>
              <a:t>پژوهشهای پیشین و نتیجه گیری</a:t>
            </a:r>
            <a:endParaRPr lang="en-US" dirty="0">
              <a:latin typeface="B Zar" charset="0"/>
              <a:ea typeface="B Zar" charset="0"/>
              <a:cs typeface="B Zar" charset="0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4268463" y="65960"/>
            <a:ext cx="1678674" cy="555521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r>
              <a:rPr lang="fa-IR" dirty="0" smtClean="0">
                <a:latin typeface="B Zar" charset="0"/>
                <a:ea typeface="B Zar" charset="0"/>
                <a:cs typeface="B Zar" charset="0"/>
              </a:rPr>
              <a:t>مطالعه موردی</a:t>
            </a:r>
            <a:endParaRPr lang="en-US" dirty="0">
              <a:latin typeface="B Zar" charset="0"/>
              <a:ea typeface="B Zar" charset="0"/>
              <a:cs typeface="B Zar" charset="0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7103154" y="73297"/>
            <a:ext cx="1678674" cy="555521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r>
              <a:rPr lang="fa-IR" dirty="0" smtClean="0">
                <a:latin typeface="B Zar" charset="0"/>
                <a:ea typeface="B Zar" charset="0"/>
                <a:cs typeface="B Zar" charset="0"/>
              </a:rPr>
              <a:t>چارچوب پیشنهادی</a:t>
            </a:r>
            <a:endParaRPr lang="en-US" dirty="0">
              <a:latin typeface="B Zar" charset="0"/>
              <a:ea typeface="B Zar" charset="0"/>
              <a:cs typeface="B Zar" charset="0"/>
            </a:endParaRPr>
          </a:p>
        </p:txBody>
      </p:sp>
      <p:sp>
        <p:nvSpPr>
          <p:cNvPr id="11" name="Right Arrow 10"/>
          <p:cNvSpPr/>
          <p:nvPr/>
        </p:nvSpPr>
        <p:spPr>
          <a:xfrm rot="10800000">
            <a:off x="3383696" y="208153"/>
            <a:ext cx="620468" cy="328684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762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/>
          <p:cNvSpPr/>
          <p:nvPr/>
        </p:nvSpPr>
        <p:spPr>
          <a:xfrm rot="10800000">
            <a:off x="6176811" y="179377"/>
            <a:ext cx="620468" cy="328684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762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515522" y="6274509"/>
            <a:ext cx="1220681" cy="584616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r" defTabSz="914400" rtl="1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B Zar" charset="0"/>
                <a:ea typeface="B Zar" charset="0"/>
                <a:cs typeface="B Zar" charset="0"/>
              </a:defRPr>
            </a:lvl1pPr>
            <a:lvl2pPr marL="685800" indent="-228600" algn="r" defTabSz="914400" rtl="1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B Zar" charset="0"/>
                <a:ea typeface="B Zar" charset="0"/>
                <a:cs typeface="B Zar" charset="0"/>
              </a:defRPr>
            </a:lvl2pPr>
            <a:lvl3pPr marL="1143000" indent="-228600" algn="r" defTabSz="914400" rtl="1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B Zar" charset="0"/>
                <a:ea typeface="B Zar" charset="0"/>
                <a:cs typeface="B Zar" charset="0"/>
              </a:defRPr>
            </a:lvl3pPr>
            <a:lvl4pPr marL="1600200" indent="-228600" algn="r" defTabSz="914400" rtl="1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B Zar" charset="0"/>
                <a:ea typeface="B Zar" charset="0"/>
                <a:cs typeface="B Zar" charset="0"/>
              </a:defRPr>
            </a:lvl4pPr>
            <a:lvl5pPr marL="2057400" indent="-228600" algn="r" defTabSz="914400" rtl="1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B Zar" charset="0"/>
                <a:ea typeface="B Zar" charset="0"/>
                <a:cs typeface="B Zar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fa-IR" sz="2400" dirty="0" smtClean="0">
                <a:solidFill>
                  <a:schemeClr val="bg1"/>
                </a:solidFill>
              </a:rPr>
              <a:t>۳۱ از۴۴</a:t>
            </a:r>
            <a:endParaRPr lang="fa-IR" sz="24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1275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871967" y="881523"/>
                <a:ext cx="10592152" cy="779705"/>
              </a:xfrm>
            </p:spPr>
            <p:txBody>
              <a:bodyPr/>
              <a:lstStyle/>
              <a:p>
                <a:r>
                  <a:rPr lang="fa-IR" dirty="0" smtClean="0"/>
                  <a:t>نتایج (سناریو دوم: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i="1">
                        <a:latin typeface="Cambria Math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fa-IR" dirty="0" smtClean="0"/>
                  <a:t>)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71967" y="881523"/>
                <a:ext cx="10592152" cy="779705"/>
              </a:xfrm>
              <a:blipFill rotWithShape="0">
                <a:blip r:embed="rId3"/>
                <a:stretch>
                  <a:fillRect t="-9375" r="-2359" b="-414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ounded Rectangle 9"/>
          <p:cNvSpPr/>
          <p:nvPr/>
        </p:nvSpPr>
        <p:spPr>
          <a:xfrm>
            <a:off x="9990506" y="2153262"/>
            <a:ext cx="1010809" cy="100460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2400" dirty="0" smtClean="0">
                <a:latin typeface="B Zar" charset="0"/>
                <a:ea typeface="B Zar" charset="0"/>
                <a:cs typeface="B Zar" charset="0"/>
              </a:rPr>
              <a:t>کاربر اولیه</a:t>
            </a:r>
            <a:endParaRPr lang="en-US" sz="2400" dirty="0">
              <a:latin typeface="B Zar" charset="0"/>
              <a:ea typeface="B Zar" charset="0"/>
              <a:cs typeface="B Zar" charset="0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10107805" y="4232788"/>
            <a:ext cx="1036567" cy="105193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2400" dirty="0" smtClean="0">
                <a:latin typeface="B Zar" charset="0"/>
                <a:ea typeface="B Zar" charset="0"/>
                <a:cs typeface="B Zar" charset="0"/>
              </a:rPr>
              <a:t>مهاجم</a:t>
            </a:r>
            <a:endParaRPr lang="en-US" sz="2400" dirty="0">
              <a:latin typeface="B Zar" charset="0"/>
              <a:ea typeface="B Zar" charset="0"/>
              <a:cs typeface="B Zar" charset="0"/>
            </a:endParaRPr>
          </a:p>
        </p:txBody>
      </p:sp>
      <p:sp>
        <p:nvSpPr>
          <p:cNvPr id="14" name="Cloud 13"/>
          <p:cNvSpPr/>
          <p:nvPr/>
        </p:nvSpPr>
        <p:spPr>
          <a:xfrm>
            <a:off x="5410494" y="3516264"/>
            <a:ext cx="1593852" cy="1697865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2800" dirty="0" smtClean="0">
                <a:latin typeface="B Zar" charset="0"/>
                <a:ea typeface="B Zar" charset="0"/>
                <a:cs typeface="B Zar" charset="0"/>
              </a:rPr>
              <a:t>کاربر ثانویه</a:t>
            </a:r>
            <a:endParaRPr lang="en-US" sz="2800" dirty="0">
              <a:latin typeface="B Zar" charset="0"/>
              <a:ea typeface="B Zar" charset="0"/>
              <a:cs typeface="B Zar" charset="0"/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 flipH="1">
            <a:off x="6841261" y="2523794"/>
            <a:ext cx="3144676" cy="1159071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 flipV="1">
            <a:off x="7000548" y="4393820"/>
            <a:ext cx="3171762" cy="364937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7152982" y="3043766"/>
            <a:ext cx="38636" cy="1858896"/>
          </a:xfrm>
          <a:prstGeom prst="line">
            <a:avLst/>
          </a:prstGeom>
          <a:ln w="38100">
            <a:solidFill>
              <a:srgbClr val="00B05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Left-Up Arrow 17"/>
          <p:cNvSpPr/>
          <p:nvPr/>
        </p:nvSpPr>
        <p:spPr>
          <a:xfrm rot="17738310">
            <a:off x="4316989" y="4052914"/>
            <a:ext cx="978794" cy="885558"/>
          </a:xfrm>
          <a:prstGeom prst="lef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ounded Rectangle 18"/>
              <p:cNvSpPr/>
              <p:nvPr/>
            </p:nvSpPr>
            <p:spPr>
              <a:xfrm>
                <a:off x="1207088" y="3157869"/>
                <a:ext cx="3090032" cy="930676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f>
                        <m:fPr>
                          <m:ctrlPr>
                            <a:rPr lang="en-US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𝜂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𝜂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𝛾</m:t>
                          </m:r>
                        </m:den>
                      </m:f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d>
                        <m:dPr>
                          <m:ctrlPr>
                            <a:rPr lang="en-US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𝒩𝒯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𝒩𝒯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Rounded 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7088" y="3157869"/>
                <a:ext cx="3090032" cy="930676"/>
              </a:xfrm>
              <a:prstGeom prst="round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ounded Rectangle 19"/>
              <p:cNvSpPr/>
              <p:nvPr/>
            </p:nvSpPr>
            <p:spPr>
              <a:xfrm>
                <a:off x="1513316" y="5011253"/>
                <a:ext cx="3090032" cy="930676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f>
                        <m:fPr>
                          <m:ctrlPr>
                            <a:rPr lang="en-US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𝜂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𝜂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𝛾</m:t>
                          </m:r>
                        </m:den>
                      </m:f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d>
                        <m:dPr>
                          <m:ctrlPr>
                            <a:rPr lang="en-US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𝒯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𝒯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Rounded 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3316" y="5011253"/>
                <a:ext cx="3090032" cy="930676"/>
              </a:xfrm>
              <a:prstGeom prst="round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ounded Rectangle 11"/>
          <p:cNvSpPr/>
          <p:nvPr/>
        </p:nvSpPr>
        <p:spPr>
          <a:xfrm>
            <a:off x="9785445" y="65961"/>
            <a:ext cx="1678674" cy="555521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r>
              <a:rPr lang="fa-IR" dirty="0" smtClean="0">
                <a:latin typeface="B Zar" charset="0"/>
                <a:ea typeface="B Zar" charset="0"/>
                <a:cs typeface="B Zar" charset="0"/>
              </a:rPr>
              <a:t>مقدمه </a:t>
            </a:r>
            <a:endParaRPr lang="en-US" dirty="0">
              <a:latin typeface="B Zar" charset="0"/>
              <a:ea typeface="B Zar" charset="0"/>
              <a:cs typeface="B Zar" charset="0"/>
            </a:endParaRPr>
          </a:p>
        </p:txBody>
      </p:sp>
      <p:sp>
        <p:nvSpPr>
          <p:cNvPr id="21" name="Right Arrow 20"/>
          <p:cNvSpPr/>
          <p:nvPr/>
        </p:nvSpPr>
        <p:spPr>
          <a:xfrm rot="10800000">
            <a:off x="8993874" y="148984"/>
            <a:ext cx="620468" cy="328684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762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/>
          <p:cNvSpPr/>
          <p:nvPr/>
        </p:nvSpPr>
        <p:spPr>
          <a:xfrm>
            <a:off x="1509972" y="65959"/>
            <a:ext cx="1678674" cy="555521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r>
              <a:rPr lang="fa-IR" dirty="0" smtClean="0">
                <a:latin typeface="B Zar" charset="0"/>
                <a:ea typeface="B Zar" charset="0"/>
                <a:cs typeface="B Zar" charset="0"/>
              </a:rPr>
              <a:t>پژوهشهای پیشین و نتیجه گیری</a:t>
            </a:r>
            <a:endParaRPr lang="en-US" dirty="0">
              <a:latin typeface="B Zar" charset="0"/>
              <a:ea typeface="B Zar" charset="0"/>
              <a:cs typeface="B Zar" charset="0"/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4268463" y="65960"/>
            <a:ext cx="1678674" cy="555521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r>
              <a:rPr lang="fa-IR" dirty="0" smtClean="0">
                <a:latin typeface="B Zar" charset="0"/>
                <a:ea typeface="B Zar" charset="0"/>
                <a:cs typeface="B Zar" charset="0"/>
              </a:rPr>
              <a:t>مطالعه موردی</a:t>
            </a:r>
            <a:endParaRPr lang="en-US" dirty="0">
              <a:latin typeface="B Zar" charset="0"/>
              <a:ea typeface="B Zar" charset="0"/>
              <a:cs typeface="B Zar" charset="0"/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7103154" y="73297"/>
            <a:ext cx="1678674" cy="555521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r>
              <a:rPr lang="fa-IR" dirty="0" smtClean="0">
                <a:latin typeface="B Zar" charset="0"/>
                <a:ea typeface="B Zar" charset="0"/>
                <a:cs typeface="B Zar" charset="0"/>
              </a:rPr>
              <a:t>چارچوب پیشنهادی</a:t>
            </a:r>
            <a:endParaRPr lang="en-US" dirty="0">
              <a:latin typeface="B Zar" charset="0"/>
              <a:ea typeface="B Zar" charset="0"/>
              <a:cs typeface="B Zar" charset="0"/>
            </a:endParaRPr>
          </a:p>
        </p:txBody>
      </p:sp>
      <p:sp>
        <p:nvSpPr>
          <p:cNvPr id="25" name="Right Arrow 24"/>
          <p:cNvSpPr/>
          <p:nvPr/>
        </p:nvSpPr>
        <p:spPr>
          <a:xfrm rot="10800000">
            <a:off x="3383696" y="208153"/>
            <a:ext cx="620468" cy="328684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762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/>
          <p:cNvSpPr/>
          <p:nvPr/>
        </p:nvSpPr>
        <p:spPr>
          <a:xfrm rot="10800000">
            <a:off x="6176811" y="179377"/>
            <a:ext cx="620468" cy="328684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762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Content Placeholder 2"/>
          <p:cNvSpPr txBox="1">
            <a:spLocks/>
          </p:cNvSpPr>
          <p:nvPr/>
        </p:nvSpPr>
        <p:spPr>
          <a:xfrm>
            <a:off x="515522" y="6274509"/>
            <a:ext cx="1220681" cy="584616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r" defTabSz="914400" rtl="1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B Zar" charset="0"/>
                <a:ea typeface="B Zar" charset="0"/>
                <a:cs typeface="B Zar" charset="0"/>
              </a:defRPr>
            </a:lvl1pPr>
            <a:lvl2pPr marL="685800" indent="-228600" algn="r" defTabSz="914400" rtl="1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B Zar" charset="0"/>
                <a:ea typeface="B Zar" charset="0"/>
                <a:cs typeface="B Zar" charset="0"/>
              </a:defRPr>
            </a:lvl2pPr>
            <a:lvl3pPr marL="1143000" indent="-228600" algn="r" defTabSz="914400" rtl="1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B Zar" charset="0"/>
                <a:ea typeface="B Zar" charset="0"/>
                <a:cs typeface="B Zar" charset="0"/>
              </a:defRPr>
            </a:lvl3pPr>
            <a:lvl4pPr marL="1600200" indent="-228600" algn="r" defTabSz="914400" rtl="1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B Zar" charset="0"/>
                <a:ea typeface="B Zar" charset="0"/>
                <a:cs typeface="B Zar" charset="0"/>
              </a:defRPr>
            </a:lvl4pPr>
            <a:lvl5pPr marL="2057400" indent="-228600" algn="r" defTabSz="914400" rtl="1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B Zar" charset="0"/>
                <a:ea typeface="B Zar" charset="0"/>
                <a:cs typeface="B Zar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fa-IR" sz="2400" dirty="0" smtClean="0">
                <a:solidFill>
                  <a:schemeClr val="bg1"/>
                </a:solidFill>
              </a:rPr>
              <a:t>۳۲ از۴۴</a:t>
            </a:r>
            <a:endParaRPr lang="fa-IR" sz="24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7991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899410"/>
            <a:ext cx="10515600" cy="791278"/>
          </a:xfrm>
        </p:spPr>
        <p:txBody>
          <a:bodyPr/>
          <a:lstStyle/>
          <a:p>
            <a:r>
              <a:rPr lang="fa-IR" dirty="0" smtClean="0"/>
              <a:t>سناریو امنیتی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49933" y="1889949"/>
            <a:ext cx="4403867" cy="4614647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fa-IR" dirty="0" smtClean="0"/>
              <a:t>طراحی آواتار (شخصیت جعلی) در سیستم.</a:t>
            </a:r>
          </a:p>
          <a:p>
            <a:pPr>
              <a:buFont typeface="Arial" charset="0"/>
              <a:buChar char="•"/>
            </a:pPr>
            <a:r>
              <a:rPr lang="fa-IR" dirty="0" smtClean="0"/>
              <a:t>واقعی به نظر رسد</a:t>
            </a:r>
          </a:p>
          <a:p>
            <a:pPr>
              <a:buFont typeface="Arial" charset="0"/>
              <a:buChar char="•"/>
            </a:pPr>
            <a:r>
              <a:rPr lang="fa-IR" dirty="0" smtClean="0"/>
              <a:t>پست مهم (مانند منابع </a:t>
            </a:r>
            <a:r>
              <a:rPr lang="fa-IR" dirty="0" smtClean="0"/>
              <a:t>انسانی، </a:t>
            </a:r>
            <a:r>
              <a:rPr lang="fa-IR" dirty="0" smtClean="0"/>
              <a:t>مالی</a:t>
            </a:r>
            <a:r>
              <a:rPr lang="fa-IR" dirty="0" smtClean="0"/>
              <a:t>)</a:t>
            </a:r>
          </a:p>
          <a:p>
            <a:pPr>
              <a:buFont typeface="Arial" charset="0"/>
              <a:buChar char="•"/>
            </a:pPr>
            <a:r>
              <a:rPr lang="fa-IR" dirty="0" smtClean="0"/>
              <a:t>اتصال </a:t>
            </a:r>
            <a:r>
              <a:rPr lang="fa-IR" dirty="0" smtClean="0"/>
              <a:t>با دیگر اعضاء </a:t>
            </a:r>
            <a:r>
              <a:rPr lang="fa-IR" dirty="0" smtClean="0"/>
              <a:t>سیستم</a:t>
            </a:r>
            <a:r>
              <a:rPr lang="fa-IR" dirty="0" smtClean="0"/>
              <a:t>.</a:t>
            </a:r>
          </a:p>
          <a:p>
            <a:pPr>
              <a:buFont typeface="Arial" charset="0"/>
              <a:buChar char="•"/>
            </a:pPr>
            <a:endParaRPr lang="fa-IR" dirty="0" smtClean="0"/>
          </a:p>
          <a:p>
            <a:pPr>
              <a:buFont typeface="Arial" charset="0"/>
              <a:buChar char="•"/>
            </a:pPr>
            <a:r>
              <a:rPr lang="fa-IR" dirty="0" smtClean="0"/>
              <a:t>اتصال داخلی </a:t>
            </a:r>
            <a:endParaRPr lang="fa-IR" dirty="0"/>
          </a:p>
          <a:p>
            <a:pPr>
              <a:buFont typeface="Arial" charset="0"/>
              <a:buChar char="•"/>
            </a:pPr>
            <a:r>
              <a:rPr lang="fa-IR" dirty="0" smtClean="0"/>
              <a:t>اتصال </a:t>
            </a:r>
            <a:r>
              <a:rPr lang="fa-IR" dirty="0" smtClean="0"/>
              <a:t>خارجی؟</a:t>
            </a:r>
            <a:endParaRPr lang="en-US" dirty="0" smtClean="0"/>
          </a:p>
          <a:p>
            <a:pPr>
              <a:buFont typeface="Arial" charset="0"/>
              <a:buChar char="•"/>
            </a:pPr>
            <a:r>
              <a:rPr lang="fa-IR" dirty="0" smtClean="0"/>
              <a:t>مهاجم یا کاربر معمولی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bg1">
                <a:lumMod val="75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4212" y="2143515"/>
            <a:ext cx="4482049" cy="3357211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9785445" y="65961"/>
            <a:ext cx="1678674" cy="555521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r>
              <a:rPr lang="fa-IR" dirty="0" smtClean="0">
                <a:latin typeface="B Zar" charset="0"/>
                <a:ea typeface="B Zar" charset="0"/>
                <a:cs typeface="B Zar" charset="0"/>
              </a:rPr>
              <a:t>مقدمه </a:t>
            </a:r>
            <a:endParaRPr lang="en-US" dirty="0">
              <a:latin typeface="B Zar" charset="0"/>
              <a:ea typeface="B Zar" charset="0"/>
              <a:cs typeface="B Zar" charset="0"/>
            </a:endParaRPr>
          </a:p>
        </p:txBody>
      </p:sp>
      <p:sp>
        <p:nvSpPr>
          <p:cNvPr id="7" name="Right Arrow 6"/>
          <p:cNvSpPr/>
          <p:nvPr/>
        </p:nvSpPr>
        <p:spPr>
          <a:xfrm rot="10800000">
            <a:off x="8993874" y="148984"/>
            <a:ext cx="620468" cy="328684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762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1509972" y="65959"/>
            <a:ext cx="1678674" cy="555521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r>
              <a:rPr lang="fa-IR" dirty="0" smtClean="0">
                <a:latin typeface="B Zar" charset="0"/>
                <a:ea typeface="B Zar" charset="0"/>
                <a:cs typeface="B Zar" charset="0"/>
              </a:rPr>
              <a:t>پژوهشهای پیشین و نتیجه گیری</a:t>
            </a:r>
            <a:endParaRPr lang="en-US" dirty="0">
              <a:latin typeface="B Zar" charset="0"/>
              <a:ea typeface="B Zar" charset="0"/>
              <a:cs typeface="B Zar" charset="0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4268463" y="65960"/>
            <a:ext cx="1678674" cy="555521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r>
              <a:rPr lang="fa-IR" dirty="0" smtClean="0">
                <a:latin typeface="B Zar" charset="0"/>
                <a:ea typeface="B Zar" charset="0"/>
                <a:cs typeface="B Zar" charset="0"/>
              </a:rPr>
              <a:t>مطالعه موردی</a:t>
            </a:r>
            <a:endParaRPr lang="en-US" dirty="0">
              <a:latin typeface="B Zar" charset="0"/>
              <a:ea typeface="B Zar" charset="0"/>
              <a:cs typeface="B Zar" charset="0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7103154" y="73297"/>
            <a:ext cx="1678674" cy="555521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r>
              <a:rPr lang="fa-IR" dirty="0" smtClean="0">
                <a:latin typeface="B Zar" charset="0"/>
                <a:ea typeface="B Zar" charset="0"/>
                <a:cs typeface="B Zar" charset="0"/>
              </a:rPr>
              <a:t>چارچوب پیشنهادی</a:t>
            </a:r>
            <a:endParaRPr lang="en-US" dirty="0">
              <a:latin typeface="B Zar" charset="0"/>
              <a:ea typeface="B Zar" charset="0"/>
              <a:cs typeface="B Zar" charset="0"/>
            </a:endParaRPr>
          </a:p>
        </p:txBody>
      </p:sp>
      <p:sp>
        <p:nvSpPr>
          <p:cNvPr id="11" name="Right Arrow 10"/>
          <p:cNvSpPr/>
          <p:nvPr/>
        </p:nvSpPr>
        <p:spPr>
          <a:xfrm rot="10800000">
            <a:off x="3383696" y="208153"/>
            <a:ext cx="620468" cy="328684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762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/>
          <p:cNvSpPr/>
          <p:nvPr/>
        </p:nvSpPr>
        <p:spPr>
          <a:xfrm rot="10800000">
            <a:off x="6176811" y="179377"/>
            <a:ext cx="620468" cy="328684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762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515522" y="6274509"/>
            <a:ext cx="1220681" cy="584616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r" defTabSz="914400" rtl="1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B Zar" charset="0"/>
                <a:ea typeface="B Zar" charset="0"/>
                <a:cs typeface="B Zar" charset="0"/>
              </a:defRPr>
            </a:lvl1pPr>
            <a:lvl2pPr marL="685800" indent="-228600" algn="r" defTabSz="914400" rtl="1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B Zar" charset="0"/>
                <a:ea typeface="B Zar" charset="0"/>
                <a:cs typeface="B Zar" charset="0"/>
              </a:defRPr>
            </a:lvl2pPr>
            <a:lvl3pPr marL="1143000" indent="-228600" algn="r" defTabSz="914400" rtl="1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B Zar" charset="0"/>
                <a:ea typeface="B Zar" charset="0"/>
                <a:cs typeface="B Zar" charset="0"/>
              </a:defRPr>
            </a:lvl3pPr>
            <a:lvl4pPr marL="1600200" indent="-228600" algn="r" defTabSz="914400" rtl="1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B Zar" charset="0"/>
                <a:ea typeface="B Zar" charset="0"/>
                <a:cs typeface="B Zar" charset="0"/>
              </a:defRPr>
            </a:lvl4pPr>
            <a:lvl5pPr marL="2057400" indent="-228600" algn="r" defTabSz="914400" rtl="1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B Zar" charset="0"/>
                <a:ea typeface="B Zar" charset="0"/>
                <a:cs typeface="B Zar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fa-IR" sz="2400" dirty="0" smtClean="0">
                <a:solidFill>
                  <a:schemeClr val="bg1"/>
                </a:solidFill>
              </a:rPr>
              <a:t>۳۳ از۴۴</a:t>
            </a:r>
            <a:endParaRPr lang="fa-IR" sz="24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7271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سناریو امنیتی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1907046"/>
            <a:ext cx="9413798" cy="1339785"/>
          </a:xfrm>
        </p:spPr>
        <p:txBody>
          <a:bodyPr>
            <a:noAutofit/>
          </a:bodyPr>
          <a:lstStyle/>
          <a:p>
            <a:pPr>
              <a:buFont typeface="Arial" charset="0"/>
              <a:buChar char="•"/>
            </a:pPr>
            <a:r>
              <a:rPr lang="fa-IR" sz="2400" dirty="0" smtClean="0"/>
              <a:t>شخصیت جعلی (مدافع): عدم قطعیت روی هویت ارسال کننده پیام</a:t>
            </a:r>
          </a:p>
          <a:p>
            <a:pPr>
              <a:buFont typeface="Arial" charset="0"/>
              <a:buChar char="•"/>
            </a:pPr>
            <a:r>
              <a:rPr lang="fa-IR" sz="2400" dirty="0" smtClean="0"/>
              <a:t>مشکوک و مطمئن</a:t>
            </a:r>
          </a:p>
          <a:p>
            <a:pPr>
              <a:buFont typeface="Arial" charset="0"/>
              <a:buChar char="•"/>
            </a:pPr>
            <a:r>
              <a:rPr lang="fa-IR" sz="2400" dirty="0" smtClean="0"/>
              <a:t>مشکوک: ارتباطی که </a:t>
            </a:r>
            <a:r>
              <a:rPr lang="fa-IR" sz="2400" dirty="0" smtClean="0"/>
              <a:t>مهاجم  یا کاربر معمولی  </a:t>
            </a:r>
            <a:r>
              <a:rPr lang="fa-IR" sz="2400" dirty="0" smtClean="0"/>
              <a:t>به واسطه‏ی آن  اطلاعات زیادی کسب می‏نماید</a:t>
            </a:r>
          </a:p>
          <a:p>
            <a:pPr>
              <a:buFont typeface="Arial" charset="0"/>
              <a:buChar char="•"/>
            </a:pPr>
            <a:endParaRPr lang="en-US" sz="2400" dirty="0"/>
          </a:p>
        </p:txBody>
      </p:sp>
      <p:sp>
        <p:nvSpPr>
          <p:cNvPr id="7" name="Rounded Rectangle 6"/>
          <p:cNvSpPr/>
          <p:nvPr/>
        </p:nvSpPr>
        <p:spPr>
          <a:xfrm>
            <a:off x="9085595" y="3541093"/>
            <a:ext cx="1401058" cy="112912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fa-IR" sz="2400" dirty="0" smtClean="0">
                <a:latin typeface="B Zar" charset="0"/>
                <a:ea typeface="B Zar" charset="0"/>
                <a:cs typeface="B Zar" charset="0"/>
              </a:rPr>
              <a:t>کاربر معمولی</a:t>
            </a:r>
            <a:endParaRPr lang="en-US" sz="2400" dirty="0">
              <a:latin typeface="B Zar" charset="0"/>
              <a:ea typeface="B Zar" charset="0"/>
              <a:cs typeface="B Zar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9111353" y="5432718"/>
            <a:ext cx="1036567" cy="105193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2400" dirty="0" smtClean="0">
                <a:latin typeface="B Zar" charset="0"/>
                <a:ea typeface="B Zar" charset="0"/>
                <a:cs typeface="B Zar" charset="0"/>
              </a:rPr>
              <a:t>مهاجم</a:t>
            </a:r>
            <a:endParaRPr lang="en-US" sz="2400" dirty="0">
              <a:latin typeface="B Zar" charset="0"/>
              <a:ea typeface="B Zar" charset="0"/>
              <a:cs typeface="B Zar" charset="0"/>
            </a:endParaRPr>
          </a:p>
        </p:txBody>
      </p:sp>
      <p:sp>
        <p:nvSpPr>
          <p:cNvPr id="9" name="Cloud 8"/>
          <p:cNvSpPr/>
          <p:nvPr/>
        </p:nvSpPr>
        <p:spPr>
          <a:xfrm>
            <a:off x="4142922" y="4670218"/>
            <a:ext cx="1838189" cy="1772464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2400" dirty="0" smtClean="0">
                <a:latin typeface="B Zar" charset="0"/>
                <a:ea typeface="B Zar" charset="0"/>
                <a:cs typeface="B Zar" charset="0"/>
              </a:rPr>
              <a:t>شخصیت جعلی</a:t>
            </a:r>
            <a:endParaRPr lang="en-US" sz="2400" dirty="0">
              <a:latin typeface="B Zar" charset="0"/>
              <a:ea typeface="B Zar" charset="0"/>
              <a:cs typeface="B Zar" charset="0"/>
            </a:endParaRPr>
          </a:p>
        </p:txBody>
      </p:sp>
      <p:cxnSp>
        <p:nvCxnSpPr>
          <p:cNvPr id="10" name="Straight Arrow Connector 9"/>
          <p:cNvCxnSpPr>
            <a:stCxn id="7" idx="1"/>
          </p:cNvCxnSpPr>
          <p:nvPr/>
        </p:nvCxnSpPr>
        <p:spPr>
          <a:xfrm flipH="1">
            <a:off x="5940919" y="4105656"/>
            <a:ext cx="3144676" cy="122133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8" idx="1"/>
            <a:endCxn id="9" idx="0"/>
          </p:cNvCxnSpPr>
          <p:nvPr/>
        </p:nvCxnSpPr>
        <p:spPr>
          <a:xfrm flipH="1" flipV="1">
            <a:off x="5979579" y="5556450"/>
            <a:ext cx="3131774" cy="402237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6274507" y="4583786"/>
            <a:ext cx="38636" cy="1858896"/>
          </a:xfrm>
          <a:prstGeom prst="line">
            <a:avLst/>
          </a:prstGeom>
          <a:ln w="38100">
            <a:solidFill>
              <a:srgbClr val="00B05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Left-Up Arrow 12"/>
          <p:cNvSpPr/>
          <p:nvPr/>
        </p:nvSpPr>
        <p:spPr>
          <a:xfrm rot="17738310">
            <a:off x="3226058" y="5231400"/>
            <a:ext cx="978794" cy="885558"/>
          </a:xfrm>
          <a:prstGeom prst="lef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B Zar" charset="0"/>
              <a:ea typeface="B Zar" charset="0"/>
              <a:cs typeface="B Zar" charset="0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2205217" y="4781212"/>
            <a:ext cx="1207587" cy="81253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B Zar" charset="0"/>
                <a:ea typeface="B Zar" charset="0"/>
                <a:cs typeface="B Zar" charset="0"/>
              </a:rPr>
              <a:t>Alert</a:t>
            </a:r>
            <a:endParaRPr lang="en-US" dirty="0">
              <a:solidFill>
                <a:schemeClr val="tx1"/>
              </a:solidFill>
              <a:latin typeface="B Zar" charset="0"/>
              <a:ea typeface="B Zar" charset="0"/>
              <a:cs typeface="B Zar" charset="0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2368893" y="5796087"/>
            <a:ext cx="1207587" cy="81253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B Zar" charset="0"/>
                <a:ea typeface="B Zar" charset="0"/>
                <a:cs typeface="B Zar" charset="0"/>
              </a:rPr>
              <a:t>Not Alert</a:t>
            </a:r>
            <a:endParaRPr lang="en-US" dirty="0">
              <a:solidFill>
                <a:schemeClr val="tx1"/>
              </a:solidFill>
              <a:latin typeface="B Zar" charset="0"/>
              <a:ea typeface="B Zar" charset="0"/>
              <a:cs typeface="B Zar" charset="0"/>
            </a:endParaRPr>
          </a:p>
        </p:txBody>
      </p:sp>
      <p:sp>
        <p:nvSpPr>
          <p:cNvPr id="18" name="Content Placeholder 2"/>
          <p:cNvSpPr txBox="1">
            <a:spLocks/>
          </p:cNvSpPr>
          <p:nvPr/>
        </p:nvSpPr>
        <p:spPr>
          <a:xfrm>
            <a:off x="2500434" y="3582895"/>
            <a:ext cx="4374640" cy="748941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r" defTabSz="914400" rtl="1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+mn-lt"/>
                <a:ea typeface="+mn-ea"/>
                <a:cs typeface="B Zar" panose="00000400000000000000" pitchFamily="2" charset="-78"/>
              </a:defRPr>
            </a:lvl1pPr>
            <a:lvl2pPr marL="384048" indent="-182880" algn="r" defTabSz="914400" rtl="1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+mn-lt"/>
                <a:ea typeface="+mn-ea"/>
                <a:cs typeface="B Zar" panose="00000400000000000000" pitchFamily="2" charset="-78"/>
              </a:defRPr>
            </a:lvl2pPr>
            <a:lvl3pPr marL="566928" indent="-182880" algn="r" defTabSz="914400" rtl="1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B Zar" panose="00000400000000000000" pitchFamily="2" charset="-78"/>
              </a:defRPr>
            </a:lvl3pPr>
            <a:lvl4pPr marL="749808" indent="-182880" algn="r" defTabSz="914400" rtl="1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B Zar" panose="00000400000000000000" pitchFamily="2" charset="-78"/>
              </a:defRPr>
            </a:lvl4pPr>
            <a:lvl5pPr marL="932688" indent="-182880" algn="r" defTabSz="914400" rtl="1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B Zar" panose="00000400000000000000" pitchFamily="2" charset="-78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a-IR" sz="2400" dirty="0" smtClean="0">
                <a:latin typeface="B Zar" charset="0"/>
                <a:ea typeface="B Zar" charset="0"/>
                <a:cs typeface="B Zar" charset="0"/>
              </a:rPr>
              <a:t>مساله اصلی:  </a:t>
            </a:r>
            <a:r>
              <a:rPr lang="fa-IR" sz="2400" dirty="0">
                <a:latin typeface="B Zar" charset="0"/>
                <a:ea typeface="B Zar" charset="0"/>
                <a:cs typeface="B Zar" charset="0"/>
              </a:rPr>
              <a:t>مدافع چه زمانی </a:t>
            </a:r>
            <a:r>
              <a:rPr lang="fa-IR" sz="2400" dirty="0" smtClean="0">
                <a:latin typeface="B Zar" charset="0"/>
                <a:ea typeface="B Zar" charset="0"/>
                <a:cs typeface="B Zar" charset="0"/>
              </a:rPr>
              <a:t> هشدار </a:t>
            </a:r>
            <a:r>
              <a:rPr lang="fa-IR" sz="2400" dirty="0" smtClean="0">
                <a:latin typeface="B Zar" charset="0"/>
                <a:ea typeface="B Zar" charset="0"/>
                <a:cs typeface="B Zar" charset="0"/>
              </a:rPr>
              <a:t>دهد؟</a:t>
            </a:r>
            <a:endParaRPr lang="en-US" sz="2400" dirty="0">
              <a:latin typeface="B Zar" charset="0"/>
              <a:ea typeface="B Zar" charset="0"/>
              <a:cs typeface="B Zar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Content Placeholder 2"/>
              <p:cNvSpPr txBox="1">
                <a:spLocks/>
              </p:cNvSpPr>
              <p:nvPr/>
            </p:nvSpPr>
            <p:spPr>
              <a:xfrm>
                <a:off x="2422639" y="3322119"/>
                <a:ext cx="4374640" cy="748941"/>
              </a:xfrm>
              <a:prstGeom prst="rect">
                <a:avLst/>
              </a:prstGeom>
            </p:spPr>
            <p:txBody>
              <a:bodyPr vert="horz" lIns="0" tIns="45720" rIns="0" bIns="45720" rtlCol="0">
                <a:noAutofit/>
              </a:bodyPr>
              <a:lstStyle>
                <a:lvl1pPr marL="91440" indent="-91440" algn="r" defTabSz="914400" rtl="1" eaLnBrk="1" latinLnBrk="0" hangingPunct="1">
                  <a:lnSpc>
                    <a:spcPct val="9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 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B Zar" panose="00000400000000000000" pitchFamily="2" charset="-78"/>
                  </a:defRPr>
                </a:lvl1pPr>
                <a:lvl2pPr marL="384048" indent="-182880" algn="r" defTabSz="914400" rtl="1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B Zar" panose="00000400000000000000" pitchFamily="2" charset="-78"/>
                  </a:defRPr>
                </a:lvl2pPr>
                <a:lvl3pPr marL="566928" indent="-182880" algn="r" defTabSz="914400" rtl="1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B Zar" panose="00000400000000000000" pitchFamily="2" charset="-78"/>
                  </a:defRPr>
                </a:lvl3pPr>
                <a:lvl4pPr marL="749808" indent="-182880" algn="r" defTabSz="914400" rtl="1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B Zar" panose="00000400000000000000" pitchFamily="2" charset="-78"/>
                  </a:defRPr>
                </a:lvl4pPr>
                <a:lvl5pPr marL="932688" indent="-182880" algn="r" defTabSz="914400" rtl="1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B Zar" panose="00000400000000000000" pitchFamily="2" charset="-78"/>
                  </a:defRPr>
                </a:lvl5pPr>
                <a:lvl6pPr marL="11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3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15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17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fa-IR" sz="2400" dirty="0" smtClean="0">
                    <a:latin typeface="B Zar" charset="0"/>
                    <a:ea typeface="B Zar" charset="0"/>
                    <a:cs typeface="B Zar" charset="0"/>
                  </a:rPr>
                  <a:t>شهود:  زمانی که </a:t>
                </a:r>
                <a:r>
                  <a:rPr lang="fa-IR" sz="2400" dirty="0" smtClean="0">
                    <a:latin typeface="B Zar" charset="0"/>
                    <a:ea typeface="B Zar" charset="0"/>
                    <a:cs typeface="B Zar" charset="0"/>
                  </a:rPr>
                  <a:t>احتمال حمله </a:t>
                </a:r>
                <a14:m>
                  <m:oMath xmlns:m="http://schemas.openxmlformats.org/officeDocument/2006/math">
                    <m:r>
                      <a:rPr lang="fa-IR" sz="240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↑</m:t>
                    </m:r>
                  </m:oMath>
                </a14:m>
                <a:r>
                  <a:rPr lang="fa-IR" sz="2400" dirty="0" smtClean="0">
                    <a:latin typeface="B Zar" charset="0"/>
                    <a:ea typeface="B Zar" charset="0"/>
                    <a:cs typeface="B Zar" charset="0"/>
                  </a:rPr>
                  <a:t>:</a:t>
                </a:r>
                <a:r>
                  <a:rPr lang="fa-IR" sz="2400" dirty="0" smtClean="0">
                    <a:latin typeface="B Zar" charset="0"/>
                    <a:ea typeface="B Zar" charset="0"/>
                    <a:cs typeface="B Zar" charset="0"/>
                  </a:rPr>
                  <a:t> هشدار</a:t>
                </a:r>
              </a:p>
              <a:p>
                <a:r>
                  <a:rPr lang="fa-IR" sz="2400" dirty="0">
                    <a:latin typeface="B Zar" charset="0"/>
                    <a:ea typeface="B Zar" charset="0"/>
                    <a:cs typeface="B Zar" charset="0"/>
                  </a:rPr>
                  <a:t>زمانی که </a:t>
                </a:r>
                <a:r>
                  <a:rPr lang="fa-IR" sz="2400" dirty="0" smtClean="0">
                    <a:latin typeface="B Zar" charset="0"/>
                    <a:ea typeface="B Zar" charset="0"/>
                    <a:cs typeface="B Zar" charset="0"/>
                  </a:rPr>
                  <a:t>احتمال</a:t>
                </a:r>
                <a:r>
                  <a:rPr lang="fa-IR" sz="2400" dirty="0" smtClean="0">
                    <a:latin typeface="B Zar" charset="0"/>
                    <a:ea typeface="B Zar" charset="0"/>
                    <a:cs typeface="B Zar" charset="0"/>
                  </a:rPr>
                  <a:t> حمله</a:t>
                </a:r>
                <a14:m>
                  <m:oMath xmlns:m="http://schemas.openxmlformats.org/officeDocument/2006/math">
                    <m:r>
                      <a:rPr lang="fa-IR" sz="24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↓</m:t>
                    </m:r>
                  </m:oMath>
                </a14:m>
                <a:r>
                  <a:rPr lang="fa-IR" sz="2400" dirty="0" smtClean="0">
                    <a:latin typeface="B Zar" charset="0"/>
                    <a:ea typeface="B Zar" charset="0"/>
                    <a:cs typeface="B Zar" charset="0"/>
                  </a:rPr>
                  <a:t>: عدم </a:t>
                </a:r>
                <a:r>
                  <a:rPr lang="fa-IR" sz="2400" dirty="0" smtClean="0">
                    <a:latin typeface="B Zar" charset="0"/>
                    <a:ea typeface="B Zar" charset="0"/>
                    <a:cs typeface="B Zar" charset="0"/>
                  </a:rPr>
                  <a:t>هشدار</a:t>
                </a:r>
                <a:endParaRPr lang="en-US" sz="2400" dirty="0">
                  <a:latin typeface="B Zar" charset="0"/>
                  <a:ea typeface="B Zar" charset="0"/>
                  <a:cs typeface="B Zar" charset="0"/>
                </a:endParaRPr>
              </a:p>
              <a:p>
                <a:endParaRPr lang="en-US" sz="2400" dirty="0">
                  <a:latin typeface="B Zar" charset="0"/>
                  <a:ea typeface="B Zar" charset="0"/>
                  <a:cs typeface="B Zar" charset="0"/>
                </a:endParaRPr>
              </a:p>
            </p:txBody>
          </p:sp>
        </mc:Choice>
        <mc:Fallback>
          <p:sp>
            <p:nvSpPr>
              <p:cNvPr id="19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2639" y="3322119"/>
                <a:ext cx="4374640" cy="748941"/>
              </a:xfrm>
              <a:prstGeom prst="rect">
                <a:avLst/>
              </a:prstGeom>
              <a:blipFill rotWithShape="0">
                <a:blip r:embed="rId2"/>
                <a:stretch>
                  <a:fillRect t="-7317" r="-4318" b="-463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ounded Rectangle 15"/>
          <p:cNvSpPr/>
          <p:nvPr/>
        </p:nvSpPr>
        <p:spPr>
          <a:xfrm>
            <a:off x="9785445" y="65961"/>
            <a:ext cx="1678674" cy="555521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r>
              <a:rPr lang="fa-IR" dirty="0" smtClean="0">
                <a:latin typeface="B Zar" charset="0"/>
                <a:ea typeface="B Zar" charset="0"/>
                <a:cs typeface="B Zar" charset="0"/>
              </a:rPr>
              <a:t>مقدمه </a:t>
            </a:r>
            <a:endParaRPr lang="en-US" dirty="0">
              <a:latin typeface="B Zar" charset="0"/>
              <a:ea typeface="B Zar" charset="0"/>
              <a:cs typeface="B Zar" charset="0"/>
            </a:endParaRPr>
          </a:p>
        </p:txBody>
      </p:sp>
      <p:sp>
        <p:nvSpPr>
          <p:cNvPr id="17" name="Right Arrow 16"/>
          <p:cNvSpPr/>
          <p:nvPr/>
        </p:nvSpPr>
        <p:spPr>
          <a:xfrm rot="10800000">
            <a:off x="8993874" y="148984"/>
            <a:ext cx="620468" cy="328684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762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1509972" y="65959"/>
            <a:ext cx="1678674" cy="555521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r>
              <a:rPr lang="fa-IR" dirty="0" smtClean="0">
                <a:latin typeface="B Zar" charset="0"/>
                <a:ea typeface="B Zar" charset="0"/>
                <a:cs typeface="B Zar" charset="0"/>
              </a:rPr>
              <a:t>پژوهشهای پیشین و نتیجه گیری</a:t>
            </a:r>
            <a:endParaRPr lang="en-US" dirty="0">
              <a:latin typeface="B Zar" charset="0"/>
              <a:ea typeface="B Zar" charset="0"/>
              <a:cs typeface="B Zar" charset="0"/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4268463" y="65960"/>
            <a:ext cx="1678674" cy="555521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r>
              <a:rPr lang="fa-IR" dirty="0" smtClean="0">
                <a:latin typeface="B Zar" charset="0"/>
                <a:ea typeface="B Zar" charset="0"/>
                <a:cs typeface="B Zar" charset="0"/>
              </a:rPr>
              <a:t>مطالعه موردی</a:t>
            </a:r>
            <a:endParaRPr lang="en-US" dirty="0">
              <a:latin typeface="B Zar" charset="0"/>
              <a:ea typeface="B Zar" charset="0"/>
              <a:cs typeface="B Zar" charset="0"/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7103154" y="73297"/>
            <a:ext cx="1678674" cy="555521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r>
              <a:rPr lang="fa-IR" dirty="0" smtClean="0">
                <a:latin typeface="B Zar" charset="0"/>
                <a:ea typeface="B Zar" charset="0"/>
                <a:cs typeface="B Zar" charset="0"/>
              </a:rPr>
              <a:t>چارچوب پیشنهادی</a:t>
            </a:r>
            <a:endParaRPr lang="en-US" dirty="0">
              <a:latin typeface="B Zar" charset="0"/>
              <a:ea typeface="B Zar" charset="0"/>
              <a:cs typeface="B Zar" charset="0"/>
            </a:endParaRPr>
          </a:p>
        </p:txBody>
      </p:sp>
      <p:sp>
        <p:nvSpPr>
          <p:cNvPr id="23" name="Right Arrow 22"/>
          <p:cNvSpPr/>
          <p:nvPr/>
        </p:nvSpPr>
        <p:spPr>
          <a:xfrm rot="10800000">
            <a:off x="3383696" y="208153"/>
            <a:ext cx="620468" cy="328684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762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Arrow 23"/>
          <p:cNvSpPr/>
          <p:nvPr/>
        </p:nvSpPr>
        <p:spPr>
          <a:xfrm rot="10800000">
            <a:off x="6176811" y="179377"/>
            <a:ext cx="620468" cy="328684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762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ontent Placeholder 2"/>
          <p:cNvSpPr txBox="1">
            <a:spLocks/>
          </p:cNvSpPr>
          <p:nvPr/>
        </p:nvSpPr>
        <p:spPr>
          <a:xfrm>
            <a:off x="515522" y="6274509"/>
            <a:ext cx="1220681" cy="584616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r" defTabSz="914400" rtl="1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B Zar" charset="0"/>
                <a:ea typeface="B Zar" charset="0"/>
                <a:cs typeface="B Zar" charset="0"/>
              </a:defRPr>
            </a:lvl1pPr>
            <a:lvl2pPr marL="685800" indent="-228600" algn="r" defTabSz="914400" rtl="1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B Zar" charset="0"/>
                <a:ea typeface="B Zar" charset="0"/>
                <a:cs typeface="B Zar" charset="0"/>
              </a:defRPr>
            </a:lvl2pPr>
            <a:lvl3pPr marL="1143000" indent="-228600" algn="r" defTabSz="914400" rtl="1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B Zar" charset="0"/>
                <a:ea typeface="B Zar" charset="0"/>
                <a:cs typeface="B Zar" charset="0"/>
              </a:defRPr>
            </a:lvl3pPr>
            <a:lvl4pPr marL="1600200" indent="-228600" algn="r" defTabSz="914400" rtl="1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B Zar" charset="0"/>
                <a:ea typeface="B Zar" charset="0"/>
                <a:cs typeface="B Zar" charset="0"/>
              </a:defRPr>
            </a:lvl4pPr>
            <a:lvl5pPr marL="2057400" indent="-228600" algn="r" defTabSz="914400" rtl="1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B Zar" charset="0"/>
                <a:ea typeface="B Zar" charset="0"/>
                <a:cs typeface="B Zar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fa-IR" sz="2400" dirty="0" smtClean="0">
                <a:solidFill>
                  <a:schemeClr val="bg1"/>
                </a:solidFill>
              </a:rPr>
              <a:t>۳۴ از۴۴</a:t>
            </a:r>
            <a:endParaRPr lang="fa-IR" sz="24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4512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3" grpId="0" animBg="1"/>
      <p:bldP spid="14" grpId="0"/>
      <p:bldP spid="15" grpId="0"/>
      <p:bldP spid="18" grpId="0"/>
      <p:bldP spid="19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764707"/>
            <a:ext cx="10494364" cy="925981"/>
          </a:xfrm>
        </p:spPr>
        <p:txBody>
          <a:bodyPr/>
          <a:lstStyle/>
          <a:p>
            <a:r>
              <a:rPr lang="fa-IR" dirty="0"/>
              <a:t>مدل بازی سیگنالینگ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9457" y="2101142"/>
            <a:ext cx="7851850" cy="4410401"/>
          </a:xfrm>
        </p:spPr>
      </p:pic>
      <p:sp>
        <p:nvSpPr>
          <p:cNvPr id="7" name="Oval 6"/>
          <p:cNvSpPr/>
          <p:nvPr/>
        </p:nvSpPr>
        <p:spPr>
          <a:xfrm>
            <a:off x="4412725" y="5295455"/>
            <a:ext cx="930148" cy="73643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5426767" y="2587741"/>
            <a:ext cx="930148" cy="73643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5407942" y="5329460"/>
            <a:ext cx="930148" cy="73643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7672720" y="4693252"/>
            <a:ext cx="930148" cy="73643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7861081" y="5489872"/>
            <a:ext cx="930148" cy="73643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9304108" y="4470319"/>
            <a:ext cx="633004" cy="76971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>
            <a:off x="9785445" y="65961"/>
            <a:ext cx="1678674" cy="555521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r>
              <a:rPr lang="fa-IR" dirty="0" smtClean="0">
                <a:latin typeface="B Zar" charset="0"/>
                <a:ea typeface="B Zar" charset="0"/>
                <a:cs typeface="B Zar" charset="0"/>
              </a:rPr>
              <a:t>مقدمه </a:t>
            </a:r>
            <a:endParaRPr lang="en-US" dirty="0">
              <a:latin typeface="B Zar" charset="0"/>
              <a:ea typeface="B Zar" charset="0"/>
              <a:cs typeface="B Zar" charset="0"/>
            </a:endParaRPr>
          </a:p>
        </p:txBody>
      </p:sp>
      <p:sp>
        <p:nvSpPr>
          <p:cNvPr id="19" name="Right Arrow 18"/>
          <p:cNvSpPr/>
          <p:nvPr/>
        </p:nvSpPr>
        <p:spPr>
          <a:xfrm rot="10800000">
            <a:off x="8993874" y="148984"/>
            <a:ext cx="620468" cy="328684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762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1509972" y="65959"/>
            <a:ext cx="1678674" cy="555521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r>
              <a:rPr lang="fa-IR" dirty="0" smtClean="0">
                <a:latin typeface="B Zar" charset="0"/>
                <a:ea typeface="B Zar" charset="0"/>
                <a:cs typeface="B Zar" charset="0"/>
              </a:rPr>
              <a:t>پژوهشهای پیشین و نتیجه گیری</a:t>
            </a:r>
            <a:endParaRPr lang="en-US" dirty="0">
              <a:latin typeface="B Zar" charset="0"/>
              <a:ea typeface="B Zar" charset="0"/>
              <a:cs typeface="B Zar" charset="0"/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4268463" y="65960"/>
            <a:ext cx="1678674" cy="555521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r>
              <a:rPr lang="fa-IR" dirty="0" smtClean="0">
                <a:latin typeface="B Zar" charset="0"/>
                <a:ea typeface="B Zar" charset="0"/>
                <a:cs typeface="B Zar" charset="0"/>
              </a:rPr>
              <a:t>مطالعه موردی</a:t>
            </a:r>
            <a:endParaRPr lang="en-US" dirty="0">
              <a:latin typeface="B Zar" charset="0"/>
              <a:ea typeface="B Zar" charset="0"/>
              <a:cs typeface="B Zar" charset="0"/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7103154" y="73297"/>
            <a:ext cx="1678674" cy="555521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r>
              <a:rPr lang="fa-IR" dirty="0" smtClean="0">
                <a:latin typeface="B Zar" charset="0"/>
                <a:ea typeface="B Zar" charset="0"/>
                <a:cs typeface="B Zar" charset="0"/>
              </a:rPr>
              <a:t>چارچوب پیشنهادی</a:t>
            </a:r>
            <a:endParaRPr lang="en-US" dirty="0">
              <a:latin typeface="B Zar" charset="0"/>
              <a:ea typeface="B Zar" charset="0"/>
              <a:cs typeface="B Zar" charset="0"/>
            </a:endParaRPr>
          </a:p>
        </p:txBody>
      </p:sp>
      <p:sp>
        <p:nvSpPr>
          <p:cNvPr id="23" name="Right Arrow 22"/>
          <p:cNvSpPr/>
          <p:nvPr/>
        </p:nvSpPr>
        <p:spPr>
          <a:xfrm rot="10800000">
            <a:off x="3383696" y="208153"/>
            <a:ext cx="620468" cy="328684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762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Arrow 23"/>
          <p:cNvSpPr/>
          <p:nvPr/>
        </p:nvSpPr>
        <p:spPr>
          <a:xfrm rot="10800000">
            <a:off x="6176811" y="179377"/>
            <a:ext cx="620468" cy="328684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762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ontent Placeholder 2"/>
          <p:cNvSpPr txBox="1">
            <a:spLocks/>
          </p:cNvSpPr>
          <p:nvPr/>
        </p:nvSpPr>
        <p:spPr>
          <a:xfrm>
            <a:off x="515522" y="6274509"/>
            <a:ext cx="1220681" cy="584616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r" defTabSz="914400" rtl="1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B Zar" charset="0"/>
                <a:ea typeface="B Zar" charset="0"/>
                <a:cs typeface="B Zar" charset="0"/>
              </a:defRPr>
            </a:lvl1pPr>
            <a:lvl2pPr marL="685800" indent="-228600" algn="r" defTabSz="914400" rtl="1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B Zar" charset="0"/>
                <a:ea typeface="B Zar" charset="0"/>
                <a:cs typeface="B Zar" charset="0"/>
              </a:defRPr>
            </a:lvl2pPr>
            <a:lvl3pPr marL="1143000" indent="-228600" algn="r" defTabSz="914400" rtl="1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B Zar" charset="0"/>
                <a:ea typeface="B Zar" charset="0"/>
                <a:cs typeface="B Zar" charset="0"/>
              </a:defRPr>
            </a:lvl3pPr>
            <a:lvl4pPr marL="1600200" indent="-228600" algn="r" defTabSz="914400" rtl="1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B Zar" charset="0"/>
                <a:ea typeface="B Zar" charset="0"/>
                <a:cs typeface="B Zar" charset="0"/>
              </a:defRPr>
            </a:lvl4pPr>
            <a:lvl5pPr marL="2057400" indent="-228600" algn="r" defTabSz="914400" rtl="1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B Zar" charset="0"/>
                <a:ea typeface="B Zar" charset="0"/>
                <a:cs typeface="B Zar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fa-IR" sz="2400" dirty="0" smtClean="0">
                <a:solidFill>
                  <a:schemeClr val="bg1"/>
                </a:solidFill>
              </a:rPr>
              <a:t>۳۵ از۴۴</a:t>
            </a:r>
            <a:endParaRPr lang="fa-IR" sz="2400" dirty="0" smtClean="0">
              <a:solidFill>
                <a:schemeClr val="bg1"/>
              </a:solidFill>
            </a:endParaRPr>
          </a:p>
        </p:txBody>
      </p:sp>
      <p:sp>
        <p:nvSpPr>
          <p:cNvPr id="26" name="Oval 25"/>
          <p:cNvSpPr/>
          <p:nvPr/>
        </p:nvSpPr>
        <p:spPr>
          <a:xfrm>
            <a:off x="5230144" y="3979269"/>
            <a:ext cx="930148" cy="73643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6504767" y="5240036"/>
            <a:ext cx="930148" cy="73643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9239142" y="2118056"/>
            <a:ext cx="633004" cy="76971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694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" grpId="0" animBg="1"/>
      <p:bldP spid="12" grpId="0" animBg="1"/>
      <p:bldP spid="13" grpId="0" animBg="1"/>
      <p:bldP spid="14" grpId="0" animBg="1"/>
      <p:bldP spid="17" grpId="0" animBg="1"/>
      <p:bldP spid="26" grpId="0" animBg="1"/>
      <p:bldP spid="27" grpId="0" animBg="1"/>
      <p:bldP spid="28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algn="just">
                  <a:buFont typeface="Arial" charset="0"/>
                  <a:buChar char="•"/>
                </a:pPr>
                <a:r>
                  <a:rPr lang="fa-IR" dirty="0" smtClean="0"/>
                  <a:t>قضیه ۱:  نقطه تعادل جامع </a:t>
                </a:r>
                <a:r>
                  <a:rPr lang="fa-IR" dirty="0" smtClean="0">
                    <a:solidFill>
                      <a:srgbClr val="C00000"/>
                    </a:solidFill>
                  </a:rPr>
                  <a:t>بیزینی آمیخته و نیمه آمیخته </a:t>
                </a:r>
                <a:r>
                  <a:rPr lang="fa-IR" dirty="0" smtClean="0"/>
                  <a:t>وجود ندارد</a:t>
                </a:r>
              </a:p>
              <a:p>
                <a:pPr algn="just">
                  <a:buFont typeface="Arial" charset="0"/>
                  <a:buChar char="•"/>
                </a:pPr>
                <a:r>
                  <a:rPr lang="fa-IR" dirty="0" smtClean="0">
                    <a:solidFill>
                      <a:schemeClr val="bg1">
                        <a:lumMod val="75000"/>
                      </a:schemeClr>
                    </a:solidFill>
                  </a:rPr>
                  <a:t>قضیه ۲:  به ازاء هر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charset="0"/>
                      </a:rPr>
                      <m:t>𝜃</m:t>
                    </m:r>
                  </m:oMath>
                </a14:m>
                <a:r>
                  <a:rPr lang="fa-IR" dirty="0" smtClean="0">
                    <a:solidFill>
                      <a:schemeClr val="bg1">
                        <a:lumMod val="75000"/>
                      </a:schemeClr>
                    </a:solidFill>
                  </a:rPr>
                  <a:t>،  نقطه تعادل جامع بیزینی روی استراتژی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𝒩𝒮</m:t>
                        </m:r>
                        <m:r>
                          <a:rPr lang="en-US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𝒩𝒮</m:t>
                        </m:r>
                      </m:e>
                    </m:d>
                  </m:oMath>
                </a14:m>
                <a:r>
                  <a:rPr lang="fa-IR" dirty="0" smtClean="0">
                    <a:solidFill>
                      <a:schemeClr val="bg1">
                        <a:lumMod val="75000"/>
                      </a:schemeClr>
                    </a:solidFill>
                  </a:rPr>
                  <a:t> وجود دارد.</a:t>
                </a:r>
              </a:p>
              <a:p>
                <a:pPr algn="just">
                  <a:buFont typeface="Arial" charset="0"/>
                  <a:buChar char="•"/>
                </a:pPr>
                <a:r>
                  <a:rPr lang="fa-IR" dirty="0" smtClean="0">
                    <a:solidFill>
                      <a:schemeClr val="bg1">
                        <a:lumMod val="75000"/>
                      </a:schemeClr>
                    </a:solidFill>
                  </a:rPr>
                  <a:t>قضیه ۳: </a:t>
                </a:r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:r>
                  <a:rPr lang="fa-IR" dirty="0" smtClean="0">
                    <a:solidFill>
                      <a:schemeClr val="bg1">
                        <a:lumMod val="75000"/>
                      </a:schemeClr>
                    </a:solidFill>
                  </a:rPr>
                  <a:t>نقطه تعادل جامع بیزینی روی استراتژی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𝒮</m:t>
                        </m:r>
                        <m:r>
                          <a:rPr lang="en-US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𝒮</m:t>
                        </m:r>
                      </m:e>
                    </m:d>
                  </m:oMath>
                </a14:m>
                <a:r>
                  <a:rPr lang="fa-IR" dirty="0" smtClean="0">
                    <a:solidFill>
                      <a:schemeClr val="bg1">
                        <a:lumMod val="75000"/>
                      </a:schemeClr>
                    </a:solidFill>
                  </a:rPr>
                  <a:t> تنها در صورتی وجود دارد که </a:t>
                </a:r>
                <a:endParaRPr lang="en-US" dirty="0" smtClean="0">
                  <a:solidFill>
                    <a:schemeClr val="bg1">
                      <a:lumMod val="75000"/>
                    </a:schemeClr>
                  </a:solidFill>
                </a:endParaRPr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charset="0"/>
                        </a:rPr>
                        <m:t>𝜃</m:t>
                      </m:r>
                      <m:r>
                        <a:rPr lang="en-US" b="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charset="0"/>
                        </a:rPr>
                        <m:t>≤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ℱ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a-IR" dirty="0" smtClean="0">
                  <a:solidFill>
                    <a:schemeClr val="bg1">
                      <a:lumMod val="75000"/>
                    </a:schemeClr>
                  </a:solidFill>
                </a:endParaRPr>
              </a:p>
              <a:p>
                <a:pPr algn="just">
                  <a:buFont typeface="Arial" charset="0"/>
                  <a:buChar char="•"/>
                </a:pPr>
                <a:r>
                  <a:rPr lang="fa-IR" dirty="0" smtClean="0">
                    <a:solidFill>
                      <a:schemeClr val="bg1">
                        <a:lumMod val="75000"/>
                      </a:schemeClr>
                    </a:solidFill>
                  </a:rPr>
                  <a:t>قضیه ۴: نقطه تعادل غیر تجمعی وجود ندارد.</a:t>
                </a:r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t="-3641" r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38200" y="944380"/>
            <a:ext cx="10515600" cy="746308"/>
          </a:xfrm>
        </p:spPr>
        <p:txBody>
          <a:bodyPr>
            <a:normAutofit fontScale="90000"/>
          </a:bodyPr>
          <a:lstStyle/>
          <a:p>
            <a:r>
              <a:rPr lang="fa-IR" dirty="0" smtClean="0"/>
              <a:t>نتایج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/>
              <p:cNvSpPr txBox="1">
                <a:spLocks/>
              </p:cNvSpPr>
              <p:nvPr/>
            </p:nvSpPr>
            <p:spPr>
              <a:xfrm>
                <a:off x="1053469" y="4240004"/>
                <a:ext cx="10300331" cy="237065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lIns="0" tIns="45720" rIns="0" bIns="45720" rtlCol="0">
                <a:noAutofit/>
              </a:bodyPr>
              <a:lstStyle>
                <a:lvl1pPr marL="91440" indent="-91440" algn="r" defTabSz="914400" rtl="1" eaLnBrk="1" latinLnBrk="0" hangingPunct="1">
                  <a:lnSpc>
                    <a:spcPct val="9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 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B Zar" panose="00000400000000000000" pitchFamily="2" charset="-78"/>
                  </a:defRPr>
                </a:lvl1pPr>
                <a:lvl2pPr marL="384048" indent="-182880" algn="r" defTabSz="914400" rtl="1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B Zar" panose="00000400000000000000" pitchFamily="2" charset="-78"/>
                  </a:defRPr>
                </a:lvl2pPr>
                <a:lvl3pPr marL="566928" indent="-182880" algn="r" defTabSz="914400" rtl="1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B Zar" panose="00000400000000000000" pitchFamily="2" charset="-78"/>
                  </a:defRPr>
                </a:lvl3pPr>
                <a:lvl4pPr marL="749808" indent="-182880" algn="r" defTabSz="914400" rtl="1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B Zar" panose="00000400000000000000" pitchFamily="2" charset="-78"/>
                  </a:defRPr>
                </a:lvl4pPr>
                <a:lvl5pPr marL="932688" indent="-182880" algn="r" defTabSz="914400" rtl="1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B Zar" panose="00000400000000000000" pitchFamily="2" charset="-78"/>
                  </a:defRPr>
                </a:lvl5pPr>
                <a:lvl6pPr marL="11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3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15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17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>
                  <a:lnSpc>
                    <a:spcPct val="150000"/>
                  </a:lnSpc>
                </a:pPr>
                <a:r>
                  <a:rPr lang="fa-IR" sz="2800" dirty="0" smtClean="0">
                    <a:solidFill>
                      <a:schemeClr val="bg1">
                        <a:lumMod val="75000"/>
                      </a:schemeClr>
                    </a:solidFill>
                  </a:rPr>
                  <a:t>نتیجه ۵: استراتژی </a:t>
                </a:r>
                <a:r>
                  <a:rPr lang="fa-IR" sz="2800" dirty="0">
                    <a:solidFill>
                      <a:schemeClr val="bg1">
                        <a:lumMod val="75000"/>
                      </a:schemeClr>
                    </a:solidFill>
                  </a:rPr>
                  <a:t>بهینه مهاجم، کاربر معمولی و مدافع (شخصیت جعلی)  به ازای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2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sz="28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ℱ</m:t>
                        </m:r>
                      </m:e>
                      <m:sub>
                        <m:r>
                          <a:rPr lang="fa-IR" sz="28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:r>
                  <a:rPr lang="fa-IR" sz="28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:r>
                  <a:rPr lang="fa-IR" sz="2800" dirty="0" smtClean="0">
                    <a:solidFill>
                      <a:schemeClr val="bg1">
                        <a:lumMod val="75000"/>
                      </a:schemeClr>
                    </a:solidFill>
                  </a:rPr>
                  <a:t>و  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fa-IR" sz="2800" dirty="0" smtClean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2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sz="28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ℱ</m:t>
                        </m:r>
                      </m:e>
                      <m:sub>
                        <m:r>
                          <a:rPr lang="fa-IR" sz="28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:r>
                  <a:rPr lang="fa-IR" sz="2800" dirty="0">
                    <a:solidFill>
                      <a:schemeClr val="bg1">
                        <a:lumMod val="75000"/>
                      </a:schemeClr>
                    </a:solidFill>
                  </a:rPr>
                  <a:t> به ترتیب برابر نمایه تعادل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{</m:t>
                    </m:r>
                    <m:d>
                      <m:dPr>
                        <m:ctrlPr>
                          <a:rPr lang="en-US" sz="28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lang="fa-IR" sz="28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𝒮</m:t>
                        </m:r>
                        <m:r>
                          <a:rPr lang="en-US" sz="28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fa-IR" sz="28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𝒮</m:t>
                        </m:r>
                      </m:e>
                    </m:d>
                    <m:r>
                      <a:rPr lang="en-US" sz="2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ctrlPr>
                          <a:rPr lang="en-US" sz="28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𝒩𝒜</m:t>
                        </m:r>
                        <m:r>
                          <a:rPr lang="en-US" sz="28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8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𝒩𝒜</m:t>
                        </m:r>
                      </m:e>
                    </m:d>
                    <m:r>
                      <a:rPr lang="en-US" sz="2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2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28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:r>
                  <a:rPr lang="fa-IR" sz="28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:r>
                  <a:rPr lang="fa-IR" sz="2800" dirty="0" smtClean="0">
                    <a:solidFill>
                      <a:schemeClr val="bg1">
                        <a:lumMod val="75000"/>
                      </a:schemeClr>
                    </a:solidFill>
                  </a:rPr>
                  <a:t>و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{</m:t>
                    </m:r>
                    <m:d>
                      <m:dPr>
                        <m:ctrlPr>
                          <a:rPr lang="en-US" sz="28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𝒩</m:t>
                        </m:r>
                        <m:r>
                          <a:rPr lang="fa-IR" sz="28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𝒮</m:t>
                        </m:r>
                        <m:r>
                          <a:rPr lang="en-US" sz="28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8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𝒩𝒮</m:t>
                        </m:r>
                      </m:e>
                    </m:d>
                    <m:r>
                      <a:rPr lang="en-US" sz="2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ctrlPr>
                          <a:rPr lang="en-US" sz="28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𝒜</m:t>
                        </m:r>
                        <m:r>
                          <a:rPr lang="en-US" sz="28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8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𝒜</m:t>
                        </m:r>
                      </m:e>
                    </m:d>
                    <m:r>
                      <a:rPr lang="en-US" sz="2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2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fa-IR" sz="2800" dirty="0">
                    <a:solidFill>
                      <a:schemeClr val="bg1">
                        <a:lumMod val="75000"/>
                      </a:schemeClr>
                    </a:solidFill>
                  </a:rPr>
                  <a:t> است.</a:t>
                </a:r>
              </a:p>
            </p:txBody>
          </p:sp>
        </mc:Choice>
        <mc:Fallback xmlns="">
          <p:sp>
            <p:nvSpPr>
              <p:cNvPr id="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3469" y="4240004"/>
                <a:ext cx="10300331" cy="2370657"/>
              </a:xfrm>
              <a:prstGeom prst="rect">
                <a:avLst/>
              </a:prstGeom>
              <a:blipFill rotWithShape="0">
                <a:blip r:embed="rId3"/>
                <a:stretch>
                  <a:fillRect l="-2840" r="-213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ounded Rectangle 4"/>
          <p:cNvSpPr/>
          <p:nvPr/>
        </p:nvSpPr>
        <p:spPr>
          <a:xfrm>
            <a:off x="9785445" y="65961"/>
            <a:ext cx="1678674" cy="555521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r>
              <a:rPr lang="fa-IR" dirty="0" smtClean="0">
                <a:latin typeface="B Zar" charset="0"/>
                <a:ea typeface="B Zar" charset="0"/>
                <a:cs typeface="B Zar" charset="0"/>
              </a:rPr>
              <a:t>مقدمه </a:t>
            </a:r>
            <a:endParaRPr lang="en-US" dirty="0">
              <a:latin typeface="B Zar" charset="0"/>
              <a:ea typeface="B Zar" charset="0"/>
              <a:cs typeface="B Zar" charset="0"/>
            </a:endParaRPr>
          </a:p>
        </p:txBody>
      </p:sp>
      <p:sp>
        <p:nvSpPr>
          <p:cNvPr id="6" name="Right Arrow 5"/>
          <p:cNvSpPr/>
          <p:nvPr/>
        </p:nvSpPr>
        <p:spPr>
          <a:xfrm rot="10800000">
            <a:off x="8993874" y="148984"/>
            <a:ext cx="620468" cy="328684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762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1509972" y="65959"/>
            <a:ext cx="1678674" cy="555521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r>
              <a:rPr lang="fa-IR" dirty="0" smtClean="0">
                <a:latin typeface="B Zar" charset="0"/>
                <a:ea typeface="B Zar" charset="0"/>
                <a:cs typeface="B Zar" charset="0"/>
              </a:rPr>
              <a:t>پژوهشهای پیشین و نتیجه گیری</a:t>
            </a:r>
            <a:endParaRPr lang="en-US" dirty="0">
              <a:latin typeface="B Zar" charset="0"/>
              <a:ea typeface="B Zar" charset="0"/>
              <a:cs typeface="B Zar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4268463" y="65960"/>
            <a:ext cx="1678674" cy="555521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r>
              <a:rPr lang="fa-IR" dirty="0" smtClean="0">
                <a:latin typeface="B Zar" charset="0"/>
                <a:ea typeface="B Zar" charset="0"/>
                <a:cs typeface="B Zar" charset="0"/>
              </a:rPr>
              <a:t>مطالعه موردی</a:t>
            </a:r>
            <a:endParaRPr lang="en-US" dirty="0">
              <a:latin typeface="B Zar" charset="0"/>
              <a:ea typeface="B Zar" charset="0"/>
              <a:cs typeface="B Zar" charset="0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7103154" y="73297"/>
            <a:ext cx="1678674" cy="555521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r>
              <a:rPr lang="fa-IR" dirty="0" smtClean="0">
                <a:latin typeface="B Zar" charset="0"/>
                <a:ea typeface="B Zar" charset="0"/>
                <a:cs typeface="B Zar" charset="0"/>
              </a:rPr>
              <a:t>چارچوب پیشنهادی</a:t>
            </a:r>
            <a:endParaRPr lang="en-US" dirty="0">
              <a:latin typeface="B Zar" charset="0"/>
              <a:ea typeface="B Zar" charset="0"/>
              <a:cs typeface="B Zar" charset="0"/>
            </a:endParaRPr>
          </a:p>
        </p:txBody>
      </p:sp>
      <p:sp>
        <p:nvSpPr>
          <p:cNvPr id="10" name="Right Arrow 9"/>
          <p:cNvSpPr/>
          <p:nvPr/>
        </p:nvSpPr>
        <p:spPr>
          <a:xfrm rot="10800000">
            <a:off x="3383696" y="208153"/>
            <a:ext cx="620468" cy="328684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762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 rot="10800000">
            <a:off x="6176811" y="179377"/>
            <a:ext cx="620468" cy="328684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762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515522" y="6274509"/>
            <a:ext cx="1220681" cy="584616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r" defTabSz="914400" rtl="1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B Zar" charset="0"/>
                <a:ea typeface="B Zar" charset="0"/>
                <a:cs typeface="B Zar" charset="0"/>
              </a:defRPr>
            </a:lvl1pPr>
            <a:lvl2pPr marL="685800" indent="-228600" algn="r" defTabSz="914400" rtl="1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B Zar" charset="0"/>
                <a:ea typeface="B Zar" charset="0"/>
                <a:cs typeface="B Zar" charset="0"/>
              </a:defRPr>
            </a:lvl2pPr>
            <a:lvl3pPr marL="1143000" indent="-228600" algn="r" defTabSz="914400" rtl="1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B Zar" charset="0"/>
                <a:ea typeface="B Zar" charset="0"/>
                <a:cs typeface="B Zar" charset="0"/>
              </a:defRPr>
            </a:lvl3pPr>
            <a:lvl4pPr marL="1600200" indent="-228600" algn="r" defTabSz="914400" rtl="1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B Zar" charset="0"/>
                <a:ea typeface="B Zar" charset="0"/>
                <a:cs typeface="B Zar" charset="0"/>
              </a:defRPr>
            </a:lvl4pPr>
            <a:lvl5pPr marL="2057400" indent="-228600" algn="r" defTabSz="914400" rtl="1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B Zar" charset="0"/>
                <a:ea typeface="B Zar" charset="0"/>
                <a:cs typeface="B Zar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fa-IR" sz="2400" dirty="0" smtClean="0">
                <a:solidFill>
                  <a:schemeClr val="bg1"/>
                </a:solidFill>
              </a:rPr>
              <a:t>۳۶ از۴۴</a:t>
            </a:r>
            <a:endParaRPr lang="fa-IR" sz="24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7042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algn="just">
                  <a:buFont typeface="Arial" charset="0"/>
                  <a:buChar char="•"/>
                </a:pPr>
                <a:r>
                  <a:rPr lang="fa-IR" dirty="0" smtClean="0">
                    <a:solidFill>
                      <a:schemeClr val="bg1">
                        <a:lumMod val="75000"/>
                      </a:schemeClr>
                    </a:solidFill>
                  </a:rPr>
                  <a:t>قضیه ۱:  نقطه تعادل جامع بیزینی آمیخته و نیمه آمیخته وجود ندارد</a:t>
                </a:r>
              </a:p>
              <a:p>
                <a:pPr algn="just">
                  <a:buFont typeface="Arial" charset="0"/>
                  <a:buChar char="•"/>
                </a:pPr>
                <a:r>
                  <a:rPr lang="fa-IR" dirty="0" smtClean="0"/>
                  <a:t>قضیه ۲:  به ازاء </a:t>
                </a:r>
                <a:r>
                  <a:rPr lang="fa-IR" dirty="0" smtClean="0">
                    <a:solidFill>
                      <a:srgbClr val="C00000"/>
                    </a:solidFill>
                  </a:rPr>
                  <a:t>هر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𝜃</m:t>
                    </m:r>
                  </m:oMath>
                </a14:m>
                <a:r>
                  <a:rPr lang="fa-IR" dirty="0" smtClean="0"/>
                  <a:t>،  نقطه تعادل جامع بیزینی روی استراتژی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i="1" smtClean="0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𝒩𝒮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𝒩𝒮</m:t>
                        </m:r>
                      </m:e>
                    </m:d>
                  </m:oMath>
                </a14:m>
                <a:r>
                  <a:rPr lang="fa-IR" dirty="0" smtClean="0"/>
                  <a:t> وجود دارد.</a:t>
                </a:r>
              </a:p>
              <a:p>
                <a:pPr algn="just">
                  <a:buFont typeface="Arial" charset="0"/>
                  <a:buChar char="•"/>
                </a:pPr>
                <a:r>
                  <a:rPr lang="fa-IR" dirty="0" smtClean="0">
                    <a:solidFill>
                      <a:schemeClr val="bg1">
                        <a:lumMod val="75000"/>
                      </a:schemeClr>
                    </a:solidFill>
                  </a:rPr>
                  <a:t>قضیه ۳: </a:t>
                </a:r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:r>
                  <a:rPr lang="fa-IR" dirty="0" smtClean="0">
                    <a:solidFill>
                      <a:schemeClr val="bg1">
                        <a:lumMod val="75000"/>
                      </a:schemeClr>
                    </a:solidFill>
                  </a:rPr>
                  <a:t>نقطه تعادل جامع بیزینی روی استراتژی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𝒮</m:t>
                        </m:r>
                        <m:r>
                          <a:rPr lang="en-US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𝒮</m:t>
                        </m:r>
                      </m:e>
                    </m:d>
                  </m:oMath>
                </a14:m>
                <a:r>
                  <a:rPr lang="fa-IR" dirty="0" smtClean="0">
                    <a:solidFill>
                      <a:schemeClr val="bg1">
                        <a:lumMod val="75000"/>
                      </a:schemeClr>
                    </a:solidFill>
                  </a:rPr>
                  <a:t> تنها در صورتی وجود دارد که </a:t>
                </a:r>
                <a:endParaRPr lang="en-US" dirty="0" smtClean="0">
                  <a:solidFill>
                    <a:schemeClr val="bg1">
                      <a:lumMod val="75000"/>
                    </a:schemeClr>
                  </a:solidFill>
                </a:endParaRPr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charset="0"/>
                        </a:rPr>
                        <m:t>𝜃</m:t>
                      </m:r>
                      <m:r>
                        <a:rPr lang="en-US" b="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charset="0"/>
                        </a:rPr>
                        <m:t>≤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ℱ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a-IR" dirty="0" smtClean="0">
                  <a:solidFill>
                    <a:schemeClr val="bg1">
                      <a:lumMod val="75000"/>
                    </a:schemeClr>
                  </a:solidFill>
                </a:endParaRPr>
              </a:p>
              <a:p>
                <a:pPr algn="just">
                  <a:buFont typeface="Arial" charset="0"/>
                  <a:buChar char="•"/>
                </a:pPr>
                <a:r>
                  <a:rPr lang="fa-IR" dirty="0">
                    <a:solidFill>
                      <a:schemeClr val="bg1">
                        <a:lumMod val="75000"/>
                      </a:schemeClr>
                    </a:solidFill>
                  </a:rPr>
                  <a:t>قضیه ۴: نقطه </a:t>
                </a:r>
                <a:r>
                  <a:rPr lang="fa-IR" dirty="0" smtClean="0">
                    <a:solidFill>
                      <a:schemeClr val="bg1">
                        <a:lumMod val="75000"/>
                      </a:schemeClr>
                    </a:solidFill>
                  </a:rPr>
                  <a:t>تعادل غیر تجمعی وجود ندارد</a:t>
                </a:r>
                <a:r>
                  <a:rPr lang="fa-IR" dirty="0" smtClean="0"/>
                  <a:t>.</a:t>
                </a:r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t="-3641" r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/>
              <p:cNvSpPr txBox="1">
                <a:spLocks/>
              </p:cNvSpPr>
              <p:nvPr/>
            </p:nvSpPr>
            <p:spPr>
              <a:xfrm>
                <a:off x="1053469" y="4240004"/>
                <a:ext cx="10300331" cy="237065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lIns="0" tIns="45720" rIns="0" bIns="45720" rtlCol="0">
                <a:noAutofit/>
              </a:bodyPr>
              <a:lstStyle>
                <a:lvl1pPr marL="91440" indent="-91440" algn="r" defTabSz="914400" rtl="1" eaLnBrk="1" latinLnBrk="0" hangingPunct="1">
                  <a:lnSpc>
                    <a:spcPct val="9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 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B Zar" panose="00000400000000000000" pitchFamily="2" charset="-78"/>
                  </a:defRPr>
                </a:lvl1pPr>
                <a:lvl2pPr marL="384048" indent="-182880" algn="r" defTabSz="914400" rtl="1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B Zar" panose="00000400000000000000" pitchFamily="2" charset="-78"/>
                  </a:defRPr>
                </a:lvl2pPr>
                <a:lvl3pPr marL="566928" indent="-182880" algn="r" defTabSz="914400" rtl="1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B Zar" panose="00000400000000000000" pitchFamily="2" charset="-78"/>
                  </a:defRPr>
                </a:lvl3pPr>
                <a:lvl4pPr marL="749808" indent="-182880" algn="r" defTabSz="914400" rtl="1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B Zar" panose="00000400000000000000" pitchFamily="2" charset="-78"/>
                  </a:defRPr>
                </a:lvl4pPr>
                <a:lvl5pPr marL="932688" indent="-182880" algn="r" defTabSz="914400" rtl="1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B Zar" panose="00000400000000000000" pitchFamily="2" charset="-78"/>
                  </a:defRPr>
                </a:lvl5pPr>
                <a:lvl6pPr marL="11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3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15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17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>
                  <a:lnSpc>
                    <a:spcPct val="150000"/>
                  </a:lnSpc>
                </a:pPr>
                <a:r>
                  <a:rPr lang="fa-IR" sz="2800" dirty="0" smtClean="0">
                    <a:solidFill>
                      <a:schemeClr val="bg1">
                        <a:lumMod val="75000"/>
                      </a:schemeClr>
                    </a:solidFill>
                  </a:rPr>
                  <a:t>نتیجه ۵: استراتژی </a:t>
                </a:r>
                <a:r>
                  <a:rPr lang="fa-IR" sz="2800" dirty="0">
                    <a:solidFill>
                      <a:schemeClr val="bg1">
                        <a:lumMod val="75000"/>
                      </a:schemeClr>
                    </a:solidFill>
                  </a:rPr>
                  <a:t>بهینه مهاجم، کاربر معمولی و مدافع (شخصیت جعلی)  به ازای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2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sz="28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ℱ</m:t>
                        </m:r>
                      </m:e>
                      <m:sub>
                        <m:r>
                          <a:rPr lang="fa-IR" sz="28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:r>
                  <a:rPr lang="fa-IR" sz="28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:r>
                  <a:rPr lang="fa-IR" sz="2800" dirty="0" smtClean="0">
                    <a:solidFill>
                      <a:schemeClr val="bg1">
                        <a:lumMod val="75000"/>
                      </a:schemeClr>
                    </a:solidFill>
                  </a:rPr>
                  <a:t>و  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fa-IR" sz="2800" dirty="0" smtClean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2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sz="28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ℱ</m:t>
                        </m:r>
                      </m:e>
                      <m:sub>
                        <m:r>
                          <a:rPr lang="fa-IR" sz="28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:r>
                  <a:rPr lang="fa-IR" sz="2800" dirty="0">
                    <a:solidFill>
                      <a:schemeClr val="bg1">
                        <a:lumMod val="75000"/>
                      </a:schemeClr>
                    </a:solidFill>
                  </a:rPr>
                  <a:t> به ترتیب برابر نمایه تعادل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{</m:t>
                    </m:r>
                    <m:d>
                      <m:dPr>
                        <m:ctrlPr>
                          <a:rPr lang="en-US" sz="28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lang="fa-IR" sz="28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𝒮</m:t>
                        </m:r>
                        <m:r>
                          <a:rPr lang="en-US" sz="28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fa-IR" sz="28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𝒮</m:t>
                        </m:r>
                      </m:e>
                    </m:d>
                    <m:r>
                      <a:rPr lang="en-US" sz="2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ctrlPr>
                          <a:rPr lang="en-US" sz="28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𝒩𝒜</m:t>
                        </m:r>
                        <m:r>
                          <a:rPr lang="en-US" sz="28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8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𝒩𝒜</m:t>
                        </m:r>
                      </m:e>
                    </m:d>
                    <m:r>
                      <a:rPr lang="en-US" sz="2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2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28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:r>
                  <a:rPr lang="fa-IR" sz="28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:r>
                  <a:rPr lang="fa-IR" sz="2800" dirty="0" smtClean="0">
                    <a:solidFill>
                      <a:schemeClr val="bg1">
                        <a:lumMod val="75000"/>
                      </a:schemeClr>
                    </a:solidFill>
                  </a:rPr>
                  <a:t>و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{</m:t>
                    </m:r>
                    <m:d>
                      <m:dPr>
                        <m:ctrlPr>
                          <a:rPr lang="en-US" sz="28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𝒩</m:t>
                        </m:r>
                        <m:r>
                          <a:rPr lang="fa-IR" sz="28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𝒮</m:t>
                        </m:r>
                        <m:r>
                          <a:rPr lang="en-US" sz="28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8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𝒩𝒮</m:t>
                        </m:r>
                      </m:e>
                    </m:d>
                    <m:r>
                      <a:rPr lang="en-US" sz="2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ctrlPr>
                          <a:rPr lang="en-US" sz="28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𝒜</m:t>
                        </m:r>
                        <m:r>
                          <a:rPr lang="en-US" sz="28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8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𝒜</m:t>
                        </m:r>
                      </m:e>
                    </m:d>
                    <m:r>
                      <a:rPr lang="en-US" sz="2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2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fa-IR" sz="2800" dirty="0">
                    <a:solidFill>
                      <a:schemeClr val="bg1">
                        <a:lumMod val="75000"/>
                      </a:schemeClr>
                    </a:solidFill>
                  </a:rPr>
                  <a:t> است.</a:t>
                </a:r>
              </a:p>
            </p:txBody>
          </p:sp>
        </mc:Choice>
        <mc:Fallback xmlns="">
          <p:sp>
            <p:nvSpPr>
              <p:cNvPr id="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3469" y="4240004"/>
                <a:ext cx="10300331" cy="2370657"/>
              </a:xfrm>
              <a:prstGeom prst="rect">
                <a:avLst/>
              </a:prstGeom>
              <a:blipFill rotWithShape="0">
                <a:blip r:embed="rId3"/>
                <a:stretch>
                  <a:fillRect l="-2840" r="-213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ounded Rectangle 4"/>
          <p:cNvSpPr/>
          <p:nvPr/>
        </p:nvSpPr>
        <p:spPr>
          <a:xfrm>
            <a:off x="9785445" y="65961"/>
            <a:ext cx="1678674" cy="555521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r>
              <a:rPr lang="fa-IR" dirty="0" smtClean="0">
                <a:latin typeface="B Zar" charset="0"/>
                <a:ea typeface="B Zar" charset="0"/>
                <a:cs typeface="B Zar" charset="0"/>
              </a:rPr>
              <a:t>مقدمه </a:t>
            </a:r>
            <a:endParaRPr lang="en-US" dirty="0">
              <a:latin typeface="B Zar" charset="0"/>
              <a:ea typeface="B Zar" charset="0"/>
              <a:cs typeface="B Zar" charset="0"/>
            </a:endParaRPr>
          </a:p>
        </p:txBody>
      </p:sp>
      <p:sp>
        <p:nvSpPr>
          <p:cNvPr id="6" name="Right Arrow 5"/>
          <p:cNvSpPr/>
          <p:nvPr/>
        </p:nvSpPr>
        <p:spPr>
          <a:xfrm rot="10800000">
            <a:off x="8993874" y="148984"/>
            <a:ext cx="620468" cy="328684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762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1509972" y="65959"/>
            <a:ext cx="1678674" cy="555521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r>
              <a:rPr lang="fa-IR" dirty="0" smtClean="0">
                <a:latin typeface="B Zar" charset="0"/>
                <a:ea typeface="B Zar" charset="0"/>
                <a:cs typeface="B Zar" charset="0"/>
              </a:rPr>
              <a:t>پژوهشهای پیشین و نتیجه گیری</a:t>
            </a:r>
            <a:endParaRPr lang="en-US" dirty="0">
              <a:latin typeface="B Zar" charset="0"/>
              <a:ea typeface="B Zar" charset="0"/>
              <a:cs typeface="B Zar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4268463" y="65960"/>
            <a:ext cx="1678674" cy="555521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r>
              <a:rPr lang="fa-IR" dirty="0" smtClean="0">
                <a:latin typeface="B Zar" charset="0"/>
                <a:ea typeface="B Zar" charset="0"/>
                <a:cs typeface="B Zar" charset="0"/>
              </a:rPr>
              <a:t>مطالعه موردی</a:t>
            </a:r>
            <a:endParaRPr lang="en-US" dirty="0">
              <a:latin typeface="B Zar" charset="0"/>
              <a:ea typeface="B Zar" charset="0"/>
              <a:cs typeface="B Zar" charset="0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7103154" y="73297"/>
            <a:ext cx="1678674" cy="555521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r>
              <a:rPr lang="fa-IR" dirty="0" smtClean="0">
                <a:latin typeface="B Zar" charset="0"/>
                <a:ea typeface="B Zar" charset="0"/>
                <a:cs typeface="B Zar" charset="0"/>
              </a:rPr>
              <a:t>چارچوب پیشنهادی</a:t>
            </a:r>
            <a:endParaRPr lang="en-US" dirty="0">
              <a:latin typeface="B Zar" charset="0"/>
              <a:ea typeface="B Zar" charset="0"/>
              <a:cs typeface="B Zar" charset="0"/>
            </a:endParaRPr>
          </a:p>
        </p:txBody>
      </p:sp>
      <p:sp>
        <p:nvSpPr>
          <p:cNvPr id="10" name="Right Arrow 9"/>
          <p:cNvSpPr/>
          <p:nvPr/>
        </p:nvSpPr>
        <p:spPr>
          <a:xfrm rot="10800000">
            <a:off x="3383696" y="208153"/>
            <a:ext cx="620468" cy="328684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762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 rot="10800000">
            <a:off x="6176811" y="179377"/>
            <a:ext cx="620468" cy="328684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762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515522" y="6274509"/>
            <a:ext cx="1220681" cy="584616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r" defTabSz="914400" rtl="1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B Zar" charset="0"/>
                <a:ea typeface="B Zar" charset="0"/>
                <a:cs typeface="B Zar" charset="0"/>
              </a:defRPr>
            </a:lvl1pPr>
            <a:lvl2pPr marL="685800" indent="-228600" algn="r" defTabSz="914400" rtl="1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B Zar" charset="0"/>
                <a:ea typeface="B Zar" charset="0"/>
                <a:cs typeface="B Zar" charset="0"/>
              </a:defRPr>
            </a:lvl2pPr>
            <a:lvl3pPr marL="1143000" indent="-228600" algn="r" defTabSz="914400" rtl="1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B Zar" charset="0"/>
                <a:ea typeface="B Zar" charset="0"/>
                <a:cs typeface="B Zar" charset="0"/>
              </a:defRPr>
            </a:lvl3pPr>
            <a:lvl4pPr marL="1600200" indent="-228600" algn="r" defTabSz="914400" rtl="1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B Zar" charset="0"/>
                <a:ea typeface="B Zar" charset="0"/>
                <a:cs typeface="B Zar" charset="0"/>
              </a:defRPr>
            </a:lvl4pPr>
            <a:lvl5pPr marL="2057400" indent="-228600" algn="r" defTabSz="914400" rtl="1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B Zar" charset="0"/>
                <a:ea typeface="B Zar" charset="0"/>
                <a:cs typeface="B Zar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a-IR" sz="2400" dirty="0" smtClean="0">
                <a:solidFill>
                  <a:schemeClr val="bg1"/>
                </a:solidFill>
              </a:rPr>
              <a:t>۳۶ از۴۴</a:t>
            </a:r>
            <a:endParaRPr lang="fa-IR" sz="2400" dirty="0" smtClean="0">
              <a:solidFill>
                <a:schemeClr val="bg1"/>
              </a:solidFill>
            </a:endParaRPr>
          </a:p>
        </p:txBody>
      </p:sp>
      <p:sp>
        <p:nvSpPr>
          <p:cNvPr id="14" name="Title 2"/>
          <p:cNvSpPr txBox="1">
            <a:spLocks/>
          </p:cNvSpPr>
          <p:nvPr/>
        </p:nvSpPr>
        <p:spPr>
          <a:xfrm>
            <a:off x="838200" y="944380"/>
            <a:ext cx="10515600" cy="7463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r" defTabSz="914400" rtl="1" eaLnBrk="1" latinLnBrk="0" hangingPunct="1">
              <a:spcBef>
                <a:spcPct val="0"/>
              </a:spcBef>
              <a:buNone/>
              <a:defRPr sz="4400" kern="1200">
                <a:solidFill>
                  <a:schemeClr val="tx2"/>
                </a:solidFill>
                <a:latin typeface="B Zar" charset="0"/>
                <a:ea typeface="B Zar" charset="0"/>
                <a:cs typeface="B Zar" charset="0"/>
              </a:defRPr>
            </a:lvl1pPr>
          </a:lstStyle>
          <a:p>
            <a:r>
              <a:rPr lang="fa-IR" smtClean="0"/>
              <a:t>نتایج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4769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algn="just">
                  <a:buFont typeface="Arial" charset="0"/>
                  <a:buChar char="•"/>
                </a:pPr>
                <a:r>
                  <a:rPr lang="fa-IR" dirty="0" smtClean="0">
                    <a:solidFill>
                      <a:schemeClr val="bg1">
                        <a:lumMod val="75000"/>
                      </a:schemeClr>
                    </a:solidFill>
                  </a:rPr>
                  <a:t>قضیه ۱:  نقطه تعادل جامع بیزینی آمیخته و نیمه آمیخته وجود ندارد</a:t>
                </a:r>
              </a:p>
              <a:p>
                <a:pPr algn="just">
                  <a:buFont typeface="Arial" charset="0"/>
                  <a:buChar char="•"/>
                </a:pPr>
                <a:r>
                  <a:rPr lang="fa-IR" dirty="0" smtClean="0">
                    <a:solidFill>
                      <a:schemeClr val="bg1">
                        <a:lumMod val="75000"/>
                      </a:schemeClr>
                    </a:solidFill>
                  </a:rPr>
                  <a:t>قضیه ۲:  به ازاء هر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charset="0"/>
                      </a:rPr>
                      <m:t>𝜃</m:t>
                    </m:r>
                  </m:oMath>
                </a14:m>
                <a:r>
                  <a:rPr lang="fa-IR" dirty="0" smtClean="0">
                    <a:solidFill>
                      <a:schemeClr val="bg1">
                        <a:lumMod val="75000"/>
                      </a:schemeClr>
                    </a:solidFill>
                  </a:rPr>
                  <a:t>،  نقطه تعادل جامع بیزینی روی استراتژی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𝒩𝒮</m:t>
                        </m:r>
                        <m:r>
                          <a:rPr lang="en-US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𝒩𝒮</m:t>
                        </m:r>
                      </m:e>
                    </m:d>
                  </m:oMath>
                </a14:m>
                <a:r>
                  <a:rPr lang="fa-IR" dirty="0" smtClean="0">
                    <a:solidFill>
                      <a:schemeClr val="bg1">
                        <a:lumMod val="75000"/>
                      </a:schemeClr>
                    </a:solidFill>
                  </a:rPr>
                  <a:t> وجود دارد.</a:t>
                </a:r>
              </a:p>
              <a:p>
                <a:pPr algn="just">
                  <a:buFont typeface="Arial" charset="0"/>
                  <a:buChar char="•"/>
                </a:pPr>
                <a:r>
                  <a:rPr lang="fa-IR" dirty="0" smtClean="0"/>
                  <a:t>قضیه ۳: </a:t>
                </a:r>
                <a:r>
                  <a:rPr lang="en-US" dirty="0" smtClean="0"/>
                  <a:t> </a:t>
                </a:r>
                <a:r>
                  <a:rPr lang="fa-IR" dirty="0" smtClean="0"/>
                  <a:t>نقطه تعادل جامع بیزینی روی استراتژی</a:t>
                </a:r>
                <a:r>
                  <a:rPr lang="fa-IR" dirty="0" smtClean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𝒮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𝒮</m:t>
                        </m:r>
                      </m:e>
                    </m:d>
                  </m:oMath>
                </a14:m>
                <a:r>
                  <a:rPr lang="fa-IR" dirty="0" smtClean="0"/>
                  <a:t> تنها در صورتی وجود دارد که </a:t>
                </a:r>
                <a:endParaRPr lang="en-US" dirty="0" smtClean="0"/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𝜃</m:t>
                      </m:r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≤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ℱ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a-IR" dirty="0" smtClean="0"/>
              </a:p>
              <a:p>
                <a:pPr algn="just">
                  <a:buFont typeface="Arial" charset="0"/>
                  <a:buChar char="•"/>
                </a:pPr>
                <a:r>
                  <a:rPr lang="fa-IR" dirty="0">
                    <a:solidFill>
                      <a:schemeClr val="bg1">
                        <a:lumMod val="75000"/>
                      </a:schemeClr>
                    </a:solidFill>
                  </a:rPr>
                  <a:t>قضیه ۴: نقطه </a:t>
                </a:r>
                <a:r>
                  <a:rPr lang="fa-IR" dirty="0" smtClean="0">
                    <a:solidFill>
                      <a:schemeClr val="bg1">
                        <a:lumMod val="75000"/>
                      </a:schemeClr>
                    </a:solidFill>
                  </a:rPr>
                  <a:t>تعادل غیر تجمعی وجود ندارد.</a:t>
                </a:r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t="-3641" r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/>
              <p:cNvSpPr txBox="1">
                <a:spLocks/>
              </p:cNvSpPr>
              <p:nvPr/>
            </p:nvSpPr>
            <p:spPr>
              <a:xfrm>
                <a:off x="1053469" y="4240004"/>
                <a:ext cx="10300331" cy="237065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lIns="0" tIns="45720" rIns="0" bIns="45720" rtlCol="0">
                <a:noAutofit/>
              </a:bodyPr>
              <a:lstStyle>
                <a:lvl1pPr marL="91440" indent="-91440" algn="r" defTabSz="914400" rtl="1" eaLnBrk="1" latinLnBrk="0" hangingPunct="1">
                  <a:lnSpc>
                    <a:spcPct val="9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 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B Zar" panose="00000400000000000000" pitchFamily="2" charset="-78"/>
                  </a:defRPr>
                </a:lvl1pPr>
                <a:lvl2pPr marL="384048" indent="-182880" algn="r" defTabSz="914400" rtl="1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B Zar" panose="00000400000000000000" pitchFamily="2" charset="-78"/>
                  </a:defRPr>
                </a:lvl2pPr>
                <a:lvl3pPr marL="566928" indent="-182880" algn="r" defTabSz="914400" rtl="1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B Zar" panose="00000400000000000000" pitchFamily="2" charset="-78"/>
                  </a:defRPr>
                </a:lvl3pPr>
                <a:lvl4pPr marL="749808" indent="-182880" algn="r" defTabSz="914400" rtl="1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B Zar" panose="00000400000000000000" pitchFamily="2" charset="-78"/>
                  </a:defRPr>
                </a:lvl4pPr>
                <a:lvl5pPr marL="932688" indent="-182880" algn="r" defTabSz="914400" rtl="1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B Zar" panose="00000400000000000000" pitchFamily="2" charset="-78"/>
                  </a:defRPr>
                </a:lvl5pPr>
                <a:lvl6pPr marL="11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3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15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17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>
                  <a:lnSpc>
                    <a:spcPct val="150000"/>
                  </a:lnSpc>
                </a:pPr>
                <a:r>
                  <a:rPr lang="fa-IR" sz="2800" dirty="0" smtClean="0">
                    <a:solidFill>
                      <a:schemeClr val="bg1">
                        <a:lumMod val="75000"/>
                      </a:schemeClr>
                    </a:solidFill>
                  </a:rPr>
                  <a:t>نتیجه ۵: استراتژی </a:t>
                </a:r>
                <a:r>
                  <a:rPr lang="fa-IR" sz="2800" dirty="0">
                    <a:solidFill>
                      <a:schemeClr val="bg1">
                        <a:lumMod val="75000"/>
                      </a:schemeClr>
                    </a:solidFill>
                  </a:rPr>
                  <a:t>بهینه مهاجم، کاربر معمولی و مدافع (شخصیت جعلی)  به ازای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2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sz="28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ℱ</m:t>
                        </m:r>
                      </m:e>
                      <m:sub>
                        <m:r>
                          <a:rPr lang="fa-IR" sz="28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:r>
                  <a:rPr lang="fa-IR" sz="28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:r>
                  <a:rPr lang="fa-IR" sz="2800" dirty="0" smtClean="0">
                    <a:solidFill>
                      <a:schemeClr val="bg1">
                        <a:lumMod val="75000"/>
                      </a:schemeClr>
                    </a:solidFill>
                  </a:rPr>
                  <a:t>و  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fa-IR" sz="2800" dirty="0" smtClean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2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sz="28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ℱ</m:t>
                        </m:r>
                      </m:e>
                      <m:sub>
                        <m:r>
                          <a:rPr lang="fa-IR" sz="28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:r>
                  <a:rPr lang="fa-IR" sz="2800" dirty="0">
                    <a:solidFill>
                      <a:schemeClr val="bg1">
                        <a:lumMod val="75000"/>
                      </a:schemeClr>
                    </a:solidFill>
                  </a:rPr>
                  <a:t> به ترتیب برابر نمایه تعادل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{</m:t>
                    </m:r>
                    <m:d>
                      <m:dPr>
                        <m:ctrlPr>
                          <a:rPr lang="en-US" sz="28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lang="fa-IR" sz="28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𝒮</m:t>
                        </m:r>
                        <m:r>
                          <a:rPr lang="en-US" sz="28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fa-IR" sz="28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𝒮</m:t>
                        </m:r>
                      </m:e>
                    </m:d>
                    <m:r>
                      <a:rPr lang="en-US" sz="2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ctrlPr>
                          <a:rPr lang="en-US" sz="28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𝒩𝒜</m:t>
                        </m:r>
                        <m:r>
                          <a:rPr lang="en-US" sz="28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8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𝒩𝒜</m:t>
                        </m:r>
                      </m:e>
                    </m:d>
                    <m:r>
                      <a:rPr lang="en-US" sz="2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2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28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:r>
                  <a:rPr lang="fa-IR" sz="28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:r>
                  <a:rPr lang="fa-IR" sz="2800" dirty="0" smtClean="0">
                    <a:solidFill>
                      <a:schemeClr val="bg1">
                        <a:lumMod val="75000"/>
                      </a:schemeClr>
                    </a:solidFill>
                  </a:rPr>
                  <a:t>و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{</m:t>
                    </m:r>
                    <m:d>
                      <m:dPr>
                        <m:ctrlPr>
                          <a:rPr lang="en-US" sz="28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𝒩</m:t>
                        </m:r>
                        <m:r>
                          <a:rPr lang="fa-IR" sz="28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𝒮</m:t>
                        </m:r>
                        <m:r>
                          <a:rPr lang="en-US" sz="28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8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𝒩𝒮</m:t>
                        </m:r>
                      </m:e>
                    </m:d>
                    <m:r>
                      <a:rPr lang="en-US" sz="2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ctrlPr>
                          <a:rPr lang="en-US" sz="28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𝒜</m:t>
                        </m:r>
                        <m:r>
                          <a:rPr lang="en-US" sz="28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8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𝒜</m:t>
                        </m:r>
                      </m:e>
                    </m:d>
                    <m:r>
                      <a:rPr lang="en-US" sz="2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2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fa-IR" sz="2800" dirty="0">
                    <a:solidFill>
                      <a:schemeClr val="bg1">
                        <a:lumMod val="75000"/>
                      </a:schemeClr>
                    </a:solidFill>
                  </a:rPr>
                  <a:t> است.</a:t>
                </a:r>
              </a:p>
            </p:txBody>
          </p:sp>
        </mc:Choice>
        <mc:Fallback xmlns="">
          <p:sp>
            <p:nvSpPr>
              <p:cNvPr id="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3469" y="4240004"/>
                <a:ext cx="10300331" cy="2370657"/>
              </a:xfrm>
              <a:prstGeom prst="rect">
                <a:avLst/>
              </a:prstGeom>
              <a:blipFill rotWithShape="0">
                <a:blip r:embed="rId3"/>
                <a:stretch>
                  <a:fillRect l="-2840" r="-213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ounded Rectangle 4"/>
          <p:cNvSpPr/>
          <p:nvPr/>
        </p:nvSpPr>
        <p:spPr>
          <a:xfrm>
            <a:off x="9785445" y="65961"/>
            <a:ext cx="1678674" cy="555521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r>
              <a:rPr lang="fa-IR" dirty="0" smtClean="0">
                <a:latin typeface="B Zar" charset="0"/>
                <a:ea typeface="B Zar" charset="0"/>
                <a:cs typeface="B Zar" charset="0"/>
              </a:rPr>
              <a:t>مقدمه </a:t>
            </a:r>
            <a:endParaRPr lang="en-US" dirty="0">
              <a:latin typeface="B Zar" charset="0"/>
              <a:ea typeface="B Zar" charset="0"/>
              <a:cs typeface="B Zar" charset="0"/>
            </a:endParaRPr>
          </a:p>
        </p:txBody>
      </p:sp>
      <p:sp>
        <p:nvSpPr>
          <p:cNvPr id="6" name="Right Arrow 5"/>
          <p:cNvSpPr/>
          <p:nvPr/>
        </p:nvSpPr>
        <p:spPr>
          <a:xfrm rot="10800000">
            <a:off x="8993874" y="148984"/>
            <a:ext cx="620468" cy="328684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762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1509972" y="65959"/>
            <a:ext cx="1678674" cy="555521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r>
              <a:rPr lang="fa-IR" dirty="0" smtClean="0">
                <a:latin typeface="B Zar" charset="0"/>
                <a:ea typeface="B Zar" charset="0"/>
                <a:cs typeface="B Zar" charset="0"/>
              </a:rPr>
              <a:t>پژوهشهای پیشین و نتیجه گیری</a:t>
            </a:r>
            <a:endParaRPr lang="en-US" dirty="0">
              <a:latin typeface="B Zar" charset="0"/>
              <a:ea typeface="B Zar" charset="0"/>
              <a:cs typeface="B Zar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4268463" y="65960"/>
            <a:ext cx="1678674" cy="555521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r>
              <a:rPr lang="fa-IR" dirty="0" smtClean="0">
                <a:latin typeface="B Zar" charset="0"/>
                <a:ea typeface="B Zar" charset="0"/>
                <a:cs typeface="B Zar" charset="0"/>
              </a:rPr>
              <a:t>مطالعه موردی</a:t>
            </a:r>
            <a:endParaRPr lang="en-US" dirty="0">
              <a:latin typeface="B Zar" charset="0"/>
              <a:ea typeface="B Zar" charset="0"/>
              <a:cs typeface="B Zar" charset="0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7103154" y="73297"/>
            <a:ext cx="1678674" cy="555521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r>
              <a:rPr lang="fa-IR" dirty="0" smtClean="0">
                <a:latin typeface="B Zar" charset="0"/>
                <a:ea typeface="B Zar" charset="0"/>
                <a:cs typeface="B Zar" charset="0"/>
              </a:rPr>
              <a:t>چارچوب پیشنهادی</a:t>
            </a:r>
            <a:endParaRPr lang="en-US" dirty="0">
              <a:latin typeface="B Zar" charset="0"/>
              <a:ea typeface="B Zar" charset="0"/>
              <a:cs typeface="B Zar" charset="0"/>
            </a:endParaRPr>
          </a:p>
        </p:txBody>
      </p:sp>
      <p:sp>
        <p:nvSpPr>
          <p:cNvPr id="10" name="Right Arrow 9"/>
          <p:cNvSpPr/>
          <p:nvPr/>
        </p:nvSpPr>
        <p:spPr>
          <a:xfrm rot="10800000">
            <a:off x="3383696" y="208153"/>
            <a:ext cx="620468" cy="328684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762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 rot="10800000">
            <a:off x="6176811" y="179377"/>
            <a:ext cx="620468" cy="328684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762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515522" y="6274509"/>
            <a:ext cx="1220681" cy="584616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r" defTabSz="914400" rtl="1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B Zar" charset="0"/>
                <a:ea typeface="B Zar" charset="0"/>
                <a:cs typeface="B Zar" charset="0"/>
              </a:defRPr>
            </a:lvl1pPr>
            <a:lvl2pPr marL="685800" indent="-228600" algn="r" defTabSz="914400" rtl="1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B Zar" charset="0"/>
                <a:ea typeface="B Zar" charset="0"/>
                <a:cs typeface="B Zar" charset="0"/>
              </a:defRPr>
            </a:lvl2pPr>
            <a:lvl3pPr marL="1143000" indent="-228600" algn="r" defTabSz="914400" rtl="1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B Zar" charset="0"/>
                <a:ea typeface="B Zar" charset="0"/>
                <a:cs typeface="B Zar" charset="0"/>
              </a:defRPr>
            </a:lvl3pPr>
            <a:lvl4pPr marL="1600200" indent="-228600" algn="r" defTabSz="914400" rtl="1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B Zar" charset="0"/>
                <a:ea typeface="B Zar" charset="0"/>
                <a:cs typeface="B Zar" charset="0"/>
              </a:defRPr>
            </a:lvl4pPr>
            <a:lvl5pPr marL="2057400" indent="-228600" algn="r" defTabSz="914400" rtl="1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B Zar" charset="0"/>
                <a:ea typeface="B Zar" charset="0"/>
                <a:cs typeface="B Zar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a-IR" sz="2400" dirty="0" smtClean="0">
                <a:solidFill>
                  <a:schemeClr val="bg1"/>
                </a:solidFill>
              </a:rPr>
              <a:t>۳۶ از۴۴</a:t>
            </a:r>
            <a:endParaRPr lang="fa-IR" sz="2400" dirty="0" smtClean="0">
              <a:solidFill>
                <a:schemeClr val="bg1"/>
              </a:solidFill>
            </a:endParaRPr>
          </a:p>
        </p:txBody>
      </p:sp>
      <p:sp>
        <p:nvSpPr>
          <p:cNvPr id="14" name="Title 2"/>
          <p:cNvSpPr>
            <a:spLocks noGrp="1"/>
          </p:cNvSpPr>
          <p:nvPr>
            <p:ph type="title"/>
          </p:nvPr>
        </p:nvSpPr>
        <p:spPr>
          <a:xfrm>
            <a:off x="838200" y="944380"/>
            <a:ext cx="10515600" cy="746308"/>
          </a:xfrm>
        </p:spPr>
        <p:txBody>
          <a:bodyPr>
            <a:normAutofit fontScale="90000"/>
          </a:bodyPr>
          <a:lstStyle/>
          <a:p>
            <a:r>
              <a:rPr lang="fa-IR" dirty="0" smtClean="0"/>
              <a:t>نتایج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9711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algn="just">
                  <a:buFont typeface="Arial" charset="0"/>
                  <a:buChar char="•"/>
                </a:pPr>
                <a:r>
                  <a:rPr lang="fa-IR" dirty="0" smtClean="0">
                    <a:solidFill>
                      <a:schemeClr val="bg1">
                        <a:lumMod val="75000"/>
                      </a:schemeClr>
                    </a:solidFill>
                  </a:rPr>
                  <a:t>قضیه ۱:  نقطه تعادل جامع بیزینی آمیخته و نیمه آمیخته وجود ندارد</a:t>
                </a:r>
              </a:p>
              <a:p>
                <a:pPr algn="just">
                  <a:buFont typeface="Arial" charset="0"/>
                  <a:buChar char="•"/>
                </a:pPr>
                <a:r>
                  <a:rPr lang="fa-IR" dirty="0" smtClean="0">
                    <a:solidFill>
                      <a:schemeClr val="bg1">
                        <a:lumMod val="75000"/>
                      </a:schemeClr>
                    </a:solidFill>
                  </a:rPr>
                  <a:t>قضیه ۲:  به ازاء هر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charset="0"/>
                      </a:rPr>
                      <m:t>𝜃</m:t>
                    </m:r>
                  </m:oMath>
                </a14:m>
                <a:r>
                  <a:rPr lang="fa-IR" dirty="0" smtClean="0">
                    <a:solidFill>
                      <a:schemeClr val="bg1">
                        <a:lumMod val="75000"/>
                      </a:schemeClr>
                    </a:solidFill>
                  </a:rPr>
                  <a:t>،  نقطه تعادل جامع بیزینی روی استراتژی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𝒩𝒮</m:t>
                        </m:r>
                        <m:r>
                          <a:rPr lang="en-US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𝒩𝒮</m:t>
                        </m:r>
                      </m:e>
                    </m:d>
                  </m:oMath>
                </a14:m>
                <a:r>
                  <a:rPr lang="fa-IR" dirty="0" smtClean="0">
                    <a:solidFill>
                      <a:schemeClr val="bg1">
                        <a:lumMod val="75000"/>
                      </a:schemeClr>
                    </a:solidFill>
                  </a:rPr>
                  <a:t> وجود دارد.</a:t>
                </a:r>
              </a:p>
              <a:p>
                <a:pPr algn="just">
                  <a:buFont typeface="Arial" charset="0"/>
                  <a:buChar char="•"/>
                </a:pPr>
                <a:r>
                  <a:rPr lang="fa-IR" dirty="0" smtClean="0">
                    <a:solidFill>
                      <a:schemeClr val="bg1">
                        <a:lumMod val="75000"/>
                      </a:schemeClr>
                    </a:solidFill>
                  </a:rPr>
                  <a:t>قضیه ۳: </a:t>
                </a:r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:r>
                  <a:rPr lang="fa-IR" dirty="0" smtClean="0">
                    <a:solidFill>
                      <a:schemeClr val="bg1">
                        <a:lumMod val="75000"/>
                      </a:schemeClr>
                    </a:solidFill>
                  </a:rPr>
                  <a:t>نقطه تعادل جامع بیزینی روی استراتژی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𝒮</m:t>
                        </m:r>
                        <m:r>
                          <a:rPr lang="en-US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𝒮</m:t>
                        </m:r>
                      </m:e>
                    </m:d>
                  </m:oMath>
                </a14:m>
                <a:r>
                  <a:rPr lang="fa-IR" dirty="0" smtClean="0">
                    <a:solidFill>
                      <a:schemeClr val="bg1">
                        <a:lumMod val="75000"/>
                      </a:schemeClr>
                    </a:solidFill>
                  </a:rPr>
                  <a:t> تنها در صورتی وجود دارد که </a:t>
                </a:r>
                <a:endParaRPr lang="en-US" dirty="0" smtClean="0">
                  <a:solidFill>
                    <a:schemeClr val="bg1">
                      <a:lumMod val="75000"/>
                    </a:schemeClr>
                  </a:solidFill>
                </a:endParaRPr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charset="0"/>
                        </a:rPr>
                        <m:t>𝜃</m:t>
                      </m:r>
                      <m:r>
                        <a:rPr lang="en-US" b="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charset="0"/>
                        </a:rPr>
                        <m:t>≤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ℱ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a-IR" dirty="0" smtClean="0"/>
              </a:p>
              <a:p>
                <a:pPr algn="just">
                  <a:buFont typeface="Arial" charset="0"/>
                  <a:buChar char="•"/>
                </a:pPr>
                <a:r>
                  <a:rPr lang="fa-IR" dirty="0"/>
                  <a:t>قضیه ۴: </a:t>
                </a:r>
                <a:r>
                  <a:rPr lang="fa-IR" dirty="0" smtClean="0"/>
                  <a:t>نقطه تعادل </a:t>
                </a:r>
                <a:r>
                  <a:rPr lang="fa-IR" dirty="0" smtClean="0">
                    <a:solidFill>
                      <a:srgbClr val="C00000"/>
                    </a:solidFill>
                  </a:rPr>
                  <a:t>غیر تجمعی </a:t>
                </a:r>
                <a:r>
                  <a:rPr lang="fa-IR" dirty="0" smtClean="0"/>
                  <a:t>وجود ندارد.</a:t>
                </a:r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t="-3641" r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/>
              <p:cNvSpPr txBox="1">
                <a:spLocks/>
              </p:cNvSpPr>
              <p:nvPr/>
            </p:nvSpPr>
            <p:spPr>
              <a:xfrm>
                <a:off x="1053469" y="4240004"/>
                <a:ext cx="10300331" cy="237065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lIns="0" tIns="45720" rIns="0" bIns="45720" rtlCol="0">
                <a:noAutofit/>
              </a:bodyPr>
              <a:lstStyle>
                <a:lvl1pPr marL="91440" indent="-91440" algn="r" defTabSz="914400" rtl="1" eaLnBrk="1" latinLnBrk="0" hangingPunct="1">
                  <a:lnSpc>
                    <a:spcPct val="9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 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B Zar" panose="00000400000000000000" pitchFamily="2" charset="-78"/>
                  </a:defRPr>
                </a:lvl1pPr>
                <a:lvl2pPr marL="384048" indent="-182880" algn="r" defTabSz="914400" rtl="1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B Zar" panose="00000400000000000000" pitchFamily="2" charset="-78"/>
                  </a:defRPr>
                </a:lvl2pPr>
                <a:lvl3pPr marL="566928" indent="-182880" algn="r" defTabSz="914400" rtl="1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B Zar" panose="00000400000000000000" pitchFamily="2" charset="-78"/>
                  </a:defRPr>
                </a:lvl3pPr>
                <a:lvl4pPr marL="749808" indent="-182880" algn="r" defTabSz="914400" rtl="1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B Zar" panose="00000400000000000000" pitchFamily="2" charset="-78"/>
                  </a:defRPr>
                </a:lvl4pPr>
                <a:lvl5pPr marL="932688" indent="-182880" algn="r" defTabSz="914400" rtl="1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B Zar" panose="00000400000000000000" pitchFamily="2" charset="-78"/>
                  </a:defRPr>
                </a:lvl5pPr>
                <a:lvl6pPr marL="11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3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15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17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>
                  <a:lnSpc>
                    <a:spcPct val="150000"/>
                  </a:lnSpc>
                </a:pPr>
                <a:r>
                  <a:rPr lang="fa-IR" sz="2800" dirty="0" smtClean="0">
                    <a:solidFill>
                      <a:schemeClr val="bg1">
                        <a:lumMod val="75000"/>
                      </a:schemeClr>
                    </a:solidFill>
                  </a:rPr>
                  <a:t>نتیجه ۵: استراتژی </a:t>
                </a:r>
                <a:r>
                  <a:rPr lang="fa-IR" sz="2800" dirty="0">
                    <a:solidFill>
                      <a:schemeClr val="bg1">
                        <a:lumMod val="75000"/>
                      </a:schemeClr>
                    </a:solidFill>
                  </a:rPr>
                  <a:t>بهینه مهاجم، کاربر معمولی و مدافع (شخصیت جعلی)  به ازای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2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sz="28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ℱ</m:t>
                        </m:r>
                      </m:e>
                      <m:sub>
                        <m:r>
                          <a:rPr lang="fa-IR" sz="28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:r>
                  <a:rPr lang="fa-IR" sz="28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:r>
                  <a:rPr lang="fa-IR" sz="2800" dirty="0" smtClean="0">
                    <a:solidFill>
                      <a:schemeClr val="bg1">
                        <a:lumMod val="75000"/>
                      </a:schemeClr>
                    </a:solidFill>
                  </a:rPr>
                  <a:t>و  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fa-IR" sz="2800" dirty="0" smtClean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2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sz="28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ℱ</m:t>
                        </m:r>
                      </m:e>
                      <m:sub>
                        <m:r>
                          <a:rPr lang="fa-IR" sz="28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:r>
                  <a:rPr lang="fa-IR" sz="2800" dirty="0">
                    <a:solidFill>
                      <a:schemeClr val="bg1">
                        <a:lumMod val="75000"/>
                      </a:schemeClr>
                    </a:solidFill>
                  </a:rPr>
                  <a:t> به ترتیب برابر نمایه تعادل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{</m:t>
                    </m:r>
                    <m:d>
                      <m:dPr>
                        <m:ctrlPr>
                          <a:rPr lang="en-US" sz="28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lang="fa-IR" sz="28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𝒮</m:t>
                        </m:r>
                        <m:r>
                          <a:rPr lang="en-US" sz="28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fa-IR" sz="28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𝒮</m:t>
                        </m:r>
                      </m:e>
                    </m:d>
                    <m:r>
                      <a:rPr lang="en-US" sz="2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ctrlPr>
                          <a:rPr lang="en-US" sz="28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𝒩𝒜</m:t>
                        </m:r>
                        <m:r>
                          <a:rPr lang="en-US" sz="28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8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𝒩𝒜</m:t>
                        </m:r>
                      </m:e>
                    </m:d>
                    <m:r>
                      <a:rPr lang="en-US" sz="2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2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28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:r>
                  <a:rPr lang="fa-IR" sz="28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:r>
                  <a:rPr lang="fa-IR" sz="2800" dirty="0" smtClean="0">
                    <a:solidFill>
                      <a:schemeClr val="bg1">
                        <a:lumMod val="75000"/>
                      </a:schemeClr>
                    </a:solidFill>
                  </a:rPr>
                  <a:t>و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{</m:t>
                    </m:r>
                    <m:d>
                      <m:dPr>
                        <m:ctrlPr>
                          <a:rPr lang="en-US" sz="28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𝒩</m:t>
                        </m:r>
                        <m:r>
                          <a:rPr lang="fa-IR" sz="28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𝒮</m:t>
                        </m:r>
                        <m:r>
                          <a:rPr lang="en-US" sz="28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8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𝒩𝒮</m:t>
                        </m:r>
                      </m:e>
                    </m:d>
                    <m:r>
                      <a:rPr lang="en-US" sz="2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ctrlPr>
                          <a:rPr lang="en-US" sz="28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𝒜</m:t>
                        </m:r>
                        <m:r>
                          <a:rPr lang="en-US" sz="28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8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𝒜</m:t>
                        </m:r>
                      </m:e>
                    </m:d>
                    <m:r>
                      <a:rPr lang="en-US" sz="2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2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fa-IR" sz="2800" dirty="0">
                    <a:solidFill>
                      <a:schemeClr val="bg1">
                        <a:lumMod val="75000"/>
                      </a:schemeClr>
                    </a:solidFill>
                  </a:rPr>
                  <a:t> است.</a:t>
                </a:r>
              </a:p>
            </p:txBody>
          </p:sp>
        </mc:Choice>
        <mc:Fallback xmlns="">
          <p:sp>
            <p:nvSpPr>
              <p:cNvPr id="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3469" y="4240004"/>
                <a:ext cx="10300331" cy="2370657"/>
              </a:xfrm>
              <a:prstGeom prst="rect">
                <a:avLst/>
              </a:prstGeom>
              <a:blipFill rotWithShape="0">
                <a:blip r:embed="rId3"/>
                <a:stretch>
                  <a:fillRect l="-2840" r="-213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ounded Rectangle 4"/>
          <p:cNvSpPr/>
          <p:nvPr/>
        </p:nvSpPr>
        <p:spPr>
          <a:xfrm>
            <a:off x="9785445" y="65961"/>
            <a:ext cx="1678674" cy="555521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r>
              <a:rPr lang="fa-IR" dirty="0" smtClean="0">
                <a:latin typeface="B Zar" charset="0"/>
                <a:ea typeface="B Zar" charset="0"/>
                <a:cs typeface="B Zar" charset="0"/>
              </a:rPr>
              <a:t>مقدمه </a:t>
            </a:r>
            <a:endParaRPr lang="en-US" dirty="0">
              <a:latin typeface="B Zar" charset="0"/>
              <a:ea typeface="B Zar" charset="0"/>
              <a:cs typeface="B Zar" charset="0"/>
            </a:endParaRPr>
          </a:p>
        </p:txBody>
      </p:sp>
      <p:sp>
        <p:nvSpPr>
          <p:cNvPr id="6" name="Right Arrow 5"/>
          <p:cNvSpPr/>
          <p:nvPr/>
        </p:nvSpPr>
        <p:spPr>
          <a:xfrm rot="10800000">
            <a:off x="8993874" y="148984"/>
            <a:ext cx="620468" cy="328684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762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1509972" y="65959"/>
            <a:ext cx="1678674" cy="555521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r>
              <a:rPr lang="fa-IR" dirty="0" smtClean="0">
                <a:latin typeface="B Zar" charset="0"/>
                <a:ea typeface="B Zar" charset="0"/>
                <a:cs typeface="B Zar" charset="0"/>
              </a:rPr>
              <a:t>پژوهشهای پیشین و نتیجه گیری</a:t>
            </a:r>
            <a:endParaRPr lang="en-US" dirty="0">
              <a:latin typeface="B Zar" charset="0"/>
              <a:ea typeface="B Zar" charset="0"/>
              <a:cs typeface="B Zar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4268463" y="65960"/>
            <a:ext cx="1678674" cy="555521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r>
              <a:rPr lang="fa-IR" dirty="0" smtClean="0">
                <a:latin typeface="B Zar" charset="0"/>
                <a:ea typeface="B Zar" charset="0"/>
                <a:cs typeface="B Zar" charset="0"/>
              </a:rPr>
              <a:t>مطالعه موردی</a:t>
            </a:r>
            <a:endParaRPr lang="en-US" dirty="0">
              <a:latin typeface="B Zar" charset="0"/>
              <a:ea typeface="B Zar" charset="0"/>
              <a:cs typeface="B Zar" charset="0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7103154" y="73297"/>
            <a:ext cx="1678674" cy="555521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r>
              <a:rPr lang="fa-IR" dirty="0" smtClean="0">
                <a:latin typeface="B Zar" charset="0"/>
                <a:ea typeface="B Zar" charset="0"/>
                <a:cs typeface="B Zar" charset="0"/>
              </a:rPr>
              <a:t>چارچوب پیشنهادی</a:t>
            </a:r>
            <a:endParaRPr lang="en-US" dirty="0">
              <a:latin typeface="B Zar" charset="0"/>
              <a:ea typeface="B Zar" charset="0"/>
              <a:cs typeface="B Zar" charset="0"/>
            </a:endParaRPr>
          </a:p>
        </p:txBody>
      </p:sp>
      <p:sp>
        <p:nvSpPr>
          <p:cNvPr id="10" name="Right Arrow 9"/>
          <p:cNvSpPr/>
          <p:nvPr/>
        </p:nvSpPr>
        <p:spPr>
          <a:xfrm rot="10800000">
            <a:off x="3383696" y="208153"/>
            <a:ext cx="620468" cy="328684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762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 rot="10800000">
            <a:off x="6176811" y="179377"/>
            <a:ext cx="620468" cy="328684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762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515522" y="6274509"/>
            <a:ext cx="1220681" cy="584616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r" defTabSz="914400" rtl="1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B Zar" charset="0"/>
                <a:ea typeface="B Zar" charset="0"/>
                <a:cs typeface="B Zar" charset="0"/>
              </a:defRPr>
            </a:lvl1pPr>
            <a:lvl2pPr marL="685800" indent="-228600" algn="r" defTabSz="914400" rtl="1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B Zar" charset="0"/>
                <a:ea typeface="B Zar" charset="0"/>
                <a:cs typeface="B Zar" charset="0"/>
              </a:defRPr>
            </a:lvl2pPr>
            <a:lvl3pPr marL="1143000" indent="-228600" algn="r" defTabSz="914400" rtl="1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B Zar" charset="0"/>
                <a:ea typeface="B Zar" charset="0"/>
                <a:cs typeface="B Zar" charset="0"/>
              </a:defRPr>
            </a:lvl3pPr>
            <a:lvl4pPr marL="1600200" indent="-228600" algn="r" defTabSz="914400" rtl="1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B Zar" charset="0"/>
                <a:ea typeface="B Zar" charset="0"/>
                <a:cs typeface="B Zar" charset="0"/>
              </a:defRPr>
            </a:lvl4pPr>
            <a:lvl5pPr marL="2057400" indent="-228600" algn="r" defTabSz="914400" rtl="1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B Zar" charset="0"/>
                <a:ea typeface="B Zar" charset="0"/>
                <a:cs typeface="B Zar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a-IR" sz="2400" dirty="0" smtClean="0">
                <a:solidFill>
                  <a:schemeClr val="bg1"/>
                </a:solidFill>
              </a:rPr>
              <a:t>۳۶ از۴۴</a:t>
            </a:r>
            <a:endParaRPr lang="fa-IR" sz="2400" dirty="0" smtClean="0">
              <a:solidFill>
                <a:schemeClr val="bg1"/>
              </a:solidFill>
            </a:endParaRPr>
          </a:p>
        </p:txBody>
      </p:sp>
      <p:sp>
        <p:nvSpPr>
          <p:cNvPr id="14" name="Title 2"/>
          <p:cNvSpPr>
            <a:spLocks noGrp="1"/>
          </p:cNvSpPr>
          <p:nvPr>
            <p:ph type="title"/>
          </p:nvPr>
        </p:nvSpPr>
        <p:spPr>
          <a:xfrm>
            <a:off x="838200" y="944380"/>
            <a:ext cx="10515600" cy="746308"/>
          </a:xfrm>
        </p:spPr>
        <p:txBody>
          <a:bodyPr>
            <a:normAutofit fontScale="90000"/>
          </a:bodyPr>
          <a:lstStyle/>
          <a:p>
            <a:r>
              <a:rPr lang="fa-IR" dirty="0" smtClean="0"/>
              <a:t>نتایج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4169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2230" y="947810"/>
            <a:ext cx="10130354" cy="828483"/>
          </a:xfrm>
        </p:spPr>
        <p:txBody>
          <a:bodyPr/>
          <a:lstStyle/>
          <a:p>
            <a:r>
              <a:rPr lang="fa-IR" dirty="0" smtClean="0"/>
              <a:t>فریب در امنیت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09972" y="1869899"/>
            <a:ext cx="8792035" cy="1677423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fa-IR" sz="2400" dirty="0" smtClean="0"/>
              <a:t>طراحی و نشر </a:t>
            </a:r>
            <a:r>
              <a:rPr lang="fa-IR" sz="2400" dirty="0"/>
              <a:t>اطلاعات غیر </a:t>
            </a:r>
            <a:r>
              <a:rPr lang="fa-IR" sz="2400" dirty="0" smtClean="0"/>
              <a:t>واقعی</a:t>
            </a:r>
          </a:p>
          <a:p>
            <a:pPr>
              <a:buFont typeface="Arial" charset="0"/>
              <a:buChar char="•"/>
            </a:pPr>
            <a:r>
              <a:rPr lang="fa-IR" sz="2400" dirty="0" smtClean="0"/>
              <a:t>مهاجم و مدافع</a:t>
            </a:r>
          </a:p>
          <a:p>
            <a:pPr>
              <a:buFont typeface="Arial" charset="0"/>
              <a:buChar char="•"/>
            </a:pPr>
            <a:endParaRPr lang="fa-IR" sz="2400" dirty="0" smtClean="0"/>
          </a:p>
          <a:p>
            <a:pPr>
              <a:buFont typeface="Arial" charset="0"/>
              <a:buChar char="•"/>
            </a:pPr>
            <a:endParaRPr lang="fa-IR" sz="2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0541" y="3547322"/>
            <a:ext cx="2746504" cy="250847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164" y="4077476"/>
            <a:ext cx="2474766" cy="185897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1450" y="3725663"/>
            <a:ext cx="3510557" cy="2330132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9785445" y="65961"/>
            <a:ext cx="1678674" cy="555521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r>
              <a:rPr lang="fa-IR" dirty="0" smtClean="0">
                <a:latin typeface="B Zar" charset="0"/>
                <a:ea typeface="B Zar" charset="0"/>
                <a:cs typeface="B Zar" charset="0"/>
              </a:rPr>
              <a:t>مقدمه </a:t>
            </a:r>
            <a:endParaRPr lang="en-US" dirty="0">
              <a:latin typeface="B Zar" charset="0"/>
              <a:ea typeface="B Zar" charset="0"/>
              <a:cs typeface="B Zar" charset="0"/>
            </a:endParaRPr>
          </a:p>
        </p:txBody>
      </p:sp>
      <p:sp>
        <p:nvSpPr>
          <p:cNvPr id="10" name="Right Arrow 9"/>
          <p:cNvSpPr/>
          <p:nvPr/>
        </p:nvSpPr>
        <p:spPr>
          <a:xfrm rot="10800000">
            <a:off x="8993874" y="148984"/>
            <a:ext cx="620468" cy="328684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762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1509972" y="65959"/>
            <a:ext cx="1678674" cy="555521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r>
              <a:rPr lang="fa-IR" dirty="0" smtClean="0">
                <a:latin typeface="B Zar" charset="0"/>
                <a:ea typeface="B Zar" charset="0"/>
                <a:cs typeface="B Zar" charset="0"/>
              </a:rPr>
              <a:t>پژوهشهای پیشین و نتیجه گیری</a:t>
            </a:r>
            <a:endParaRPr lang="en-US" dirty="0">
              <a:latin typeface="B Zar" charset="0"/>
              <a:ea typeface="B Zar" charset="0"/>
              <a:cs typeface="B Zar" charset="0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4268463" y="65960"/>
            <a:ext cx="1678674" cy="555521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r>
              <a:rPr lang="fa-IR" dirty="0" smtClean="0">
                <a:latin typeface="B Zar" charset="0"/>
                <a:ea typeface="B Zar" charset="0"/>
                <a:cs typeface="B Zar" charset="0"/>
              </a:rPr>
              <a:t>مطالعه موردی</a:t>
            </a:r>
            <a:endParaRPr lang="en-US" dirty="0">
              <a:latin typeface="B Zar" charset="0"/>
              <a:ea typeface="B Zar" charset="0"/>
              <a:cs typeface="B Zar" charset="0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7103154" y="73297"/>
            <a:ext cx="1678674" cy="555521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r>
              <a:rPr lang="fa-IR" dirty="0" smtClean="0">
                <a:latin typeface="B Zar" charset="0"/>
                <a:ea typeface="B Zar" charset="0"/>
                <a:cs typeface="B Zar" charset="0"/>
              </a:rPr>
              <a:t>چارچوب پیشنهادی</a:t>
            </a:r>
            <a:endParaRPr lang="en-US" dirty="0">
              <a:latin typeface="B Zar" charset="0"/>
              <a:ea typeface="B Zar" charset="0"/>
              <a:cs typeface="B Zar" charset="0"/>
            </a:endParaRPr>
          </a:p>
        </p:txBody>
      </p:sp>
      <p:sp>
        <p:nvSpPr>
          <p:cNvPr id="15" name="Right Arrow 14"/>
          <p:cNvSpPr/>
          <p:nvPr/>
        </p:nvSpPr>
        <p:spPr>
          <a:xfrm rot="10800000">
            <a:off x="3383696" y="208153"/>
            <a:ext cx="620468" cy="328684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762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/>
          <p:cNvSpPr/>
          <p:nvPr/>
        </p:nvSpPr>
        <p:spPr>
          <a:xfrm rot="10800000">
            <a:off x="6176811" y="179377"/>
            <a:ext cx="620468" cy="328684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762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ontent Placeholder 2"/>
          <p:cNvSpPr txBox="1">
            <a:spLocks/>
          </p:cNvSpPr>
          <p:nvPr/>
        </p:nvSpPr>
        <p:spPr>
          <a:xfrm>
            <a:off x="561889" y="6273384"/>
            <a:ext cx="1220681" cy="584616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r" defTabSz="914400" rtl="1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B Zar" charset="0"/>
                <a:ea typeface="B Zar" charset="0"/>
                <a:cs typeface="B Zar" charset="0"/>
              </a:defRPr>
            </a:lvl1pPr>
            <a:lvl2pPr marL="685800" indent="-228600" algn="r" defTabSz="914400" rtl="1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B Zar" charset="0"/>
                <a:ea typeface="B Zar" charset="0"/>
                <a:cs typeface="B Zar" charset="0"/>
              </a:defRPr>
            </a:lvl2pPr>
            <a:lvl3pPr marL="1143000" indent="-228600" algn="r" defTabSz="914400" rtl="1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B Zar" charset="0"/>
                <a:ea typeface="B Zar" charset="0"/>
                <a:cs typeface="B Zar" charset="0"/>
              </a:defRPr>
            </a:lvl3pPr>
            <a:lvl4pPr marL="1600200" indent="-228600" algn="r" defTabSz="914400" rtl="1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B Zar" charset="0"/>
                <a:ea typeface="B Zar" charset="0"/>
                <a:cs typeface="B Zar" charset="0"/>
              </a:defRPr>
            </a:lvl4pPr>
            <a:lvl5pPr marL="2057400" indent="-228600" algn="r" defTabSz="914400" rtl="1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B Zar" charset="0"/>
                <a:ea typeface="B Zar" charset="0"/>
                <a:cs typeface="B Zar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fa-IR" sz="2400" dirty="0" smtClean="0">
                <a:solidFill>
                  <a:schemeClr val="bg1"/>
                </a:solidFill>
              </a:rPr>
              <a:t>۳ </a:t>
            </a:r>
            <a:r>
              <a:rPr lang="fa-IR" sz="2400" dirty="0" smtClean="0">
                <a:solidFill>
                  <a:schemeClr val="bg1"/>
                </a:solidFill>
              </a:rPr>
              <a:t>از۴۴</a:t>
            </a:r>
            <a:endParaRPr lang="fa-IR" sz="24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2874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975" y="1420866"/>
            <a:ext cx="9259924" cy="5201318"/>
          </a:xfrm>
        </p:spPr>
      </p:pic>
      <p:cxnSp>
        <p:nvCxnSpPr>
          <p:cNvPr id="18" name="Straight Arrow Connector 17"/>
          <p:cNvCxnSpPr/>
          <p:nvPr/>
        </p:nvCxnSpPr>
        <p:spPr>
          <a:xfrm flipH="1">
            <a:off x="4319249" y="2992862"/>
            <a:ext cx="142875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4316178" y="5433401"/>
            <a:ext cx="142875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Oval 19"/>
              <p:cNvSpPr/>
              <p:nvPr/>
            </p:nvSpPr>
            <p:spPr>
              <a:xfrm>
                <a:off x="4325026" y="3694206"/>
                <a:ext cx="1157622" cy="110082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a-IR" sz="2000" dirty="0" smtClean="0">
                    <a:latin typeface="B Zar" charset="0"/>
                    <a:ea typeface="B Zar" charset="0"/>
                    <a:cs typeface="B Zar" charset="0"/>
                  </a:rPr>
                  <a:t>تجمع روی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r>
                        <a:rPr lang="fa-IR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𝒮</m:t>
                      </m:r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  <a:latin typeface="B Zar" charset="0"/>
                  <a:ea typeface="B Zar" charset="0"/>
                  <a:cs typeface="B Zar" charset="0"/>
                </a:endParaRPr>
              </a:p>
            </p:txBody>
          </p:sp>
        </mc:Choice>
        <mc:Fallback xmlns="">
          <p:sp>
            <p:nvSpPr>
              <p:cNvPr id="20" name="Oval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5026" y="3694206"/>
                <a:ext cx="1157622" cy="1100826"/>
              </a:xfrm>
              <a:prstGeom prst="ellipse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/>
          <p:cNvCxnSpPr/>
          <p:nvPr/>
        </p:nvCxnSpPr>
        <p:spPr>
          <a:xfrm>
            <a:off x="6324459" y="2992862"/>
            <a:ext cx="1460053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6403943" y="5407750"/>
            <a:ext cx="1431872" cy="25651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Oval 22"/>
              <p:cNvSpPr/>
              <p:nvPr/>
            </p:nvSpPr>
            <p:spPr>
              <a:xfrm>
                <a:off x="6541068" y="3735564"/>
                <a:ext cx="1157622" cy="1100826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a-IR" sz="2000" dirty="0">
                    <a:latin typeface="B Zar" charset="0"/>
                    <a:ea typeface="B Zar" charset="0"/>
                    <a:cs typeface="B Zar" charset="0"/>
                  </a:rPr>
                  <a:t>تجمع روی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a-IR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𝒮</m:t>
                      </m:r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  <a:latin typeface="B Zar" charset="0"/>
                  <a:ea typeface="B Zar" charset="0"/>
                  <a:cs typeface="B Zar" charset="0"/>
                </a:endParaRPr>
              </a:p>
            </p:txBody>
          </p:sp>
        </mc:Choice>
        <mc:Fallback>
          <p:sp>
            <p:nvSpPr>
              <p:cNvPr id="23" name="Oval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1068" y="3735564"/>
                <a:ext cx="1157622" cy="1100826"/>
              </a:xfrm>
              <a:prstGeom prst="ellipse">
                <a:avLst/>
              </a:prstGeom>
              <a:blipFill rotWithShape="0"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ounded Rectangle 9"/>
          <p:cNvSpPr/>
          <p:nvPr/>
        </p:nvSpPr>
        <p:spPr>
          <a:xfrm>
            <a:off x="9785445" y="65961"/>
            <a:ext cx="1678674" cy="555521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r>
              <a:rPr lang="fa-IR" dirty="0" smtClean="0">
                <a:latin typeface="B Zar" charset="0"/>
                <a:ea typeface="B Zar" charset="0"/>
                <a:cs typeface="B Zar" charset="0"/>
              </a:rPr>
              <a:t>مقدمه </a:t>
            </a:r>
            <a:endParaRPr lang="en-US" dirty="0">
              <a:latin typeface="B Zar" charset="0"/>
              <a:ea typeface="B Zar" charset="0"/>
              <a:cs typeface="B Zar" charset="0"/>
            </a:endParaRPr>
          </a:p>
        </p:txBody>
      </p:sp>
      <p:sp>
        <p:nvSpPr>
          <p:cNvPr id="11" name="Right Arrow 10"/>
          <p:cNvSpPr/>
          <p:nvPr/>
        </p:nvSpPr>
        <p:spPr>
          <a:xfrm rot="10800000">
            <a:off x="8993874" y="148984"/>
            <a:ext cx="620468" cy="328684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762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1509972" y="65959"/>
            <a:ext cx="1678674" cy="555521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r>
              <a:rPr lang="fa-IR" dirty="0" smtClean="0">
                <a:latin typeface="B Zar" charset="0"/>
                <a:ea typeface="B Zar" charset="0"/>
                <a:cs typeface="B Zar" charset="0"/>
              </a:rPr>
              <a:t>پژوهشهای پیشین و نتیجه گیری</a:t>
            </a:r>
            <a:endParaRPr lang="en-US" dirty="0">
              <a:latin typeface="B Zar" charset="0"/>
              <a:ea typeface="B Zar" charset="0"/>
              <a:cs typeface="B Zar" charset="0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4268463" y="65960"/>
            <a:ext cx="1678674" cy="555521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r>
              <a:rPr lang="fa-IR" dirty="0" smtClean="0">
                <a:latin typeface="B Zar" charset="0"/>
                <a:ea typeface="B Zar" charset="0"/>
                <a:cs typeface="B Zar" charset="0"/>
              </a:rPr>
              <a:t>مطالعه موردی</a:t>
            </a:r>
            <a:endParaRPr lang="en-US" dirty="0">
              <a:latin typeface="B Zar" charset="0"/>
              <a:ea typeface="B Zar" charset="0"/>
              <a:cs typeface="B Zar" charset="0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7103154" y="73297"/>
            <a:ext cx="1678674" cy="555521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r>
              <a:rPr lang="fa-IR" dirty="0" smtClean="0">
                <a:latin typeface="B Zar" charset="0"/>
                <a:ea typeface="B Zar" charset="0"/>
                <a:cs typeface="B Zar" charset="0"/>
              </a:rPr>
              <a:t>چارچوب پیشنهادی</a:t>
            </a:r>
            <a:endParaRPr lang="en-US" dirty="0">
              <a:latin typeface="B Zar" charset="0"/>
              <a:ea typeface="B Zar" charset="0"/>
              <a:cs typeface="B Zar" charset="0"/>
            </a:endParaRPr>
          </a:p>
        </p:txBody>
      </p:sp>
      <p:sp>
        <p:nvSpPr>
          <p:cNvPr id="15" name="Right Arrow 14"/>
          <p:cNvSpPr/>
          <p:nvPr/>
        </p:nvSpPr>
        <p:spPr>
          <a:xfrm rot="10800000">
            <a:off x="3383696" y="208153"/>
            <a:ext cx="620468" cy="328684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762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/>
          <p:cNvSpPr/>
          <p:nvPr/>
        </p:nvSpPr>
        <p:spPr>
          <a:xfrm rot="10800000">
            <a:off x="6176811" y="179377"/>
            <a:ext cx="620468" cy="328684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762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ontent Placeholder 2"/>
          <p:cNvSpPr txBox="1">
            <a:spLocks/>
          </p:cNvSpPr>
          <p:nvPr/>
        </p:nvSpPr>
        <p:spPr>
          <a:xfrm>
            <a:off x="515522" y="6274509"/>
            <a:ext cx="1220681" cy="584616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r" defTabSz="914400" rtl="1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B Zar" charset="0"/>
                <a:ea typeface="B Zar" charset="0"/>
                <a:cs typeface="B Zar" charset="0"/>
              </a:defRPr>
            </a:lvl1pPr>
            <a:lvl2pPr marL="685800" indent="-228600" algn="r" defTabSz="914400" rtl="1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B Zar" charset="0"/>
                <a:ea typeface="B Zar" charset="0"/>
                <a:cs typeface="B Zar" charset="0"/>
              </a:defRPr>
            </a:lvl2pPr>
            <a:lvl3pPr marL="1143000" indent="-228600" algn="r" defTabSz="914400" rtl="1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B Zar" charset="0"/>
                <a:ea typeface="B Zar" charset="0"/>
                <a:cs typeface="B Zar" charset="0"/>
              </a:defRPr>
            </a:lvl3pPr>
            <a:lvl4pPr marL="1600200" indent="-228600" algn="r" defTabSz="914400" rtl="1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B Zar" charset="0"/>
                <a:ea typeface="B Zar" charset="0"/>
                <a:cs typeface="B Zar" charset="0"/>
              </a:defRPr>
            </a:lvl4pPr>
            <a:lvl5pPr marL="2057400" indent="-228600" algn="r" defTabSz="914400" rtl="1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B Zar" charset="0"/>
                <a:ea typeface="B Zar" charset="0"/>
                <a:cs typeface="B Zar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fa-IR" sz="2400" dirty="0" smtClean="0">
                <a:solidFill>
                  <a:schemeClr val="bg1"/>
                </a:solidFill>
              </a:rPr>
              <a:t>۳۷ از۴۴</a:t>
            </a:r>
            <a:endParaRPr lang="fa-IR" sz="2400" dirty="0" smtClean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Rectangle 23"/>
              <p:cNvSpPr/>
              <p:nvPr/>
            </p:nvSpPr>
            <p:spPr>
              <a:xfrm>
                <a:off x="4446721" y="4917176"/>
                <a:ext cx="914232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 rt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≥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6721" y="4917176"/>
                <a:ext cx="914232" cy="369332"/>
              </a:xfrm>
              <a:prstGeom prst="rect">
                <a:avLst/>
              </a:prstGeom>
              <a:blipFill rotWithShape="0">
                <a:blip r:embed="rId5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Rectangle 24"/>
              <p:cNvSpPr/>
              <p:nvPr/>
            </p:nvSpPr>
            <p:spPr>
              <a:xfrm>
                <a:off x="6885839" y="3279836"/>
                <a:ext cx="914232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 rt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≤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5" name="Rectangle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5839" y="3279836"/>
                <a:ext cx="914232" cy="369332"/>
              </a:xfrm>
              <a:prstGeom prst="rect">
                <a:avLst/>
              </a:prstGeom>
              <a:blipFill rotWithShape="0">
                <a:blip r:embed="rId6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Rectangle 26"/>
              <p:cNvSpPr/>
              <p:nvPr/>
            </p:nvSpPr>
            <p:spPr>
              <a:xfrm>
                <a:off x="6885839" y="4835878"/>
                <a:ext cx="914232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 rt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≤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7" name="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5839" y="4835878"/>
                <a:ext cx="914232" cy="369332"/>
              </a:xfrm>
              <a:prstGeom prst="rect">
                <a:avLst/>
              </a:prstGeom>
              <a:blipFill rotWithShape="0">
                <a:blip r:embed="rId6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Rectangle 28"/>
              <p:cNvSpPr/>
              <p:nvPr/>
            </p:nvSpPr>
            <p:spPr>
              <a:xfrm>
                <a:off x="4446721" y="3251428"/>
                <a:ext cx="914232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 rt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∀ </m:t>
                      </m:r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9" name="Rectangle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6721" y="3251428"/>
                <a:ext cx="914232" cy="369332"/>
              </a:xfrm>
              <a:prstGeom prst="rect">
                <a:avLst/>
              </a:prstGeom>
              <a:blipFill rotWithShape="0">
                <a:blip r:embed="rId7"/>
                <a:stretch>
                  <a:fillRect t="-91803" b="-1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68180" y="794479"/>
            <a:ext cx="10531886" cy="851759"/>
          </a:xfrm>
        </p:spPr>
        <p:txBody>
          <a:bodyPr/>
          <a:lstStyle/>
          <a:p>
            <a:r>
              <a:rPr lang="fa-IR" dirty="0" smtClean="0"/>
              <a:t>مقایسه نقاط تعادل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9176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3" grpId="0" animBg="1"/>
      <p:bldP spid="24" grpId="0"/>
      <p:bldP spid="25" grpId="0"/>
      <p:bldP spid="27" grpId="0"/>
      <p:bldP spid="29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25615"/>
            <a:ext cx="10494364" cy="720623"/>
          </a:xfrm>
        </p:spPr>
        <p:txBody>
          <a:bodyPr>
            <a:normAutofit fontScale="90000"/>
          </a:bodyPr>
          <a:lstStyle/>
          <a:p>
            <a:pPr algn="r"/>
            <a:r>
              <a:rPr lang="fa-IR" dirty="0" err="1" smtClean="0"/>
              <a:t>شبیه‌سازی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loud 12"/>
              <p:cNvSpPr/>
              <p:nvPr/>
            </p:nvSpPr>
            <p:spPr>
              <a:xfrm>
                <a:off x="1028044" y="1899308"/>
                <a:ext cx="1880047" cy="1866300"/>
              </a:xfrm>
              <a:prstGeom prst="clou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a-IR" sz="2400" dirty="0" smtClean="0">
                    <a:solidFill>
                      <a:schemeClr val="bg1"/>
                    </a:solidFill>
                    <a:latin typeface="B Zar" charset="0"/>
                    <a:ea typeface="B Zar" charset="0"/>
                    <a:cs typeface="B Zar" charset="0"/>
                  </a:rPr>
                  <a:t>تجمع روی استراتژی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a-IR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𝒮</m:t>
                      </m:r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  <a:latin typeface="B Zar" charset="0"/>
                  <a:ea typeface="B Zar" charset="0"/>
                  <a:cs typeface="B Zar" charset="0"/>
                </a:endParaRPr>
              </a:p>
            </p:txBody>
          </p:sp>
        </mc:Choice>
        <mc:Fallback xmlns="">
          <p:sp>
            <p:nvSpPr>
              <p:cNvPr id="13" name="Cloud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8044" y="1899308"/>
                <a:ext cx="1880047" cy="1866300"/>
              </a:xfrm>
              <a:prstGeom prst="cloud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loud 14"/>
              <p:cNvSpPr/>
              <p:nvPr/>
            </p:nvSpPr>
            <p:spPr>
              <a:xfrm>
                <a:off x="1043033" y="4018678"/>
                <a:ext cx="2585192" cy="2189899"/>
              </a:xfrm>
              <a:prstGeom prst="clou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a-IR" sz="2400" dirty="0" smtClean="0">
                    <a:solidFill>
                      <a:schemeClr val="bg1"/>
                    </a:solidFill>
                    <a:latin typeface="B Zar" charset="0"/>
                    <a:ea typeface="B Zar" charset="0"/>
                    <a:cs typeface="B Zar" charset="0"/>
                  </a:rPr>
                  <a:t>تجمع روی استراتژی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r>
                        <a:rPr lang="fa-IR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𝒮</m:t>
                      </m:r>
                    </m:oMath>
                  </m:oMathPara>
                </a14:m>
                <a:endParaRPr lang="fa-IR" sz="2400" i="1" dirty="0" smtClean="0">
                  <a:latin typeface="Cambria Math" charset="0"/>
                  <a:ea typeface="B Zar" charset="0"/>
                  <a:cs typeface="B Zar" charset="0"/>
                </a:endParaRPr>
              </a:p>
            </p:txBody>
          </p:sp>
        </mc:Choice>
        <mc:Fallback xmlns="">
          <p:sp>
            <p:nvSpPr>
              <p:cNvPr id="15" name="Cloud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033" y="4018678"/>
                <a:ext cx="2585192" cy="2189899"/>
              </a:xfrm>
              <a:prstGeom prst="cloud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4492" y="1646238"/>
            <a:ext cx="6378308" cy="5310809"/>
          </a:xfrm>
          <a:prstGeom prst="rect">
            <a:avLst/>
          </a:prstGeom>
        </p:spPr>
      </p:pic>
      <p:sp>
        <p:nvSpPr>
          <p:cNvPr id="14" name="Oval 13"/>
          <p:cNvSpPr/>
          <p:nvPr/>
        </p:nvSpPr>
        <p:spPr>
          <a:xfrm>
            <a:off x="5007783" y="2441388"/>
            <a:ext cx="307654" cy="359764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Curved Connector 3"/>
          <p:cNvCxnSpPr>
            <a:endCxn id="13" idx="0"/>
          </p:cNvCxnSpPr>
          <p:nvPr/>
        </p:nvCxnSpPr>
        <p:spPr>
          <a:xfrm rot="10800000" flipV="1">
            <a:off x="2906524" y="2578308"/>
            <a:ext cx="2564886" cy="254150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urved Connector 6"/>
          <p:cNvCxnSpPr>
            <a:endCxn id="15" idx="1"/>
          </p:cNvCxnSpPr>
          <p:nvPr/>
        </p:nvCxnSpPr>
        <p:spPr>
          <a:xfrm rot="10800000" flipV="1">
            <a:off x="2335630" y="4212235"/>
            <a:ext cx="3135781" cy="1994009"/>
          </a:xfrm>
          <a:prstGeom prst="curvedConnector4">
            <a:avLst>
              <a:gd name="adj1" fmla="val 29390"/>
              <a:gd name="adj2" fmla="val 11158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ounded Rectangle 8"/>
          <p:cNvSpPr/>
          <p:nvPr/>
        </p:nvSpPr>
        <p:spPr>
          <a:xfrm>
            <a:off x="9785445" y="65961"/>
            <a:ext cx="1678674" cy="555521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r>
              <a:rPr lang="fa-IR" dirty="0" smtClean="0">
                <a:latin typeface="B Zar" charset="0"/>
                <a:ea typeface="B Zar" charset="0"/>
                <a:cs typeface="B Zar" charset="0"/>
              </a:rPr>
              <a:t>مقدمه </a:t>
            </a:r>
            <a:endParaRPr lang="en-US" dirty="0">
              <a:latin typeface="B Zar" charset="0"/>
              <a:ea typeface="B Zar" charset="0"/>
              <a:cs typeface="B Zar" charset="0"/>
            </a:endParaRPr>
          </a:p>
        </p:txBody>
      </p:sp>
      <p:sp>
        <p:nvSpPr>
          <p:cNvPr id="11" name="Right Arrow 10"/>
          <p:cNvSpPr/>
          <p:nvPr/>
        </p:nvSpPr>
        <p:spPr>
          <a:xfrm rot="10800000">
            <a:off x="8993874" y="148984"/>
            <a:ext cx="620468" cy="328684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762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1509972" y="65959"/>
            <a:ext cx="1678674" cy="555521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r>
              <a:rPr lang="fa-IR" dirty="0" smtClean="0">
                <a:latin typeface="B Zar" charset="0"/>
                <a:ea typeface="B Zar" charset="0"/>
                <a:cs typeface="B Zar" charset="0"/>
              </a:rPr>
              <a:t>پژوهشهای پیشین و نتیجه گیری</a:t>
            </a:r>
            <a:endParaRPr lang="en-US" dirty="0">
              <a:latin typeface="B Zar" charset="0"/>
              <a:ea typeface="B Zar" charset="0"/>
              <a:cs typeface="B Zar" charset="0"/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4268463" y="65960"/>
            <a:ext cx="1678674" cy="555521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r>
              <a:rPr lang="fa-IR" dirty="0" smtClean="0">
                <a:latin typeface="B Zar" charset="0"/>
                <a:ea typeface="B Zar" charset="0"/>
                <a:cs typeface="B Zar" charset="0"/>
              </a:rPr>
              <a:t>مطالعه موردی</a:t>
            </a:r>
            <a:endParaRPr lang="en-US" dirty="0">
              <a:latin typeface="B Zar" charset="0"/>
              <a:ea typeface="B Zar" charset="0"/>
              <a:cs typeface="B Zar" charset="0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7103154" y="73297"/>
            <a:ext cx="1678674" cy="555521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r>
              <a:rPr lang="fa-IR" dirty="0" smtClean="0">
                <a:latin typeface="B Zar" charset="0"/>
                <a:ea typeface="B Zar" charset="0"/>
                <a:cs typeface="B Zar" charset="0"/>
              </a:rPr>
              <a:t>چارچوب پیشنهادی</a:t>
            </a:r>
            <a:endParaRPr lang="en-US" dirty="0">
              <a:latin typeface="B Zar" charset="0"/>
              <a:ea typeface="B Zar" charset="0"/>
              <a:cs typeface="B Zar" charset="0"/>
            </a:endParaRPr>
          </a:p>
        </p:txBody>
      </p:sp>
      <p:sp>
        <p:nvSpPr>
          <p:cNvPr id="18" name="Right Arrow 17"/>
          <p:cNvSpPr/>
          <p:nvPr/>
        </p:nvSpPr>
        <p:spPr>
          <a:xfrm rot="10800000">
            <a:off x="3383696" y="208153"/>
            <a:ext cx="620468" cy="328684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762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/>
          <p:cNvSpPr/>
          <p:nvPr/>
        </p:nvSpPr>
        <p:spPr>
          <a:xfrm rot="10800000">
            <a:off x="6176811" y="179377"/>
            <a:ext cx="620468" cy="328684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762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Content Placeholder 2"/>
          <p:cNvSpPr txBox="1">
            <a:spLocks/>
          </p:cNvSpPr>
          <p:nvPr/>
        </p:nvSpPr>
        <p:spPr>
          <a:xfrm>
            <a:off x="515522" y="6274509"/>
            <a:ext cx="1220681" cy="584616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r" defTabSz="914400" rtl="1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B Zar" charset="0"/>
                <a:ea typeface="B Zar" charset="0"/>
                <a:cs typeface="B Zar" charset="0"/>
              </a:defRPr>
            </a:lvl1pPr>
            <a:lvl2pPr marL="685800" indent="-228600" algn="r" defTabSz="914400" rtl="1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B Zar" charset="0"/>
                <a:ea typeface="B Zar" charset="0"/>
                <a:cs typeface="B Zar" charset="0"/>
              </a:defRPr>
            </a:lvl2pPr>
            <a:lvl3pPr marL="1143000" indent="-228600" algn="r" defTabSz="914400" rtl="1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B Zar" charset="0"/>
                <a:ea typeface="B Zar" charset="0"/>
                <a:cs typeface="B Zar" charset="0"/>
              </a:defRPr>
            </a:lvl3pPr>
            <a:lvl4pPr marL="1600200" indent="-228600" algn="r" defTabSz="914400" rtl="1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B Zar" charset="0"/>
                <a:ea typeface="B Zar" charset="0"/>
                <a:cs typeface="B Zar" charset="0"/>
              </a:defRPr>
            </a:lvl4pPr>
            <a:lvl5pPr marL="2057400" indent="-228600" algn="r" defTabSz="914400" rtl="1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B Zar" charset="0"/>
                <a:ea typeface="B Zar" charset="0"/>
                <a:cs typeface="B Zar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fa-IR" sz="2400" dirty="0" smtClean="0">
                <a:solidFill>
                  <a:schemeClr val="bg1"/>
                </a:solidFill>
              </a:rPr>
              <a:t>۳۸ از۴۴</a:t>
            </a:r>
            <a:endParaRPr lang="fa-IR" sz="2400" dirty="0" smtClean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 2"/>
              <p:cNvSpPr/>
              <p:nvPr/>
            </p:nvSpPr>
            <p:spPr>
              <a:xfrm>
                <a:off x="5611385" y="2479960"/>
                <a:ext cx="387629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 rt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</m:e>
                        <m:sub>
                          <m:r>
                            <a:rPr lang="fa-IR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1385" y="2479960"/>
                <a:ext cx="387629" cy="369332"/>
              </a:xfrm>
              <a:prstGeom prst="rect">
                <a:avLst/>
              </a:prstGeom>
              <a:blipFill rotWithShape="0">
                <a:blip r:embed="rId6"/>
                <a:stretch>
                  <a:fillRect r="-3175"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26852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20833E-6 -3.33333E-6 C 0.00364 -0.00046 0.00728 -0.0007 0.01093 -0.00208 C 0.01471 -0.0037 0.01861 -0.00764 0.022 -0.0088 C 0.02551 -0.00972 0.02864 -0.00833 0.03189 -0.0088 C 0.03515 -0.00903 0.04036 -0.04815 0.04179 -0.01088 C 0.04322 0.02616 0.04049 0.17153 0.04049 0.21435 C 0.04049 0.25694 0.04127 0.22407 0.04179 0.24491 C 0.04218 0.26551 0.0427 0.30602 0.04296 0.33889 C 0.04322 0.37153 0.04296 0.44167 0.04296 0.44167 C 0.04296 0.46667 0.0315 0.4794 0.04296 0.48958 C 0.05442 0.49977 0.09322 0.49977 0.11184 0.50278 C 0.13046 0.50579 0.13593 0.50417 0.15481 0.50718 C 0.17369 0.51018 0.22486 0.52037 0.22486 0.52037 L 0.28515 0.53125 C 0.30442 0.53518 0.32187 0.54097 0.34049 0.54444 C 0.35911 0.54768 0.37916 0.54768 0.397 0.55093 C 0.41484 0.55417 0.44752 0.56389 0.44752 0.56389 " pathEditMode="relative" ptsTypes="AAAAAAAAAAAAAAAAA">
                                      <p:cBhvr>
                                        <p:cTn id="22" dur="5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 animBg="1"/>
      <p:bldP spid="14" grpId="0" animBg="1"/>
      <p:bldP spid="14" grpId="1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2414379"/>
              </a:xfrm>
            </p:spPr>
            <p:txBody>
              <a:bodyPr/>
              <a:lstStyle/>
              <a:p>
                <a:pPr algn="just">
                  <a:buFont typeface="Arial" charset="0"/>
                  <a:buChar char="•"/>
                </a:pPr>
                <a:r>
                  <a:rPr lang="fa-IR" dirty="0" smtClean="0">
                    <a:solidFill>
                      <a:schemeClr val="bg1">
                        <a:lumMod val="75000"/>
                      </a:schemeClr>
                    </a:solidFill>
                  </a:rPr>
                  <a:t>قضیه ۱:  نقطه تعادل جامع بیزینی آمیخته و نیمه آمیخته وجود ندارد</a:t>
                </a:r>
              </a:p>
              <a:p>
                <a:pPr algn="just">
                  <a:buFont typeface="Arial" charset="0"/>
                  <a:buChar char="•"/>
                </a:pPr>
                <a:r>
                  <a:rPr lang="fa-IR" dirty="0" smtClean="0">
                    <a:solidFill>
                      <a:schemeClr val="bg1">
                        <a:lumMod val="75000"/>
                      </a:schemeClr>
                    </a:solidFill>
                  </a:rPr>
                  <a:t>قضیه ۲:  به ازاء هر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charset="0"/>
                      </a:rPr>
                      <m:t>𝜃</m:t>
                    </m:r>
                  </m:oMath>
                </a14:m>
                <a:r>
                  <a:rPr lang="fa-IR" dirty="0" smtClean="0">
                    <a:solidFill>
                      <a:schemeClr val="bg1">
                        <a:lumMod val="75000"/>
                      </a:schemeClr>
                    </a:solidFill>
                  </a:rPr>
                  <a:t>،  نقطه تعادل جامع بیزینی روی استراتژی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𝒩𝒮</m:t>
                        </m:r>
                        <m:r>
                          <a:rPr lang="en-US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𝒩𝒮</m:t>
                        </m:r>
                      </m:e>
                    </m:d>
                  </m:oMath>
                </a14:m>
                <a:r>
                  <a:rPr lang="fa-IR" dirty="0" smtClean="0">
                    <a:solidFill>
                      <a:schemeClr val="bg1">
                        <a:lumMod val="75000"/>
                      </a:schemeClr>
                    </a:solidFill>
                  </a:rPr>
                  <a:t> وجود دارد.</a:t>
                </a:r>
              </a:p>
              <a:p>
                <a:pPr algn="just">
                  <a:buFont typeface="Arial" charset="0"/>
                  <a:buChar char="•"/>
                </a:pPr>
                <a:r>
                  <a:rPr lang="fa-IR" dirty="0" smtClean="0">
                    <a:solidFill>
                      <a:schemeClr val="bg1">
                        <a:lumMod val="75000"/>
                      </a:schemeClr>
                    </a:solidFill>
                  </a:rPr>
                  <a:t>قضیه ۳: </a:t>
                </a:r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:r>
                  <a:rPr lang="fa-IR" dirty="0" smtClean="0">
                    <a:solidFill>
                      <a:schemeClr val="bg1">
                        <a:lumMod val="75000"/>
                      </a:schemeClr>
                    </a:solidFill>
                  </a:rPr>
                  <a:t>نقطه تعادل جامع بیزینی روی استراتژی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𝒮</m:t>
                        </m:r>
                        <m:r>
                          <a:rPr lang="en-US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𝒮</m:t>
                        </m:r>
                      </m:e>
                    </m:d>
                  </m:oMath>
                </a14:m>
                <a:r>
                  <a:rPr lang="fa-IR" dirty="0" smtClean="0">
                    <a:solidFill>
                      <a:schemeClr val="bg1">
                        <a:lumMod val="75000"/>
                      </a:schemeClr>
                    </a:solidFill>
                  </a:rPr>
                  <a:t> تنها در صورتی وجود دارد که </a:t>
                </a:r>
                <a:endParaRPr lang="en-US" dirty="0" smtClean="0">
                  <a:solidFill>
                    <a:schemeClr val="bg1">
                      <a:lumMod val="75000"/>
                    </a:schemeClr>
                  </a:solidFill>
                </a:endParaRPr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charset="0"/>
                        </a:rPr>
                        <m:t>𝜃</m:t>
                      </m:r>
                      <m:r>
                        <a:rPr lang="en-US" b="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charset="0"/>
                        </a:rPr>
                        <m:t>≤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ℱ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a-IR" dirty="0" smtClean="0"/>
              </a:p>
              <a:p>
                <a:pPr algn="just">
                  <a:buFont typeface="Arial" charset="0"/>
                  <a:buChar char="•"/>
                </a:pPr>
                <a:r>
                  <a:rPr lang="fa-IR" dirty="0">
                    <a:solidFill>
                      <a:schemeClr val="bg1">
                        <a:lumMod val="75000"/>
                      </a:schemeClr>
                    </a:solidFill>
                  </a:rPr>
                  <a:t>قضیه ۴: </a:t>
                </a:r>
                <a:r>
                  <a:rPr lang="fa-IR" dirty="0" smtClean="0">
                    <a:solidFill>
                      <a:schemeClr val="bg1">
                        <a:lumMod val="75000"/>
                      </a:schemeClr>
                    </a:solidFill>
                  </a:rPr>
                  <a:t> نقطه تعادل غیر تجمعی وجود ندارد.</a:t>
                </a:r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2414379"/>
              </a:xfrm>
              <a:blipFill rotWithShape="0">
                <a:blip r:embed="rId2"/>
                <a:stretch>
                  <a:fillRect t="-6549" r="-1043" b="-6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38200" y="899410"/>
            <a:ext cx="10515600" cy="791278"/>
          </a:xfrm>
        </p:spPr>
        <p:txBody>
          <a:bodyPr/>
          <a:lstStyle/>
          <a:p>
            <a:r>
              <a:rPr lang="fa-IR" dirty="0"/>
              <a:t>نتایج(ادامه.)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2"/>
              <p:cNvSpPr txBox="1">
                <a:spLocks/>
              </p:cNvSpPr>
              <p:nvPr/>
            </p:nvSpPr>
            <p:spPr>
              <a:xfrm>
                <a:off x="1409700" y="4240004"/>
                <a:ext cx="9944100" cy="2021805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2"/>
                </a:solidFill>
              </a:ln>
            </p:spPr>
            <p:txBody>
              <a:bodyPr vert="horz" lIns="0" tIns="45720" rIns="0" bIns="45720" rtlCol="0">
                <a:noAutofit/>
              </a:bodyPr>
              <a:lstStyle>
                <a:lvl1pPr marL="91440" indent="-91440" algn="r" defTabSz="914400" rtl="1" eaLnBrk="1" latinLnBrk="0" hangingPunct="1">
                  <a:lnSpc>
                    <a:spcPct val="9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 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B Zar" panose="00000400000000000000" pitchFamily="2" charset="-78"/>
                  </a:defRPr>
                </a:lvl1pPr>
                <a:lvl2pPr marL="384048" indent="-182880" algn="r" defTabSz="914400" rtl="1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B Zar" panose="00000400000000000000" pitchFamily="2" charset="-78"/>
                  </a:defRPr>
                </a:lvl2pPr>
                <a:lvl3pPr marL="566928" indent="-182880" algn="r" defTabSz="914400" rtl="1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B Zar" panose="00000400000000000000" pitchFamily="2" charset="-78"/>
                  </a:defRPr>
                </a:lvl3pPr>
                <a:lvl4pPr marL="749808" indent="-182880" algn="r" defTabSz="914400" rtl="1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B Zar" panose="00000400000000000000" pitchFamily="2" charset="-78"/>
                  </a:defRPr>
                </a:lvl4pPr>
                <a:lvl5pPr marL="932688" indent="-182880" algn="r" defTabSz="914400" rtl="1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B Zar" panose="00000400000000000000" pitchFamily="2" charset="-78"/>
                  </a:defRPr>
                </a:lvl5pPr>
                <a:lvl6pPr marL="11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3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15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17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Low">
                  <a:lnSpc>
                    <a:spcPct val="150000"/>
                  </a:lnSpc>
                </a:pPr>
                <a:r>
                  <a:rPr lang="fa-IR" sz="2800" dirty="0"/>
                  <a:t>نتیجه </a:t>
                </a:r>
                <a:r>
                  <a:rPr lang="fa-IR" sz="2800" dirty="0" smtClean="0"/>
                  <a:t>۵: استراتژی </a:t>
                </a:r>
                <a:r>
                  <a:rPr lang="fa-IR" sz="2800" dirty="0"/>
                  <a:t>بهینه مهاجم، کاربر معمولی و مدافع (شخصیت جعلی)  به ازای </a:t>
                </a: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28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sz="28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ℱ</m:t>
                        </m:r>
                      </m:e>
                      <m:sub>
                        <m:r>
                          <a:rPr lang="fa-IR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800" dirty="0"/>
                  <a:t> </a:t>
                </a:r>
                <a:r>
                  <a:rPr lang="fa-IR" sz="2800" dirty="0"/>
                  <a:t> </a:t>
                </a:r>
                <a:r>
                  <a:rPr lang="fa-IR" sz="2800" dirty="0" smtClean="0"/>
                  <a:t>و  </a:t>
                </a:r>
              </a:p>
              <a:p>
                <a:pPr algn="justLow">
                  <a:lnSpc>
                    <a:spcPct val="150000"/>
                  </a:lnSpc>
                </a:pPr>
                <a:r>
                  <a:rPr lang="fa-IR" sz="2800" dirty="0" smtClean="0"/>
                  <a:t> </a:t>
                </a: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280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sz="2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ℱ</m:t>
                        </m:r>
                      </m:e>
                      <m:sub>
                        <m:r>
                          <a:rPr lang="fa-IR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fa-IR" sz="2800" dirty="0"/>
                  <a:t> به ترتیب برابر نمایه تعادل </a:t>
                </a: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{</m:t>
                    </m:r>
                    <m:d>
                      <m:dPr>
                        <m:ctrlPr>
                          <a:rPr lang="en-US" sz="28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lang="fa-IR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𝒮</m:t>
                        </m:r>
                        <m:r>
                          <a:rPr 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fa-IR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𝒮</m:t>
                        </m:r>
                      </m:e>
                    </m:d>
                    <m:r>
                      <a:rPr lang="en-US" sz="28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ctrlPr>
                          <a:rPr lang="en-US" sz="28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𝒩𝒜</m:t>
                        </m:r>
                        <m:r>
                          <a:rPr 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𝒩𝒜</m:t>
                        </m:r>
                      </m:e>
                    </m:d>
                    <m:r>
                      <a:rPr lang="en-US" sz="28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8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8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8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8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28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fa-IR" sz="2800" dirty="0">
                    <a:solidFill>
                      <a:srgbClr val="C00000"/>
                    </a:solidFill>
                  </a:rPr>
                  <a:t> </a:t>
                </a:r>
                <a:r>
                  <a:rPr lang="fa-IR" sz="2800" dirty="0" smtClean="0"/>
                  <a:t>و </a:t>
                </a: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{</m:t>
                    </m:r>
                    <m:d>
                      <m:dPr>
                        <m:ctrlPr>
                          <a:rPr lang="en-US" sz="2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𝒩</m:t>
                        </m:r>
                        <m:r>
                          <a:rPr lang="fa-IR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𝒮</m:t>
                        </m:r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𝒩𝒮</m:t>
                        </m:r>
                      </m:e>
                    </m:d>
                    <m:r>
                      <a:rPr lang="en-US" sz="28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ctrlPr>
                          <a:rPr lang="en-US" sz="2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𝒜</m:t>
                        </m:r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𝒜</m:t>
                        </m:r>
                      </m:e>
                    </m:d>
                    <m:r>
                      <a:rPr lang="en-US" sz="28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8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8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8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8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28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fa-IR" sz="2800" dirty="0">
                    <a:solidFill>
                      <a:schemeClr val="accent1"/>
                    </a:solidFill>
                  </a:rPr>
                  <a:t> </a:t>
                </a:r>
                <a:r>
                  <a:rPr lang="fa-IR" sz="2800" dirty="0"/>
                  <a:t>است.</a:t>
                </a:r>
              </a:p>
            </p:txBody>
          </p:sp>
        </mc:Choice>
        <mc:Fallback>
          <p:sp>
            <p:nvSpPr>
              <p:cNvPr id="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9700" y="4240004"/>
                <a:ext cx="9944100" cy="2021805"/>
              </a:xfrm>
              <a:prstGeom prst="rect">
                <a:avLst/>
              </a:prstGeom>
              <a:blipFill rotWithShape="0">
                <a:blip r:embed="rId3"/>
                <a:stretch>
                  <a:fillRect l="-2754" r="-2142" b="-15616"/>
                </a:stretch>
              </a:blipFill>
              <a:ln>
                <a:solidFill>
                  <a:schemeClr val="bg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ounded Rectangle 4"/>
          <p:cNvSpPr/>
          <p:nvPr/>
        </p:nvSpPr>
        <p:spPr>
          <a:xfrm>
            <a:off x="9785445" y="65961"/>
            <a:ext cx="1678674" cy="555521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r>
              <a:rPr lang="fa-IR" dirty="0" smtClean="0">
                <a:latin typeface="B Zar" charset="0"/>
                <a:ea typeface="B Zar" charset="0"/>
                <a:cs typeface="B Zar" charset="0"/>
              </a:rPr>
              <a:t>مقدمه </a:t>
            </a:r>
            <a:endParaRPr lang="en-US" dirty="0">
              <a:latin typeface="B Zar" charset="0"/>
              <a:ea typeface="B Zar" charset="0"/>
              <a:cs typeface="B Zar" charset="0"/>
            </a:endParaRPr>
          </a:p>
        </p:txBody>
      </p:sp>
      <p:sp>
        <p:nvSpPr>
          <p:cNvPr id="6" name="Right Arrow 5"/>
          <p:cNvSpPr/>
          <p:nvPr/>
        </p:nvSpPr>
        <p:spPr>
          <a:xfrm rot="10800000">
            <a:off x="8993874" y="148984"/>
            <a:ext cx="620468" cy="328684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762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1509972" y="65959"/>
            <a:ext cx="1678674" cy="555521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r>
              <a:rPr lang="fa-IR" dirty="0" smtClean="0">
                <a:latin typeface="B Zar" charset="0"/>
                <a:ea typeface="B Zar" charset="0"/>
                <a:cs typeface="B Zar" charset="0"/>
              </a:rPr>
              <a:t>پژوهشهای پیشین و نتیجه گیری</a:t>
            </a:r>
            <a:endParaRPr lang="en-US" dirty="0">
              <a:latin typeface="B Zar" charset="0"/>
              <a:ea typeface="B Zar" charset="0"/>
              <a:cs typeface="B Zar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4268463" y="65960"/>
            <a:ext cx="1678674" cy="555521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r>
              <a:rPr lang="fa-IR" dirty="0" smtClean="0">
                <a:latin typeface="B Zar" charset="0"/>
                <a:ea typeface="B Zar" charset="0"/>
                <a:cs typeface="B Zar" charset="0"/>
              </a:rPr>
              <a:t>مطالعه موردی</a:t>
            </a:r>
            <a:endParaRPr lang="en-US" dirty="0">
              <a:latin typeface="B Zar" charset="0"/>
              <a:ea typeface="B Zar" charset="0"/>
              <a:cs typeface="B Zar" charset="0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7103154" y="73297"/>
            <a:ext cx="1678674" cy="555521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r>
              <a:rPr lang="fa-IR" dirty="0" smtClean="0">
                <a:latin typeface="B Zar" charset="0"/>
                <a:ea typeface="B Zar" charset="0"/>
                <a:cs typeface="B Zar" charset="0"/>
              </a:rPr>
              <a:t>چارچوب پیشنهادی</a:t>
            </a:r>
            <a:endParaRPr lang="en-US" dirty="0">
              <a:latin typeface="B Zar" charset="0"/>
              <a:ea typeface="B Zar" charset="0"/>
              <a:cs typeface="B Zar" charset="0"/>
            </a:endParaRPr>
          </a:p>
        </p:txBody>
      </p:sp>
      <p:sp>
        <p:nvSpPr>
          <p:cNvPr id="10" name="Right Arrow 9"/>
          <p:cNvSpPr/>
          <p:nvPr/>
        </p:nvSpPr>
        <p:spPr>
          <a:xfrm rot="10800000">
            <a:off x="3383696" y="208153"/>
            <a:ext cx="620468" cy="328684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762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 rot="10800000">
            <a:off x="6176811" y="179377"/>
            <a:ext cx="620468" cy="328684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762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515522" y="6274509"/>
            <a:ext cx="1220681" cy="584616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r" defTabSz="914400" rtl="1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B Zar" charset="0"/>
                <a:ea typeface="B Zar" charset="0"/>
                <a:cs typeface="B Zar" charset="0"/>
              </a:defRPr>
            </a:lvl1pPr>
            <a:lvl2pPr marL="685800" indent="-228600" algn="r" defTabSz="914400" rtl="1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B Zar" charset="0"/>
                <a:ea typeface="B Zar" charset="0"/>
                <a:cs typeface="B Zar" charset="0"/>
              </a:defRPr>
            </a:lvl2pPr>
            <a:lvl3pPr marL="1143000" indent="-228600" algn="r" defTabSz="914400" rtl="1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B Zar" charset="0"/>
                <a:ea typeface="B Zar" charset="0"/>
                <a:cs typeface="B Zar" charset="0"/>
              </a:defRPr>
            </a:lvl3pPr>
            <a:lvl4pPr marL="1600200" indent="-228600" algn="r" defTabSz="914400" rtl="1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B Zar" charset="0"/>
                <a:ea typeface="B Zar" charset="0"/>
                <a:cs typeface="B Zar" charset="0"/>
              </a:defRPr>
            </a:lvl4pPr>
            <a:lvl5pPr marL="2057400" indent="-228600" algn="r" defTabSz="914400" rtl="1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B Zar" charset="0"/>
                <a:ea typeface="B Zar" charset="0"/>
                <a:cs typeface="B Zar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fa-IR" sz="2400" dirty="0" smtClean="0">
                <a:solidFill>
                  <a:schemeClr val="bg1"/>
                </a:solidFill>
              </a:rPr>
              <a:t>۳۹ از۴۴</a:t>
            </a:r>
            <a:endParaRPr lang="fa-IR" sz="24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16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866533"/>
            <a:ext cx="10592152" cy="779705"/>
          </a:xfrm>
        </p:spPr>
        <p:txBody>
          <a:bodyPr/>
          <a:lstStyle/>
          <a:p>
            <a:r>
              <a:rPr lang="fa-IR" dirty="0" smtClean="0"/>
              <a:t>نتایج (ادامه.)</a:t>
            </a:r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9990506" y="2153262"/>
            <a:ext cx="1010809" cy="100460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2400" dirty="0" smtClean="0">
                <a:latin typeface="B Zar" charset="0"/>
                <a:ea typeface="B Zar" charset="0"/>
                <a:cs typeface="B Zar" charset="0"/>
              </a:rPr>
              <a:t>کاربر معمولی</a:t>
            </a:r>
            <a:endParaRPr lang="en-US" sz="2400" dirty="0">
              <a:latin typeface="B Zar" charset="0"/>
              <a:ea typeface="B Zar" charset="0"/>
              <a:cs typeface="B Zar" charset="0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10107805" y="4232788"/>
            <a:ext cx="1036567" cy="105193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2400" dirty="0" smtClean="0">
                <a:latin typeface="B Zar" charset="0"/>
                <a:ea typeface="B Zar" charset="0"/>
                <a:cs typeface="B Zar" charset="0"/>
              </a:rPr>
              <a:t>مهاجم</a:t>
            </a:r>
            <a:endParaRPr lang="en-US" sz="2400" dirty="0">
              <a:latin typeface="B Zar" charset="0"/>
              <a:ea typeface="B Zar" charset="0"/>
              <a:cs typeface="B Zar" charset="0"/>
            </a:endParaRPr>
          </a:p>
        </p:txBody>
      </p:sp>
      <p:sp>
        <p:nvSpPr>
          <p:cNvPr id="14" name="Cloud 13"/>
          <p:cNvSpPr/>
          <p:nvPr/>
        </p:nvSpPr>
        <p:spPr>
          <a:xfrm>
            <a:off x="5410494" y="3516264"/>
            <a:ext cx="1593852" cy="1697865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2800" dirty="0" smtClean="0">
                <a:latin typeface="B Zar" charset="0"/>
                <a:ea typeface="B Zar" charset="0"/>
                <a:cs typeface="B Zar" charset="0"/>
              </a:rPr>
              <a:t>مدافع</a:t>
            </a:r>
            <a:endParaRPr lang="en-US" sz="2800" dirty="0">
              <a:latin typeface="B Zar" charset="0"/>
              <a:ea typeface="B Zar" charset="0"/>
              <a:cs typeface="B Zar" charset="0"/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 flipH="1">
            <a:off x="6841261" y="2523794"/>
            <a:ext cx="3144676" cy="1159071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 flipV="1">
            <a:off x="7000548" y="4393820"/>
            <a:ext cx="3171762" cy="364937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7152982" y="3043766"/>
            <a:ext cx="38636" cy="1858896"/>
          </a:xfrm>
          <a:prstGeom prst="line">
            <a:avLst/>
          </a:prstGeom>
          <a:ln w="38100">
            <a:solidFill>
              <a:srgbClr val="00B05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Left-Up Arrow 17"/>
          <p:cNvSpPr/>
          <p:nvPr/>
        </p:nvSpPr>
        <p:spPr>
          <a:xfrm rot="17738310">
            <a:off x="4316989" y="4052914"/>
            <a:ext cx="978794" cy="885558"/>
          </a:xfrm>
          <a:prstGeom prst="lef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ounded Rectangle 18"/>
              <p:cNvSpPr/>
              <p:nvPr/>
            </p:nvSpPr>
            <p:spPr>
              <a:xfrm>
                <a:off x="974361" y="3157869"/>
                <a:ext cx="3322759" cy="930676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f>
                        <m:fPr>
                          <m:ctrlPr>
                            <a:rPr lang="en-US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𝜐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𝜄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𝜙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Φ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𝜄</m:t>
                          </m:r>
                        </m:den>
                      </m:f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d>
                        <m:dPr>
                          <m:ctrlPr>
                            <a:rPr lang="en-US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𝒩𝒜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𝒩𝒜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Rounded 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4361" y="3157869"/>
                <a:ext cx="3322759" cy="930676"/>
              </a:xfrm>
              <a:prstGeom prst="round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ounded Rectangle 19"/>
              <p:cNvSpPr/>
              <p:nvPr/>
            </p:nvSpPr>
            <p:spPr>
              <a:xfrm>
                <a:off x="974361" y="5011253"/>
                <a:ext cx="3322759" cy="930676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f>
                        <m:fPr>
                          <m:ctrlPr>
                            <a:rPr lang="en-US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𝜐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𝜄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𝜙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Φ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𝜄</m:t>
                          </m:r>
                        </m:den>
                      </m:f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d>
                        <m:dPr>
                          <m:ctrlPr>
                            <a:rPr lang="en-US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𝒜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𝒜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Rounded 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4361" y="5011253"/>
                <a:ext cx="3322759" cy="930676"/>
              </a:xfrm>
              <a:prstGeom prst="round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ontent Placeholder 2"/>
              <p:cNvSpPr txBox="1">
                <a:spLocks/>
              </p:cNvSpPr>
              <p:nvPr/>
            </p:nvSpPr>
            <p:spPr>
              <a:xfrm>
                <a:off x="4358663" y="1892722"/>
                <a:ext cx="1994837" cy="1471520"/>
              </a:xfrm>
              <a:prstGeom prst="rect">
                <a:avLst/>
              </a:prstGeom>
            </p:spPr>
            <p:txBody>
              <a:bodyPr vert="horz" lIns="0" tIns="45720" rIns="0" bIns="45720" rtlCol="0">
                <a:normAutofit fontScale="77500" lnSpcReduction="20000"/>
              </a:bodyPr>
              <a:lstStyle>
                <a:lvl1pPr marL="91440" indent="-91440" algn="r" defTabSz="914400" rtl="1" eaLnBrk="1" latinLnBrk="0" hangingPunct="1">
                  <a:lnSpc>
                    <a:spcPct val="9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 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B Zar" panose="00000400000000000000" pitchFamily="2" charset="-78"/>
                  </a:defRPr>
                </a:lvl1pPr>
                <a:lvl2pPr marL="384048" indent="-182880" algn="r" defTabSz="914400" rtl="1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B Zar" panose="00000400000000000000" pitchFamily="2" charset="-78"/>
                  </a:defRPr>
                </a:lvl2pPr>
                <a:lvl3pPr marL="566928" indent="-182880" algn="r" defTabSz="914400" rtl="1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B Zar" panose="00000400000000000000" pitchFamily="2" charset="-78"/>
                  </a:defRPr>
                </a:lvl3pPr>
                <a:lvl4pPr marL="749808" indent="-182880" algn="r" defTabSz="914400" rtl="1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B Zar" panose="00000400000000000000" pitchFamily="2" charset="-78"/>
                  </a:defRPr>
                </a:lvl4pPr>
                <a:lvl5pPr marL="932688" indent="-182880" algn="r" defTabSz="914400" rtl="1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B Zar" panose="00000400000000000000" pitchFamily="2" charset="-78"/>
                  </a:defRPr>
                </a:lvl5pPr>
                <a:lvl6pPr marL="11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3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15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17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ℱ</m:t>
                        </m:r>
                      </m:e>
                      <m:sub>
                        <m:r>
                          <a:rPr lang="fa-IR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80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𝜐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𝜄</m:t>
                        </m:r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panose="02040503050406030204" pitchFamily="18" charset="0"/>
                          </a:rPr>
                          <m:t>Φ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𝜄</m:t>
                        </m:r>
                      </m:den>
                    </m:f>
                  </m:oMath>
                </a14:m>
                <a:endParaRPr lang="en-US" sz="2800" dirty="0" smtClean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ℱ</m:t>
                        </m:r>
                      </m:e>
                      <m:sub>
                        <m:r>
                          <a:rPr lang="fa-IR" sz="2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8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sz="2800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endParaRPr lang="fa-IR" sz="2800" dirty="0" smtClean="0"/>
              </a:p>
              <a:p>
                <a:r>
                  <a:rPr lang="fa-IR" sz="2800" dirty="0" smtClean="0"/>
                  <a:t>آستانه تصمیم گیری</a:t>
                </a:r>
                <a:endParaRPr lang="en-US" sz="2800" dirty="0"/>
              </a:p>
            </p:txBody>
          </p:sp>
        </mc:Choice>
        <mc:Fallback xmlns="">
          <p:sp>
            <p:nvSpPr>
              <p:cNvPr id="21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8663" y="1892722"/>
                <a:ext cx="1994837" cy="1471520"/>
              </a:xfrm>
              <a:prstGeom prst="rect">
                <a:avLst/>
              </a:prstGeom>
              <a:blipFill rotWithShape="0">
                <a:blip r:embed="rId6"/>
                <a:stretch>
                  <a:fillRect r="-8869" b="-99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ounded Rectangle 21"/>
          <p:cNvSpPr/>
          <p:nvPr/>
        </p:nvSpPr>
        <p:spPr>
          <a:xfrm>
            <a:off x="9785445" y="65961"/>
            <a:ext cx="1678674" cy="555521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r>
              <a:rPr lang="fa-IR" dirty="0" smtClean="0">
                <a:latin typeface="B Zar" charset="0"/>
                <a:ea typeface="B Zar" charset="0"/>
                <a:cs typeface="B Zar" charset="0"/>
              </a:rPr>
              <a:t>مقدمه </a:t>
            </a:r>
            <a:endParaRPr lang="en-US" dirty="0">
              <a:latin typeface="B Zar" charset="0"/>
              <a:ea typeface="B Zar" charset="0"/>
              <a:cs typeface="B Zar" charset="0"/>
            </a:endParaRPr>
          </a:p>
        </p:txBody>
      </p:sp>
      <p:sp>
        <p:nvSpPr>
          <p:cNvPr id="23" name="Right Arrow 22"/>
          <p:cNvSpPr/>
          <p:nvPr/>
        </p:nvSpPr>
        <p:spPr>
          <a:xfrm rot="10800000">
            <a:off x="8993874" y="148984"/>
            <a:ext cx="620468" cy="328684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762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/>
          <p:cNvSpPr/>
          <p:nvPr/>
        </p:nvSpPr>
        <p:spPr>
          <a:xfrm>
            <a:off x="1509972" y="65959"/>
            <a:ext cx="1678674" cy="555521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r>
              <a:rPr lang="fa-IR" dirty="0" smtClean="0">
                <a:latin typeface="B Zar" charset="0"/>
                <a:ea typeface="B Zar" charset="0"/>
                <a:cs typeface="B Zar" charset="0"/>
              </a:rPr>
              <a:t>پژوهشهای پیشین و نتیجه گیری</a:t>
            </a:r>
            <a:endParaRPr lang="en-US" dirty="0">
              <a:latin typeface="B Zar" charset="0"/>
              <a:ea typeface="B Zar" charset="0"/>
              <a:cs typeface="B Zar" charset="0"/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4268463" y="65960"/>
            <a:ext cx="1678674" cy="555521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r>
              <a:rPr lang="fa-IR" dirty="0" smtClean="0">
                <a:latin typeface="B Zar" charset="0"/>
                <a:ea typeface="B Zar" charset="0"/>
                <a:cs typeface="B Zar" charset="0"/>
              </a:rPr>
              <a:t>مطالعه موردی</a:t>
            </a:r>
            <a:endParaRPr lang="en-US" dirty="0">
              <a:latin typeface="B Zar" charset="0"/>
              <a:ea typeface="B Zar" charset="0"/>
              <a:cs typeface="B Zar" charset="0"/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7103154" y="73297"/>
            <a:ext cx="1678674" cy="555521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r>
              <a:rPr lang="fa-IR" dirty="0" smtClean="0">
                <a:latin typeface="B Zar" charset="0"/>
                <a:ea typeface="B Zar" charset="0"/>
                <a:cs typeface="B Zar" charset="0"/>
              </a:rPr>
              <a:t>چارچوب پیشنهادی</a:t>
            </a:r>
            <a:endParaRPr lang="en-US" dirty="0">
              <a:latin typeface="B Zar" charset="0"/>
              <a:ea typeface="B Zar" charset="0"/>
              <a:cs typeface="B Zar" charset="0"/>
            </a:endParaRPr>
          </a:p>
        </p:txBody>
      </p:sp>
      <p:sp>
        <p:nvSpPr>
          <p:cNvPr id="27" name="Right Arrow 26"/>
          <p:cNvSpPr/>
          <p:nvPr/>
        </p:nvSpPr>
        <p:spPr>
          <a:xfrm rot="10800000">
            <a:off x="3383696" y="208153"/>
            <a:ext cx="620468" cy="328684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762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ight Arrow 27"/>
          <p:cNvSpPr/>
          <p:nvPr/>
        </p:nvSpPr>
        <p:spPr>
          <a:xfrm rot="10800000">
            <a:off x="6176811" y="179377"/>
            <a:ext cx="620468" cy="328684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762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ontent Placeholder 2"/>
          <p:cNvSpPr txBox="1">
            <a:spLocks/>
          </p:cNvSpPr>
          <p:nvPr/>
        </p:nvSpPr>
        <p:spPr>
          <a:xfrm>
            <a:off x="515522" y="6274509"/>
            <a:ext cx="1220681" cy="584616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r" defTabSz="914400" rtl="1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B Zar" charset="0"/>
                <a:ea typeface="B Zar" charset="0"/>
                <a:cs typeface="B Zar" charset="0"/>
              </a:defRPr>
            </a:lvl1pPr>
            <a:lvl2pPr marL="685800" indent="-228600" algn="r" defTabSz="914400" rtl="1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B Zar" charset="0"/>
                <a:ea typeface="B Zar" charset="0"/>
                <a:cs typeface="B Zar" charset="0"/>
              </a:defRPr>
            </a:lvl2pPr>
            <a:lvl3pPr marL="1143000" indent="-228600" algn="r" defTabSz="914400" rtl="1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B Zar" charset="0"/>
                <a:ea typeface="B Zar" charset="0"/>
                <a:cs typeface="B Zar" charset="0"/>
              </a:defRPr>
            </a:lvl3pPr>
            <a:lvl4pPr marL="1600200" indent="-228600" algn="r" defTabSz="914400" rtl="1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B Zar" charset="0"/>
                <a:ea typeface="B Zar" charset="0"/>
                <a:cs typeface="B Zar" charset="0"/>
              </a:defRPr>
            </a:lvl4pPr>
            <a:lvl5pPr marL="2057400" indent="-228600" algn="r" defTabSz="914400" rtl="1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B Zar" charset="0"/>
                <a:ea typeface="B Zar" charset="0"/>
                <a:cs typeface="B Zar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fa-IR" sz="2400" dirty="0" smtClean="0">
                <a:solidFill>
                  <a:schemeClr val="bg1"/>
                </a:solidFill>
              </a:rPr>
              <a:t>۴۰ از۴۴</a:t>
            </a:r>
            <a:endParaRPr lang="fa-IR" sz="24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3121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49775" y="411424"/>
            <a:ext cx="10515600" cy="1325563"/>
          </a:xfrm>
        </p:spPr>
        <p:txBody>
          <a:bodyPr/>
          <a:lstStyle/>
          <a:p>
            <a:pPr algn="l" defTabSz="914400" rtl="1" eaLnBrk="1" latinLnBrk="0" hangingPunct="1">
              <a:spcBef>
                <a:spcPct val="0"/>
              </a:spcBef>
              <a:buNone/>
            </a:pPr>
            <a:r>
              <a:rPr lang="fa-IR" dirty="0" smtClean="0"/>
              <a:t> 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31327537"/>
              </p:ext>
            </p:extLst>
          </p:nvPr>
        </p:nvGraphicFramePr>
        <p:xfrm>
          <a:off x="902904" y="2094499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itle 1" title="Title and Content Layout with Chart"/>
          <p:cNvSpPr txBox="1">
            <a:spLocks/>
          </p:cNvSpPr>
          <p:nvPr/>
        </p:nvSpPr>
        <p:spPr>
          <a:xfrm>
            <a:off x="838200" y="1004341"/>
            <a:ext cx="10580304" cy="6863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r" defTabSz="914400" rtl="1" eaLnBrk="1" latinLnBrk="0" hangingPunct="1">
              <a:spcBef>
                <a:spcPct val="0"/>
              </a:spcBef>
              <a:buNone/>
              <a:defRPr sz="4400" kern="1200">
                <a:solidFill>
                  <a:schemeClr val="tx2"/>
                </a:solidFill>
                <a:latin typeface="B Zar" charset="0"/>
                <a:ea typeface="B Zar" charset="0"/>
                <a:cs typeface="B Zar" charset="0"/>
              </a:defRPr>
            </a:lvl1pPr>
          </a:lstStyle>
          <a:p>
            <a:r>
              <a:rPr lang="fa-IR" dirty="0"/>
              <a:t>پژوهش‌های پیشین و  نتیجه‌گیری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9785445" y="65961"/>
            <a:ext cx="1678674" cy="555521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r>
              <a:rPr lang="fa-IR" dirty="0" smtClean="0">
                <a:latin typeface="B Zar" charset="0"/>
                <a:ea typeface="B Zar" charset="0"/>
                <a:cs typeface="B Zar" charset="0"/>
              </a:rPr>
              <a:t>مقدمه </a:t>
            </a:r>
            <a:endParaRPr lang="en-US" dirty="0">
              <a:latin typeface="B Zar" charset="0"/>
              <a:ea typeface="B Zar" charset="0"/>
              <a:cs typeface="B Zar" charset="0"/>
            </a:endParaRPr>
          </a:p>
        </p:txBody>
      </p:sp>
      <p:sp>
        <p:nvSpPr>
          <p:cNvPr id="8" name="Right Arrow 7"/>
          <p:cNvSpPr/>
          <p:nvPr/>
        </p:nvSpPr>
        <p:spPr>
          <a:xfrm rot="10800000">
            <a:off x="8993874" y="148984"/>
            <a:ext cx="620468" cy="328684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762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1509972" y="65959"/>
            <a:ext cx="1678674" cy="555521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r>
              <a:rPr lang="fa-IR" dirty="0" smtClean="0">
                <a:latin typeface="B Zar" charset="0"/>
                <a:ea typeface="B Zar" charset="0"/>
                <a:cs typeface="B Zar" charset="0"/>
              </a:rPr>
              <a:t>پژوهشهای پیشین و نتیجه گیری</a:t>
            </a:r>
            <a:endParaRPr lang="en-US" dirty="0">
              <a:latin typeface="B Zar" charset="0"/>
              <a:ea typeface="B Zar" charset="0"/>
              <a:cs typeface="B Zar" charset="0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4268463" y="65960"/>
            <a:ext cx="1678674" cy="555521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r>
              <a:rPr lang="fa-IR" dirty="0" smtClean="0">
                <a:latin typeface="B Zar" charset="0"/>
                <a:ea typeface="B Zar" charset="0"/>
                <a:cs typeface="B Zar" charset="0"/>
              </a:rPr>
              <a:t>مطالعه موردی</a:t>
            </a:r>
            <a:endParaRPr lang="en-US" dirty="0">
              <a:latin typeface="B Zar" charset="0"/>
              <a:ea typeface="B Zar" charset="0"/>
              <a:cs typeface="B Zar" charset="0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7103154" y="73297"/>
            <a:ext cx="1678674" cy="555521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r>
              <a:rPr lang="fa-IR" dirty="0" smtClean="0">
                <a:latin typeface="B Zar" charset="0"/>
                <a:ea typeface="B Zar" charset="0"/>
                <a:cs typeface="B Zar" charset="0"/>
              </a:rPr>
              <a:t>چارچوب پیشنهادی</a:t>
            </a:r>
            <a:endParaRPr lang="en-US" dirty="0">
              <a:latin typeface="B Zar" charset="0"/>
              <a:ea typeface="B Zar" charset="0"/>
              <a:cs typeface="B Zar" charset="0"/>
            </a:endParaRPr>
          </a:p>
        </p:txBody>
      </p:sp>
      <p:sp>
        <p:nvSpPr>
          <p:cNvPr id="12" name="Right Arrow 11"/>
          <p:cNvSpPr/>
          <p:nvPr/>
        </p:nvSpPr>
        <p:spPr>
          <a:xfrm rot="10800000">
            <a:off x="3383696" y="208153"/>
            <a:ext cx="620468" cy="328684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762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/>
        </p:nvSpPr>
        <p:spPr>
          <a:xfrm rot="10800000">
            <a:off x="6176811" y="179377"/>
            <a:ext cx="620468" cy="328684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762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934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4925F437-AD5A-084F-A11F-7BDE5927CC7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graphicEl>
                                              <a:dgm id="{4925F437-AD5A-084F-A11F-7BDE5927CC7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graphicEl>
                                              <a:dgm id="{4925F437-AD5A-084F-A11F-7BDE5927CC7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C5EE9841-D819-B94C-AA97-2B98E4F1AF4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graphicEl>
                                              <a:dgm id="{C5EE9841-D819-B94C-AA97-2B98E4F1AF4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>
                                            <p:graphicEl>
                                              <a:dgm id="{C5EE9841-D819-B94C-AA97-2B98E4F1AF4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6A20EC48-B4E3-9F4F-A250-8005C0D3537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>
                                            <p:graphicEl>
                                              <a:dgm id="{6A20EC48-B4E3-9F4F-A250-8005C0D3537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>
                                            <p:graphicEl>
                                              <a:dgm id="{6A20EC48-B4E3-9F4F-A250-8005C0D3537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C2244B65-F30C-F945-87E7-5AEA64CED22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>
                                            <p:graphicEl>
                                              <a:dgm id="{C2244B65-F30C-F945-87E7-5AEA64CED22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>
                                            <p:graphicEl>
                                              <a:dgm id="{C2244B65-F30C-F945-87E7-5AEA64CED22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8054153D-42E1-244D-93AA-0133B3245CB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>
                                            <p:graphicEl>
                                              <a:dgm id="{8054153D-42E1-244D-93AA-0133B3245CB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>
                                            <p:graphicEl>
                                              <a:dgm id="{8054153D-42E1-244D-93AA-0133B3245CB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60C765AE-33AE-5140-8B94-E349AC1B232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">
                                            <p:graphicEl>
                                              <a:dgm id="{60C765AE-33AE-5140-8B94-E349AC1B232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">
                                            <p:graphicEl>
                                              <a:dgm id="{60C765AE-33AE-5140-8B94-E349AC1B232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17AE9B6B-0B90-154D-B09E-366999572C5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6">
                                            <p:graphicEl>
                                              <a:dgm id="{17AE9B6B-0B90-154D-B09E-366999572C5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6">
                                            <p:graphicEl>
                                              <a:dgm id="{17AE9B6B-0B90-154D-B09E-366999572C5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C03FFE51-D597-594A-ADF6-BFA55C16366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">
                                            <p:graphicEl>
                                              <a:dgm id="{C03FFE51-D597-594A-ADF6-BFA55C16366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">
                                            <p:graphicEl>
                                              <a:dgm id="{C03FFE51-D597-594A-ADF6-BFA55C16366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Sub>
          <a:bldDgm bld="one"/>
        </p:bldSub>
      </p:bldGraphic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95978" y="758765"/>
            <a:ext cx="8421475" cy="954854"/>
          </a:xfrm>
        </p:spPr>
        <p:txBody>
          <a:bodyPr/>
          <a:lstStyle/>
          <a:p>
            <a:r>
              <a:rPr lang="fa-IR" dirty="0" smtClean="0"/>
              <a:t>پژوهش‏های پیشین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90123" y="2106295"/>
            <a:ext cx="2946847" cy="4023360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fa-IR" sz="3200" dirty="0" smtClean="0"/>
              <a:t>هانی‏پات (مدافع)</a:t>
            </a:r>
          </a:p>
          <a:p>
            <a:pPr>
              <a:buFont typeface="Arial" charset="0"/>
              <a:buChar char="•"/>
            </a:pPr>
            <a:r>
              <a:rPr lang="fa-IR" sz="3200" dirty="0" smtClean="0"/>
              <a:t>مهاجم</a:t>
            </a:r>
          </a:p>
          <a:p>
            <a:pPr>
              <a:buFont typeface="Arial" charset="0"/>
              <a:buChar char="•"/>
            </a:pPr>
            <a:r>
              <a:rPr lang="fa-IR" sz="3200" dirty="0" smtClean="0"/>
              <a:t>مدل‏سازی به وسیله بازی سیگنالینگ</a:t>
            </a:r>
          </a:p>
          <a:p>
            <a:pPr>
              <a:buFont typeface="Arial" charset="0"/>
              <a:buChar char="•"/>
            </a:pPr>
            <a:r>
              <a:rPr lang="fa-IR" sz="3200" dirty="0" smtClean="0"/>
              <a:t>استراتژی‏های خالص</a:t>
            </a:r>
          </a:p>
          <a:p>
            <a:pPr>
              <a:buFont typeface="Arial" charset="0"/>
              <a:buChar char="•"/>
            </a:pPr>
            <a:r>
              <a:rPr lang="fa-IR" sz="3200" strike="sngStrike" dirty="0" smtClean="0"/>
              <a:t>استراتژی آمیخته  و نیمه آمیخته</a:t>
            </a:r>
            <a:endParaRPr lang="fa-IR" sz="3200" strike="sngStrike" dirty="0"/>
          </a:p>
        </p:txBody>
      </p:sp>
      <p:sp>
        <p:nvSpPr>
          <p:cNvPr id="11" name="Rounded Rectangle 10"/>
          <p:cNvSpPr/>
          <p:nvPr/>
        </p:nvSpPr>
        <p:spPr>
          <a:xfrm>
            <a:off x="5568402" y="2443174"/>
            <a:ext cx="1153866" cy="10894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2400" dirty="0" smtClean="0">
                <a:latin typeface="B Zar" charset="0"/>
                <a:ea typeface="B Zar" charset="0"/>
                <a:cs typeface="B Zar" charset="0"/>
              </a:rPr>
              <a:t>هانی‌پات</a:t>
            </a:r>
            <a:endParaRPr lang="en-US" sz="2400" dirty="0">
              <a:latin typeface="B Zar" charset="0"/>
              <a:ea typeface="B Zar" charset="0"/>
              <a:cs typeface="B Zar" charset="0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5685701" y="4607540"/>
            <a:ext cx="1036567" cy="105193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2400" dirty="0" smtClean="0">
                <a:latin typeface="B Zar" charset="0"/>
                <a:ea typeface="B Zar" charset="0"/>
                <a:cs typeface="B Zar" charset="0"/>
              </a:rPr>
              <a:t>سرور معمولی</a:t>
            </a:r>
            <a:endParaRPr lang="en-US" sz="2400" dirty="0">
              <a:latin typeface="B Zar" charset="0"/>
              <a:ea typeface="B Zar" charset="0"/>
              <a:cs typeface="B Zar" charset="0"/>
            </a:endParaRPr>
          </a:p>
        </p:txBody>
      </p:sp>
      <p:sp>
        <p:nvSpPr>
          <p:cNvPr id="16" name="Cloud 15"/>
          <p:cNvSpPr/>
          <p:nvPr/>
        </p:nvSpPr>
        <p:spPr>
          <a:xfrm>
            <a:off x="988390" y="3891016"/>
            <a:ext cx="1593852" cy="1697865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2800" dirty="0" smtClean="0">
                <a:latin typeface="B Zar" charset="0"/>
                <a:ea typeface="B Zar" charset="0"/>
                <a:cs typeface="B Zar" charset="0"/>
              </a:rPr>
              <a:t>مهاجم</a:t>
            </a:r>
            <a:endParaRPr lang="en-US" sz="2800" dirty="0">
              <a:latin typeface="B Zar" charset="0"/>
              <a:ea typeface="B Zar" charset="0"/>
              <a:cs typeface="B Zar" charset="0"/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 flipH="1">
            <a:off x="2419157" y="2898546"/>
            <a:ext cx="3144676" cy="1159071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2578444" y="4768572"/>
            <a:ext cx="3171762" cy="364937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2730878" y="3418518"/>
            <a:ext cx="38636" cy="1858896"/>
          </a:xfrm>
          <a:prstGeom prst="line">
            <a:avLst/>
          </a:prstGeom>
          <a:ln w="38100">
            <a:solidFill>
              <a:srgbClr val="00B05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ounded Rectangle 12"/>
          <p:cNvSpPr/>
          <p:nvPr/>
        </p:nvSpPr>
        <p:spPr>
          <a:xfrm>
            <a:off x="9785445" y="65961"/>
            <a:ext cx="1678674" cy="555521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r>
              <a:rPr lang="fa-IR" dirty="0" smtClean="0">
                <a:latin typeface="B Zar" charset="0"/>
                <a:ea typeface="B Zar" charset="0"/>
                <a:cs typeface="B Zar" charset="0"/>
              </a:rPr>
              <a:t>مقدمه </a:t>
            </a:r>
            <a:endParaRPr lang="en-US" dirty="0">
              <a:latin typeface="B Zar" charset="0"/>
              <a:ea typeface="B Zar" charset="0"/>
              <a:cs typeface="B Zar" charset="0"/>
            </a:endParaRPr>
          </a:p>
        </p:txBody>
      </p:sp>
      <p:sp>
        <p:nvSpPr>
          <p:cNvPr id="14" name="Right Arrow 13"/>
          <p:cNvSpPr/>
          <p:nvPr/>
        </p:nvSpPr>
        <p:spPr>
          <a:xfrm rot="10800000">
            <a:off x="8993874" y="148984"/>
            <a:ext cx="620468" cy="328684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762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1509972" y="65959"/>
            <a:ext cx="1678674" cy="555521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r>
              <a:rPr lang="fa-IR" dirty="0" smtClean="0">
                <a:latin typeface="B Zar" charset="0"/>
                <a:ea typeface="B Zar" charset="0"/>
                <a:cs typeface="B Zar" charset="0"/>
              </a:rPr>
              <a:t>پژوهشهای پیشین و نتیجه گیری</a:t>
            </a:r>
            <a:endParaRPr lang="en-US" dirty="0">
              <a:latin typeface="B Zar" charset="0"/>
              <a:ea typeface="B Zar" charset="0"/>
              <a:cs typeface="B Zar" charset="0"/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4268463" y="65960"/>
            <a:ext cx="1678674" cy="555521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r>
              <a:rPr lang="fa-IR" dirty="0" smtClean="0">
                <a:latin typeface="B Zar" charset="0"/>
                <a:ea typeface="B Zar" charset="0"/>
                <a:cs typeface="B Zar" charset="0"/>
              </a:rPr>
              <a:t>مطالعه موردی</a:t>
            </a:r>
            <a:endParaRPr lang="en-US" dirty="0">
              <a:latin typeface="B Zar" charset="0"/>
              <a:ea typeface="B Zar" charset="0"/>
              <a:cs typeface="B Zar" charset="0"/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7103154" y="73297"/>
            <a:ext cx="1678674" cy="555521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r>
              <a:rPr lang="fa-IR" dirty="0" smtClean="0">
                <a:latin typeface="B Zar" charset="0"/>
                <a:ea typeface="B Zar" charset="0"/>
                <a:cs typeface="B Zar" charset="0"/>
              </a:rPr>
              <a:t>چارچوب پیشنهادی</a:t>
            </a:r>
            <a:endParaRPr lang="en-US" dirty="0">
              <a:latin typeface="B Zar" charset="0"/>
              <a:ea typeface="B Zar" charset="0"/>
              <a:cs typeface="B Zar" charset="0"/>
            </a:endParaRPr>
          </a:p>
        </p:txBody>
      </p:sp>
      <p:sp>
        <p:nvSpPr>
          <p:cNvPr id="25" name="Right Arrow 24"/>
          <p:cNvSpPr/>
          <p:nvPr/>
        </p:nvSpPr>
        <p:spPr>
          <a:xfrm rot="10800000">
            <a:off x="3383696" y="208153"/>
            <a:ext cx="620468" cy="328684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762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/>
          <p:cNvSpPr/>
          <p:nvPr/>
        </p:nvSpPr>
        <p:spPr>
          <a:xfrm rot="10800000">
            <a:off x="6176811" y="179377"/>
            <a:ext cx="620468" cy="328684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762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Content Placeholder 2"/>
          <p:cNvSpPr txBox="1">
            <a:spLocks/>
          </p:cNvSpPr>
          <p:nvPr/>
        </p:nvSpPr>
        <p:spPr>
          <a:xfrm>
            <a:off x="515522" y="6274509"/>
            <a:ext cx="1220681" cy="584616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r" defTabSz="914400" rtl="1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B Zar" charset="0"/>
                <a:ea typeface="B Zar" charset="0"/>
                <a:cs typeface="B Zar" charset="0"/>
              </a:defRPr>
            </a:lvl1pPr>
            <a:lvl2pPr marL="685800" indent="-228600" algn="r" defTabSz="914400" rtl="1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B Zar" charset="0"/>
                <a:ea typeface="B Zar" charset="0"/>
                <a:cs typeface="B Zar" charset="0"/>
              </a:defRPr>
            </a:lvl2pPr>
            <a:lvl3pPr marL="1143000" indent="-228600" algn="r" defTabSz="914400" rtl="1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B Zar" charset="0"/>
                <a:ea typeface="B Zar" charset="0"/>
                <a:cs typeface="B Zar" charset="0"/>
              </a:defRPr>
            </a:lvl3pPr>
            <a:lvl4pPr marL="1600200" indent="-228600" algn="r" defTabSz="914400" rtl="1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B Zar" charset="0"/>
                <a:ea typeface="B Zar" charset="0"/>
                <a:cs typeface="B Zar" charset="0"/>
              </a:defRPr>
            </a:lvl4pPr>
            <a:lvl5pPr marL="2057400" indent="-228600" algn="r" defTabSz="914400" rtl="1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B Zar" charset="0"/>
                <a:ea typeface="B Zar" charset="0"/>
                <a:cs typeface="B Zar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fa-IR" sz="2400" dirty="0" smtClean="0">
                <a:solidFill>
                  <a:schemeClr val="bg1"/>
                </a:solidFill>
              </a:rPr>
              <a:t>۴۱ از۴۴</a:t>
            </a:r>
            <a:endParaRPr lang="fa-IR" sz="24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6355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6099" y="974361"/>
            <a:ext cx="8451455" cy="708350"/>
          </a:xfrm>
        </p:spPr>
        <p:txBody>
          <a:bodyPr>
            <a:normAutofit fontScale="90000"/>
          </a:bodyPr>
          <a:lstStyle/>
          <a:p>
            <a:r>
              <a:rPr lang="fa-IR" dirty="0" smtClean="0"/>
              <a:t>پژوهش‏های پیشین(ادامه)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443278" y="2289625"/>
            <a:ext cx="3589303" cy="4052045"/>
          </a:xfrm>
        </p:spPr>
        <p:txBody>
          <a:bodyPr>
            <a:normAutofit fontScale="92500" lnSpcReduction="20000"/>
          </a:bodyPr>
          <a:lstStyle/>
          <a:p>
            <a:pPr>
              <a:buFont typeface="Arial" charset="0"/>
              <a:buChar char="•"/>
            </a:pPr>
            <a:r>
              <a:rPr lang="fa-IR" sz="3200" dirty="0" smtClean="0"/>
              <a:t>کاربر</a:t>
            </a:r>
          </a:p>
          <a:p>
            <a:pPr>
              <a:buFont typeface="Arial" charset="0"/>
              <a:buChar char="•"/>
            </a:pPr>
            <a:r>
              <a:rPr lang="fa-IR" sz="3200" dirty="0"/>
              <a:t>تامین کننده سرویس (مدافع</a:t>
            </a:r>
            <a:r>
              <a:rPr lang="fa-IR" sz="3200" dirty="0" smtClean="0"/>
              <a:t>)</a:t>
            </a:r>
            <a:endParaRPr lang="fa-IR" sz="3200" dirty="0" smtClean="0"/>
          </a:p>
          <a:p>
            <a:pPr>
              <a:buFont typeface="Arial" charset="0"/>
              <a:buChar char="•"/>
            </a:pPr>
            <a:r>
              <a:rPr lang="fa-IR" sz="3200" dirty="0" smtClean="0"/>
              <a:t>مهاجم</a:t>
            </a:r>
          </a:p>
          <a:p>
            <a:pPr>
              <a:buFont typeface="Arial" charset="0"/>
              <a:buChar char="•"/>
            </a:pPr>
            <a:r>
              <a:rPr lang="fa-IR" sz="3200" dirty="0" smtClean="0"/>
              <a:t>مدل</a:t>
            </a:r>
            <a:r>
              <a:rPr lang="fa-IR" sz="3200" dirty="0" smtClean="0"/>
              <a:t>‏سازی به وسیله بازی سیگنالینگ</a:t>
            </a:r>
          </a:p>
          <a:p>
            <a:pPr>
              <a:buFont typeface="Arial" charset="0"/>
              <a:buChar char="•"/>
            </a:pPr>
            <a:r>
              <a:rPr lang="fa-IR" sz="3200" dirty="0" smtClean="0"/>
              <a:t>استراتژی‏های خالص</a:t>
            </a:r>
          </a:p>
          <a:p>
            <a:pPr>
              <a:buFont typeface="Arial" charset="0"/>
              <a:buChar char="•"/>
            </a:pPr>
            <a:r>
              <a:rPr lang="fa-IR" sz="3200" strike="sngStrike" dirty="0" smtClean="0"/>
              <a:t>استراتژی آمیخته  و نیمه آمیخته</a:t>
            </a:r>
            <a:endParaRPr lang="fa-IR" sz="3200" strike="sngStrike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9349" y="1819725"/>
            <a:ext cx="5773805" cy="3853543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9785445" y="65961"/>
            <a:ext cx="1678674" cy="555521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r>
              <a:rPr lang="fa-IR" dirty="0" smtClean="0">
                <a:latin typeface="B Zar" charset="0"/>
                <a:ea typeface="B Zar" charset="0"/>
                <a:cs typeface="B Zar" charset="0"/>
              </a:rPr>
              <a:t>مقدمه </a:t>
            </a:r>
            <a:endParaRPr lang="en-US" dirty="0">
              <a:latin typeface="B Zar" charset="0"/>
              <a:ea typeface="B Zar" charset="0"/>
              <a:cs typeface="B Zar" charset="0"/>
            </a:endParaRPr>
          </a:p>
        </p:txBody>
      </p:sp>
      <p:sp>
        <p:nvSpPr>
          <p:cNvPr id="6" name="Right Arrow 5"/>
          <p:cNvSpPr/>
          <p:nvPr/>
        </p:nvSpPr>
        <p:spPr>
          <a:xfrm rot="10800000">
            <a:off x="8993874" y="148984"/>
            <a:ext cx="620468" cy="328684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762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1509972" y="65959"/>
            <a:ext cx="1678674" cy="555521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r>
              <a:rPr lang="fa-IR" dirty="0" smtClean="0">
                <a:latin typeface="B Zar" charset="0"/>
                <a:ea typeface="B Zar" charset="0"/>
                <a:cs typeface="B Zar" charset="0"/>
              </a:rPr>
              <a:t>پژوهشهای پیشین و نتیجه گیری</a:t>
            </a:r>
            <a:endParaRPr lang="en-US" dirty="0">
              <a:latin typeface="B Zar" charset="0"/>
              <a:ea typeface="B Zar" charset="0"/>
              <a:cs typeface="B Zar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4268463" y="65960"/>
            <a:ext cx="1678674" cy="555521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r>
              <a:rPr lang="fa-IR" dirty="0" smtClean="0">
                <a:latin typeface="B Zar" charset="0"/>
                <a:ea typeface="B Zar" charset="0"/>
                <a:cs typeface="B Zar" charset="0"/>
              </a:rPr>
              <a:t>مطالعه موردی</a:t>
            </a:r>
            <a:endParaRPr lang="en-US" dirty="0">
              <a:latin typeface="B Zar" charset="0"/>
              <a:ea typeface="B Zar" charset="0"/>
              <a:cs typeface="B Zar" charset="0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7103154" y="73297"/>
            <a:ext cx="1678674" cy="555521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r>
              <a:rPr lang="fa-IR" dirty="0" smtClean="0">
                <a:latin typeface="B Zar" charset="0"/>
                <a:ea typeface="B Zar" charset="0"/>
                <a:cs typeface="B Zar" charset="0"/>
              </a:rPr>
              <a:t>چارچوب پیشنهادی</a:t>
            </a:r>
            <a:endParaRPr lang="en-US" dirty="0">
              <a:latin typeface="B Zar" charset="0"/>
              <a:ea typeface="B Zar" charset="0"/>
              <a:cs typeface="B Zar" charset="0"/>
            </a:endParaRPr>
          </a:p>
        </p:txBody>
      </p:sp>
      <p:sp>
        <p:nvSpPr>
          <p:cNvPr id="11" name="Right Arrow 10"/>
          <p:cNvSpPr/>
          <p:nvPr/>
        </p:nvSpPr>
        <p:spPr>
          <a:xfrm rot="10800000">
            <a:off x="3383696" y="208153"/>
            <a:ext cx="620468" cy="328684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762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/>
          <p:cNvSpPr/>
          <p:nvPr/>
        </p:nvSpPr>
        <p:spPr>
          <a:xfrm rot="10800000">
            <a:off x="6176811" y="179377"/>
            <a:ext cx="620468" cy="328684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762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515522" y="6274509"/>
            <a:ext cx="1220681" cy="584616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r" defTabSz="914400" rtl="1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B Zar" charset="0"/>
                <a:ea typeface="B Zar" charset="0"/>
                <a:cs typeface="B Zar" charset="0"/>
              </a:defRPr>
            </a:lvl1pPr>
            <a:lvl2pPr marL="685800" indent="-228600" algn="r" defTabSz="914400" rtl="1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B Zar" charset="0"/>
                <a:ea typeface="B Zar" charset="0"/>
                <a:cs typeface="B Zar" charset="0"/>
              </a:defRPr>
            </a:lvl2pPr>
            <a:lvl3pPr marL="1143000" indent="-228600" algn="r" defTabSz="914400" rtl="1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B Zar" charset="0"/>
                <a:ea typeface="B Zar" charset="0"/>
                <a:cs typeface="B Zar" charset="0"/>
              </a:defRPr>
            </a:lvl3pPr>
            <a:lvl4pPr marL="1600200" indent="-228600" algn="r" defTabSz="914400" rtl="1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B Zar" charset="0"/>
                <a:ea typeface="B Zar" charset="0"/>
                <a:cs typeface="B Zar" charset="0"/>
              </a:defRPr>
            </a:lvl4pPr>
            <a:lvl5pPr marL="2057400" indent="-228600" algn="r" defTabSz="914400" rtl="1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B Zar" charset="0"/>
                <a:ea typeface="B Zar" charset="0"/>
                <a:cs typeface="B Zar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fa-IR" sz="2400" dirty="0" smtClean="0">
                <a:solidFill>
                  <a:schemeClr val="bg1"/>
                </a:solidFill>
              </a:rPr>
              <a:t>۴۲ از۴۴</a:t>
            </a:r>
            <a:endParaRPr lang="fa-IR" sz="24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4656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824459"/>
            <a:ext cx="10494364" cy="866229"/>
          </a:xfrm>
        </p:spPr>
        <p:txBody>
          <a:bodyPr/>
          <a:lstStyle/>
          <a:p>
            <a:r>
              <a:rPr lang="fa-IR" dirty="0" smtClean="0"/>
              <a:t>جمع بندی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76095"/>
            <a:ext cx="10475127" cy="4764547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fa-IR" dirty="0" smtClean="0"/>
              <a:t> فریب در امنیت </a:t>
            </a:r>
            <a:r>
              <a:rPr lang="fa-IR" dirty="0" smtClean="0"/>
              <a:t>شبکه</a:t>
            </a:r>
          </a:p>
          <a:p>
            <a:pPr>
              <a:buFont typeface="Arial" charset="0"/>
              <a:buChar char="•"/>
            </a:pPr>
            <a:r>
              <a:rPr lang="fa-IR" dirty="0"/>
              <a:t>چارچوبی برای مدل سازی </a:t>
            </a:r>
            <a:r>
              <a:rPr lang="fa-IR" dirty="0" smtClean="0"/>
              <a:t>فریب</a:t>
            </a:r>
            <a:endParaRPr lang="fa-IR" dirty="0" smtClean="0"/>
          </a:p>
          <a:p>
            <a:pPr>
              <a:buFont typeface="Arial" charset="0"/>
              <a:buChar char="•"/>
            </a:pPr>
            <a:r>
              <a:rPr lang="fa-IR" dirty="0"/>
              <a:t>تعادل جامع </a:t>
            </a:r>
            <a:r>
              <a:rPr lang="fa-IR" dirty="0" smtClean="0"/>
              <a:t>بیزینی</a:t>
            </a:r>
          </a:p>
          <a:p>
            <a:pPr>
              <a:buFont typeface="Arial" charset="0"/>
              <a:buChar char="•"/>
            </a:pPr>
            <a:r>
              <a:rPr lang="fa-IR" dirty="0" smtClean="0"/>
              <a:t> </a:t>
            </a:r>
            <a:r>
              <a:rPr lang="fa-IR" dirty="0"/>
              <a:t>بازی </a:t>
            </a:r>
            <a:r>
              <a:rPr lang="fa-IR" dirty="0" smtClean="0"/>
              <a:t>سیگنالینگ</a:t>
            </a:r>
            <a:endParaRPr lang="fa-IR" dirty="0" smtClean="0"/>
          </a:p>
          <a:p>
            <a:pPr>
              <a:buFont typeface="Arial" charset="0"/>
              <a:buChar char="•"/>
            </a:pPr>
            <a:r>
              <a:rPr lang="fa-IR" dirty="0" smtClean="0"/>
              <a:t>به </a:t>
            </a:r>
            <a:r>
              <a:rPr lang="fa-IR" dirty="0" smtClean="0"/>
              <a:t>کارگیری چارچوب در رادیو شناختگر و امنیت </a:t>
            </a:r>
            <a:r>
              <a:rPr lang="fa-IR" dirty="0" smtClean="0"/>
              <a:t>شبکه</a:t>
            </a:r>
          </a:p>
          <a:p>
            <a:pPr>
              <a:buFont typeface="Arial" charset="0"/>
              <a:buChar char="•"/>
            </a:pPr>
            <a:r>
              <a:rPr lang="fa-IR" b="1" dirty="0" smtClean="0">
                <a:solidFill>
                  <a:srgbClr val="C00000"/>
                </a:solidFill>
              </a:rPr>
              <a:t>استراتژی </a:t>
            </a:r>
            <a:r>
              <a:rPr lang="fa-IR" b="1" dirty="0" smtClean="0">
                <a:solidFill>
                  <a:srgbClr val="C00000"/>
                </a:solidFill>
              </a:rPr>
              <a:t>بهینه بازیکنان در سناریو‏های </a:t>
            </a:r>
            <a:r>
              <a:rPr lang="fa-IR" b="1" dirty="0" err="1" smtClean="0">
                <a:solidFill>
                  <a:srgbClr val="C00000"/>
                </a:solidFill>
              </a:rPr>
              <a:t>فریب‏کارانه</a:t>
            </a:r>
            <a:r>
              <a:rPr lang="fa-IR" b="1" dirty="0" smtClean="0">
                <a:solidFill>
                  <a:srgbClr val="C00000"/>
                </a:solidFill>
              </a:rPr>
              <a:t> </a:t>
            </a:r>
            <a:endParaRPr lang="fa-IR" b="1" dirty="0" smtClean="0">
              <a:solidFill>
                <a:srgbClr val="C00000"/>
              </a:solidFill>
            </a:endParaRPr>
          </a:p>
          <a:p>
            <a:pPr>
              <a:buFont typeface="Arial" charset="0"/>
              <a:buChar char="•"/>
            </a:pPr>
            <a:r>
              <a:rPr lang="fa-IR" dirty="0"/>
              <a:t>پژوهش‌های </a:t>
            </a:r>
            <a:r>
              <a:rPr lang="fa-IR" dirty="0" smtClean="0"/>
              <a:t>مرتبط</a:t>
            </a:r>
            <a:endParaRPr lang="fa-IR" b="1" dirty="0" smtClean="0">
              <a:solidFill>
                <a:srgbClr val="C00000"/>
              </a:solidFill>
            </a:endParaRPr>
          </a:p>
          <a:p>
            <a:pPr>
              <a:buFont typeface="Wingdings" panose="05000000000000000000" pitchFamily="2" charset="2"/>
              <a:buChar char="ü"/>
            </a:pPr>
            <a:endParaRPr lang="fa-IR" b="1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9785445" y="65961"/>
            <a:ext cx="1678674" cy="555521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r>
              <a:rPr lang="fa-IR" dirty="0" smtClean="0">
                <a:latin typeface="B Zar" charset="0"/>
                <a:ea typeface="B Zar" charset="0"/>
                <a:cs typeface="B Zar" charset="0"/>
              </a:rPr>
              <a:t>مقدمه </a:t>
            </a:r>
            <a:endParaRPr lang="en-US" dirty="0">
              <a:latin typeface="B Zar" charset="0"/>
              <a:ea typeface="B Zar" charset="0"/>
              <a:cs typeface="B Zar" charset="0"/>
            </a:endParaRPr>
          </a:p>
        </p:txBody>
      </p:sp>
      <p:sp>
        <p:nvSpPr>
          <p:cNvPr id="5" name="Right Arrow 4"/>
          <p:cNvSpPr/>
          <p:nvPr/>
        </p:nvSpPr>
        <p:spPr>
          <a:xfrm rot="10800000">
            <a:off x="8993874" y="148984"/>
            <a:ext cx="620468" cy="328684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762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1509972" y="65959"/>
            <a:ext cx="1678674" cy="555521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r>
              <a:rPr lang="fa-IR" dirty="0" smtClean="0">
                <a:latin typeface="B Zar" charset="0"/>
                <a:ea typeface="B Zar" charset="0"/>
                <a:cs typeface="B Zar" charset="0"/>
              </a:rPr>
              <a:t>پژوهشهای پیشین و نتیجه گیری</a:t>
            </a:r>
            <a:endParaRPr lang="en-US" dirty="0">
              <a:latin typeface="B Zar" charset="0"/>
              <a:ea typeface="B Zar" charset="0"/>
              <a:cs typeface="B Zar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4268463" y="65960"/>
            <a:ext cx="1678674" cy="555521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r>
              <a:rPr lang="fa-IR" dirty="0" smtClean="0">
                <a:latin typeface="B Zar" charset="0"/>
                <a:ea typeface="B Zar" charset="0"/>
                <a:cs typeface="B Zar" charset="0"/>
              </a:rPr>
              <a:t>مطالعه موردی</a:t>
            </a:r>
            <a:endParaRPr lang="en-US" dirty="0">
              <a:latin typeface="B Zar" charset="0"/>
              <a:ea typeface="B Zar" charset="0"/>
              <a:cs typeface="B Zar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7103154" y="73297"/>
            <a:ext cx="1678674" cy="555521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r>
              <a:rPr lang="fa-IR" dirty="0" smtClean="0">
                <a:latin typeface="B Zar" charset="0"/>
                <a:ea typeface="B Zar" charset="0"/>
                <a:cs typeface="B Zar" charset="0"/>
              </a:rPr>
              <a:t>چارچوب پیشنهادی</a:t>
            </a:r>
            <a:endParaRPr lang="en-US" dirty="0">
              <a:latin typeface="B Zar" charset="0"/>
              <a:ea typeface="B Zar" charset="0"/>
              <a:cs typeface="B Zar" charset="0"/>
            </a:endParaRPr>
          </a:p>
        </p:txBody>
      </p:sp>
      <p:sp>
        <p:nvSpPr>
          <p:cNvPr id="9" name="Right Arrow 8"/>
          <p:cNvSpPr/>
          <p:nvPr/>
        </p:nvSpPr>
        <p:spPr>
          <a:xfrm rot="10800000">
            <a:off x="3383696" y="208153"/>
            <a:ext cx="620468" cy="328684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762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 rot="10800000">
            <a:off x="6176811" y="179377"/>
            <a:ext cx="620468" cy="328684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762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515522" y="6274509"/>
            <a:ext cx="1220681" cy="584616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r" defTabSz="914400" rtl="1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B Zar" charset="0"/>
                <a:ea typeface="B Zar" charset="0"/>
                <a:cs typeface="B Zar" charset="0"/>
              </a:defRPr>
            </a:lvl1pPr>
            <a:lvl2pPr marL="685800" indent="-228600" algn="r" defTabSz="914400" rtl="1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B Zar" charset="0"/>
                <a:ea typeface="B Zar" charset="0"/>
                <a:cs typeface="B Zar" charset="0"/>
              </a:defRPr>
            </a:lvl2pPr>
            <a:lvl3pPr marL="1143000" indent="-228600" algn="r" defTabSz="914400" rtl="1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B Zar" charset="0"/>
                <a:ea typeface="B Zar" charset="0"/>
                <a:cs typeface="B Zar" charset="0"/>
              </a:defRPr>
            </a:lvl3pPr>
            <a:lvl4pPr marL="1600200" indent="-228600" algn="r" defTabSz="914400" rtl="1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B Zar" charset="0"/>
                <a:ea typeface="B Zar" charset="0"/>
                <a:cs typeface="B Zar" charset="0"/>
              </a:defRPr>
            </a:lvl4pPr>
            <a:lvl5pPr marL="2057400" indent="-228600" algn="r" defTabSz="914400" rtl="1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B Zar" charset="0"/>
                <a:ea typeface="B Zar" charset="0"/>
                <a:cs typeface="B Zar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fa-IR" sz="2400" dirty="0" smtClean="0">
                <a:solidFill>
                  <a:schemeClr val="bg1"/>
                </a:solidFill>
              </a:rPr>
              <a:t>۴۳ از۴۴</a:t>
            </a:r>
            <a:endParaRPr lang="fa-IR" sz="24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4902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44380"/>
            <a:ext cx="10509354" cy="746308"/>
          </a:xfrm>
        </p:spPr>
        <p:txBody>
          <a:bodyPr>
            <a:normAutofit fontScale="90000"/>
          </a:bodyPr>
          <a:lstStyle/>
          <a:p>
            <a:r>
              <a:rPr lang="fa-IR" dirty="0" smtClean="0"/>
              <a:t>کارهای آتی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5965" y="1802270"/>
            <a:ext cx="10221692" cy="4764547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ü"/>
            </a:pPr>
            <a:endParaRPr lang="fa-IR" dirty="0" smtClean="0"/>
          </a:p>
          <a:p>
            <a:pPr>
              <a:buFont typeface="Wingdings" panose="05000000000000000000" pitchFamily="2" charset="2"/>
              <a:buChar char="ü"/>
            </a:pPr>
            <a:endParaRPr lang="fa-IR" dirty="0" smtClean="0"/>
          </a:p>
          <a:p>
            <a:pPr>
              <a:buFont typeface="Arial" charset="0"/>
              <a:buChar char="•"/>
            </a:pPr>
            <a:r>
              <a:rPr lang="fa-IR" dirty="0" smtClean="0"/>
              <a:t>به کارگیری چارچوب  ارائه شده در دیگر </a:t>
            </a:r>
            <a:r>
              <a:rPr lang="fa-IR" dirty="0" err="1" smtClean="0"/>
              <a:t>سناریو‏های</a:t>
            </a:r>
            <a:r>
              <a:rPr lang="fa-IR" dirty="0" smtClean="0"/>
              <a:t> فریب</a:t>
            </a:r>
          </a:p>
          <a:p>
            <a:pPr>
              <a:buFont typeface="Arial" charset="0"/>
              <a:buChar char="•"/>
            </a:pPr>
            <a:r>
              <a:rPr lang="fa-IR" dirty="0" smtClean="0"/>
              <a:t>تعبیر فیزیکی برای احتمال طبیعت</a:t>
            </a:r>
          </a:p>
          <a:p>
            <a:pPr>
              <a:buFont typeface="Arial" charset="0"/>
              <a:buChar char="•"/>
            </a:pPr>
            <a:r>
              <a:rPr lang="fa-IR" dirty="0" smtClean="0"/>
              <a:t>استفاده از تحلیل کامل (آمیخته و نیمه آمیخته) در پژوهش‌های مرتبط</a:t>
            </a:r>
            <a:endParaRPr lang="fa-IR" b="1" dirty="0" smtClean="0"/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4" name="Rounded Rectangle 3"/>
          <p:cNvSpPr/>
          <p:nvPr/>
        </p:nvSpPr>
        <p:spPr>
          <a:xfrm>
            <a:off x="9785445" y="65961"/>
            <a:ext cx="1678674" cy="555521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r>
              <a:rPr lang="fa-IR" dirty="0" smtClean="0">
                <a:latin typeface="B Zar" charset="0"/>
                <a:ea typeface="B Zar" charset="0"/>
                <a:cs typeface="B Zar" charset="0"/>
              </a:rPr>
              <a:t>مقدمه </a:t>
            </a:r>
            <a:endParaRPr lang="en-US" dirty="0">
              <a:latin typeface="B Zar" charset="0"/>
              <a:ea typeface="B Zar" charset="0"/>
              <a:cs typeface="B Zar" charset="0"/>
            </a:endParaRPr>
          </a:p>
        </p:txBody>
      </p:sp>
      <p:sp>
        <p:nvSpPr>
          <p:cNvPr id="5" name="Right Arrow 4"/>
          <p:cNvSpPr/>
          <p:nvPr/>
        </p:nvSpPr>
        <p:spPr>
          <a:xfrm rot="10800000">
            <a:off x="8993874" y="148984"/>
            <a:ext cx="620468" cy="328684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762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1509972" y="65959"/>
            <a:ext cx="1678674" cy="555521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r>
              <a:rPr lang="fa-IR" dirty="0" smtClean="0">
                <a:latin typeface="B Zar" charset="0"/>
                <a:ea typeface="B Zar" charset="0"/>
                <a:cs typeface="B Zar" charset="0"/>
              </a:rPr>
              <a:t>پژوهشهای پیشین و نتیجه گیری</a:t>
            </a:r>
            <a:endParaRPr lang="en-US" dirty="0">
              <a:latin typeface="B Zar" charset="0"/>
              <a:ea typeface="B Zar" charset="0"/>
              <a:cs typeface="B Zar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4268463" y="65960"/>
            <a:ext cx="1678674" cy="555521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r>
              <a:rPr lang="fa-IR" dirty="0" smtClean="0">
                <a:latin typeface="B Zar" charset="0"/>
                <a:ea typeface="B Zar" charset="0"/>
                <a:cs typeface="B Zar" charset="0"/>
              </a:rPr>
              <a:t>مطالعه موردی</a:t>
            </a:r>
            <a:endParaRPr lang="en-US" dirty="0">
              <a:latin typeface="B Zar" charset="0"/>
              <a:ea typeface="B Zar" charset="0"/>
              <a:cs typeface="B Zar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7103154" y="73297"/>
            <a:ext cx="1678674" cy="555521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r>
              <a:rPr lang="fa-IR" dirty="0" smtClean="0">
                <a:latin typeface="B Zar" charset="0"/>
                <a:ea typeface="B Zar" charset="0"/>
                <a:cs typeface="B Zar" charset="0"/>
              </a:rPr>
              <a:t>چارچوب پیشنهادی</a:t>
            </a:r>
            <a:endParaRPr lang="en-US" dirty="0">
              <a:latin typeface="B Zar" charset="0"/>
              <a:ea typeface="B Zar" charset="0"/>
              <a:cs typeface="B Zar" charset="0"/>
            </a:endParaRPr>
          </a:p>
        </p:txBody>
      </p:sp>
      <p:sp>
        <p:nvSpPr>
          <p:cNvPr id="9" name="Right Arrow 8"/>
          <p:cNvSpPr/>
          <p:nvPr/>
        </p:nvSpPr>
        <p:spPr>
          <a:xfrm rot="10800000">
            <a:off x="3383696" y="208153"/>
            <a:ext cx="620468" cy="328684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762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 rot="10800000">
            <a:off x="6176811" y="179377"/>
            <a:ext cx="620468" cy="328684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762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515522" y="6274509"/>
            <a:ext cx="1220681" cy="584616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r" defTabSz="914400" rtl="1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B Zar" charset="0"/>
                <a:ea typeface="B Zar" charset="0"/>
                <a:cs typeface="B Zar" charset="0"/>
              </a:defRPr>
            </a:lvl1pPr>
            <a:lvl2pPr marL="685800" indent="-228600" algn="r" defTabSz="914400" rtl="1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B Zar" charset="0"/>
                <a:ea typeface="B Zar" charset="0"/>
                <a:cs typeface="B Zar" charset="0"/>
              </a:defRPr>
            </a:lvl2pPr>
            <a:lvl3pPr marL="1143000" indent="-228600" algn="r" defTabSz="914400" rtl="1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B Zar" charset="0"/>
                <a:ea typeface="B Zar" charset="0"/>
                <a:cs typeface="B Zar" charset="0"/>
              </a:defRPr>
            </a:lvl3pPr>
            <a:lvl4pPr marL="1600200" indent="-228600" algn="r" defTabSz="914400" rtl="1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B Zar" charset="0"/>
                <a:ea typeface="B Zar" charset="0"/>
                <a:cs typeface="B Zar" charset="0"/>
              </a:defRPr>
            </a:lvl4pPr>
            <a:lvl5pPr marL="2057400" indent="-228600" algn="r" defTabSz="914400" rtl="1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B Zar" charset="0"/>
                <a:ea typeface="B Zar" charset="0"/>
                <a:cs typeface="B Zar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fa-IR" sz="2400" dirty="0" smtClean="0">
                <a:solidFill>
                  <a:schemeClr val="bg1"/>
                </a:solidFill>
              </a:rPr>
              <a:t>۴۴ از۴۴</a:t>
            </a:r>
            <a:endParaRPr lang="fa-IR" sz="24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4201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3410" y="3755036"/>
            <a:ext cx="1914525" cy="2390775"/>
          </a:xfrm>
          <a:prstGeom prst="rect">
            <a:avLst/>
          </a:prstGeom>
        </p:spPr>
      </p:pic>
      <p:sp>
        <p:nvSpPr>
          <p:cNvPr id="6" name="Title 3"/>
          <p:cNvSpPr txBox="1">
            <a:spLocks/>
          </p:cNvSpPr>
          <p:nvPr/>
        </p:nvSpPr>
        <p:spPr>
          <a:xfrm>
            <a:off x="3721844" y="209862"/>
            <a:ext cx="4657658" cy="4497049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1"/>
            <a:r>
              <a:rPr lang="fa-IR" sz="6600" dirty="0" smtClean="0">
                <a:latin typeface="IranNastaliq" panose="02000503000000020003" pitchFamily="2" charset="0"/>
                <a:cs typeface="IranNastaliq" panose="02000503000000020003" pitchFamily="2" charset="0"/>
              </a:rPr>
              <a:t>با</a:t>
            </a:r>
          </a:p>
          <a:p>
            <a:pPr algn="ctr" rtl="1"/>
            <a:endParaRPr lang="fa-IR" sz="6600" dirty="0">
              <a:latin typeface="IranNastaliq" panose="02000503000000020003" pitchFamily="2" charset="0"/>
              <a:cs typeface="IranNastaliq" panose="02000503000000020003" pitchFamily="2" charset="0"/>
            </a:endParaRPr>
          </a:p>
          <a:p>
            <a:pPr algn="ctr" rtl="1"/>
            <a:r>
              <a:rPr lang="fa-IR" sz="6600" dirty="0" smtClean="0">
                <a:latin typeface="IranNastaliq" panose="02000503000000020003" pitchFamily="2" charset="0"/>
                <a:cs typeface="IranNastaliq" panose="02000503000000020003" pitchFamily="2" charset="0"/>
              </a:rPr>
              <a:t>تشکر از توجه شما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1643920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8" y="959370"/>
            <a:ext cx="10235285" cy="738331"/>
          </a:xfrm>
        </p:spPr>
        <p:txBody>
          <a:bodyPr>
            <a:normAutofit fontScale="90000"/>
          </a:bodyPr>
          <a:lstStyle/>
          <a:p>
            <a:r>
              <a:rPr lang="fa-IR" dirty="0" smtClean="0"/>
              <a:t>صورت مساله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72402" y="2169706"/>
            <a:ext cx="8255447" cy="402336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fa-IR" sz="3600" dirty="0" smtClean="0"/>
          </a:p>
          <a:p>
            <a:pPr marL="0" indent="0" algn="ctr">
              <a:buNone/>
            </a:pPr>
            <a:endParaRPr lang="fa-IR" sz="3600" dirty="0"/>
          </a:p>
          <a:p>
            <a:pPr marL="0" indent="0" algn="ctr">
              <a:buNone/>
            </a:pPr>
            <a:r>
              <a:rPr lang="fa-IR" sz="3600" dirty="0" smtClean="0"/>
              <a:t>مدل سازی تعاملات مدافع و مهاجم در سناریو‌های فریب‌کارانه</a:t>
            </a:r>
          </a:p>
          <a:p>
            <a:pPr marL="0" indent="0" algn="ctr">
              <a:buNone/>
            </a:pPr>
            <a:r>
              <a:rPr lang="fa-IR" sz="3600" dirty="0" smtClean="0"/>
              <a:t>ابزار: نظریه بازی‏ها</a:t>
            </a:r>
            <a:endParaRPr lang="fa-IR" sz="3600" dirty="0"/>
          </a:p>
          <a:p>
            <a:pPr marL="0" indent="0" algn="ctr">
              <a:buNone/>
            </a:pPr>
            <a:endParaRPr lang="fa-IR" sz="3600" baseline="30000" dirty="0"/>
          </a:p>
        </p:txBody>
      </p:sp>
      <p:sp>
        <p:nvSpPr>
          <p:cNvPr id="4" name="Rounded Rectangle 3"/>
          <p:cNvSpPr/>
          <p:nvPr/>
        </p:nvSpPr>
        <p:spPr>
          <a:xfrm>
            <a:off x="9785445" y="65961"/>
            <a:ext cx="1678674" cy="555521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r>
              <a:rPr lang="fa-IR" dirty="0" smtClean="0">
                <a:latin typeface="B Zar" charset="0"/>
                <a:ea typeface="B Zar" charset="0"/>
                <a:cs typeface="B Zar" charset="0"/>
              </a:rPr>
              <a:t>مقدمه </a:t>
            </a:r>
            <a:endParaRPr lang="en-US" dirty="0">
              <a:latin typeface="B Zar" charset="0"/>
              <a:ea typeface="B Zar" charset="0"/>
              <a:cs typeface="B Zar" charset="0"/>
            </a:endParaRPr>
          </a:p>
        </p:txBody>
      </p:sp>
      <p:sp>
        <p:nvSpPr>
          <p:cNvPr id="5" name="Right Arrow 4"/>
          <p:cNvSpPr/>
          <p:nvPr/>
        </p:nvSpPr>
        <p:spPr>
          <a:xfrm rot="10800000">
            <a:off x="8993874" y="148984"/>
            <a:ext cx="620468" cy="328684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762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1509972" y="65959"/>
            <a:ext cx="1678674" cy="555521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r>
              <a:rPr lang="fa-IR" dirty="0" smtClean="0">
                <a:latin typeface="B Zar" charset="0"/>
                <a:ea typeface="B Zar" charset="0"/>
                <a:cs typeface="B Zar" charset="0"/>
              </a:rPr>
              <a:t>پژوهشهای پیشین و نتیجه گیری</a:t>
            </a:r>
            <a:endParaRPr lang="en-US" dirty="0">
              <a:latin typeface="B Zar" charset="0"/>
              <a:ea typeface="B Zar" charset="0"/>
              <a:cs typeface="B Zar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4268463" y="65960"/>
            <a:ext cx="1678674" cy="555521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r>
              <a:rPr lang="fa-IR" dirty="0" smtClean="0">
                <a:latin typeface="B Zar" charset="0"/>
                <a:ea typeface="B Zar" charset="0"/>
                <a:cs typeface="B Zar" charset="0"/>
              </a:rPr>
              <a:t>مطالعه موردی</a:t>
            </a:r>
            <a:endParaRPr lang="en-US" dirty="0">
              <a:latin typeface="B Zar" charset="0"/>
              <a:ea typeface="B Zar" charset="0"/>
              <a:cs typeface="B Zar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7103154" y="73297"/>
            <a:ext cx="1678674" cy="555521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r>
              <a:rPr lang="fa-IR" dirty="0" smtClean="0">
                <a:latin typeface="B Zar" charset="0"/>
                <a:ea typeface="B Zar" charset="0"/>
                <a:cs typeface="B Zar" charset="0"/>
              </a:rPr>
              <a:t>چارچوب پیشنهادی</a:t>
            </a:r>
            <a:endParaRPr lang="en-US" dirty="0">
              <a:latin typeface="B Zar" charset="0"/>
              <a:ea typeface="B Zar" charset="0"/>
              <a:cs typeface="B Zar" charset="0"/>
            </a:endParaRPr>
          </a:p>
        </p:txBody>
      </p:sp>
      <p:sp>
        <p:nvSpPr>
          <p:cNvPr id="9" name="Right Arrow 8"/>
          <p:cNvSpPr/>
          <p:nvPr/>
        </p:nvSpPr>
        <p:spPr>
          <a:xfrm rot="10800000">
            <a:off x="3383696" y="208153"/>
            <a:ext cx="620468" cy="328684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762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 rot="10800000">
            <a:off x="6176811" y="179377"/>
            <a:ext cx="620468" cy="328684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762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486937" y="6273384"/>
            <a:ext cx="1220681" cy="584616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r" defTabSz="914400" rtl="1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B Zar" charset="0"/>
                <a:ea typeface="B Zar" charset="0"/>
                <a:cs typeface="B Zar" charset="0"/>
              </a:defRPr>
            </a:lvl1pPr>
            <a:lvl2pPr marL="685800" indent="-228600" algn="r" defTabSz="914400" rtl="1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B Zar" charset="0"/>
                <a:ea typeface="B Zar" charset="0"/>
                <a:cs typeface="B Zar" charset="0"/>
              </a:defRPr>
            </a:lvl2pPr>
            <a:lvl3pPr marL="1143000" indent="-228600" algn="r" defTabSz="914400" rtl="1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B Zar" charset="0"/>
                <a:ea typeface="B Zar" charset="0"/>
                <a:cs typeface="B Zar" charset="0"/>
              </a:defRPr>
            </a:lvl3pPr>
            <a:lvl4pPr marL="1600200" indent="-228600" algn="r" defTabSz="914400" rtl="1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B Zar" charset="0"/>
                <a:ea typeface="B Zar" charset="0"/>
                <a:cs typeface="B Zar" charset="0"/>
              </a:defRPr>
            </a:lvl4pPr>
            <a:lvl5pPr marL="2057400" indent="-228600" algn="r" defTabSz="914400" rtl="1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B Zar" charset="0"/>
                <a:ea typeface="B Zar" charset="0"/>
                <a:cs typeface="B Zar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fa-IR" sz="2400" dirty="0" smtClean="0">
                <a:solidFill>
                  <a:schemeClr val="bg1"/>
                </a:solidFill>
              </a:rPr>
              <a:t>۴ </a:t>
            </a:r>
            <a:r>
              <a:rPr lang="fa-IR" sz="2400" dirty="0" smtClean="0">
                <a:solidFill>
                  <a:schemeClr val="bg1"/>
                </a:solidFill>
              </a:rPr>
              <a:t>از۴۴</a:t>
            </a:r>
            <a:endParaRPr lang="fa-IR" sz="24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7092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8" y="812799"/>
            <a:ext cx="10256522" cy="884901"/>
          </a:xfrm>
        </p:spPr>
        <p:txBody>
          <a:bodyPr/>
          <a:lstStyle/>
          <a:p>
            <a:r>
              <a:rPr lang="fa-IR" dirty="0" smtClean="0"/>
              <a:t>هدف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72991" y="1899881"/>
            <a:ext cx="9754641" cy="4470937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fa-IR" sz="2800" dirty="0" smtClean="0"/>
              <a:t>ارائه چارچوبی عمومی برای مدل سازی تعاملات تصمیم گیرندگان در سناریو‏های فریب‏کارانه </a:t>
            </a:r>
          </a:p>
          <a:p>
            <a:pPr>
              <a:buFont typeface="Arial" charset="0"/>
              <a:buChar char="•"/>
            </a:pPr>
            <a:r>
              <a:rPr lang="fa-IR" sz="2800" dirty="0"/>
              <a:t>تحلیلی جامع از بازی سیگنالینگ</a:t>
            </a:r>
          </a:p>
          <a:p>
            <a:pPr lvl="3">
              <a:buFont typeface="Arial" charset="0"/>
              <a:buChar char="•"/>
            </a:pPr>
            <a:r>
              <a:rPr lang="fa-IR" sz="2200" dirty="0"/>
              <a:t>الگوریتم یافتن نقاط تعادل خالص</a:t>
            </a:r>
            <a:endParaRPr lang="fa-IR" sz="2800" dirty="0"/>
          </a:p>
          <a:p>
            <a:pPr lvl="3">
              <a:buFont typeface="Arial" charset="0"/>
              <a:buChar char="•"/>
            </a:pPr>
            <a:r>
              <a:rPr lang="fa-IR" sz="2200" dirty="0"/>
              <a:t>الگوریتم یافتن نقاط تعادل آمیخته  </a:t>
            </a:r>
          </a:p>
          <a:p>
            <a:pPr lvl="3">
              <a:buFont typeface="Arial" charset="0"/>
              <a:buChar char="•"/>
            </a:pPr>
            <a:r>
              <a:rPr lang="fa-IR" sz="2200" dirty="0"/>
              <a:t>الگوریتم یافتن نقاط تعادل نیمه </a:t>
            </a:r>
            <a:r>
              <a:rPr lang="fa-IR" sz="2200" dirty="0" smtClean="0"/>
              <a:t>آمیخته</a:t>
            </a:r>
          </a:p>
          <a:p>
            <a:pPr lvl="3">
              <a:buFont typeface="Arial" charset="0"/>
              <a:buChar char="•"/>
            </a:pPr>
            <a:r>
              <a:rPr lang="fa-IR" sz="2200" dirty="0" smtClean="0"/>
              <a:t>الگوریتم نقطه تعادل بهینه</a:t>
            </a:r>
            <a:endParaRPr lang="fa-IR" sz="2800" dirty="0" smtClean="0"/>
          </a:p>
          <a:p>
            <a:pPr>
              <a:buFont typeface="Arial" charset="0"/>
              <a:buChar char="•"/>
            </a:pPr>
            <a:r>
              <a:rPr lang="fa-IR" sz="2800" dirty="0" smtClean="0"/>
              <a:t>بکارگیری چارچوب در چند سناریو فریب کارانه</a:t>
            </a:r>
          </a:p>
          <a:p>
            <a:pPr marL="0" indent="0">
              <a:buNone/>
            </a:pPr>
            <a:endParaRPr lang="fa-IR" sz="2800" dirty="0"/>
          </a:p>
          <a:p>
            <a:pPr marL="0" indent="0">
              <a:buNone/>
            </a:pPr>
            <a:endParaRPr lang="fa-IR" sz="3600" baseline="30000" dirty="0"/>
          </a:p>
        </p:txBody>
      </p:sp>
      <p:sp>
        <p:nvSpPr>
          <p:cNvPr id="4" name="Rounded Rectangle 3"/>
          <p:cNvSpPr/>
          <p:nvPr/>
        </p:nvSpPr>
        <p:spPr>
          <a:xfrm>
            <a:off x="9785445" y="65961"/>
            <a:ext cx="1678674" cy="555521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r>
              <a:rPr lang="fa-IR" dirty="0" smtClean="0">
                <a:latin typeface="B Zar" charset="0"/>
                <a:ea typeface="B Zar" charset="0"/>
                <a:cs typeface="B Zar" charset="0"/>
              </a:rPr>
              <a:t>مقدمه </a:t>
            </a:r>
            <a:endParaRPr lang="en-US" dirty="0">
              <a:latin typeface="B Zar" charset="0"/>
              <a:ea typeface="B Zar" charset="0"/>
              <a:cs typeface="B Zar" charset="0"/>
            </a:endParaRPr>
          </a:p>
        </p:txBody>
      </p:sp>
      <p:sp>
        <p:nvSpPr>
          <p:cNvPr id="5" name="Right Arrow 4"/>
          <p:cNvSpPr/>
          <p:nvPr/>
        </p:nvSpPr>
        <p:spPr>
          <a:xfrm rot="10800000">
            <a:off x="8993874" y="148984"/>
            <a:ext cx="620468" cy="328684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762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1509972" y="65959"/>
            <a:ext cx="1678674" cy="555521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r>
              <a:rPr lang="fa-IR" dirty="0" smtClean="0">
                <a:latin typeface="B Zar" charset="0"/>
                <a:ea typeface="B Zar" charset="0"/>
                <a:cs typeface="B Zar" charset="0"/>
              </a:rPr>
              <a:t>پژوهشهای پیشین و نتیجه گیری</a:t>
            </a:r>
            <a:endParaRPr lang="en-US" dirty="0">
              <a:latin typeface="B Zar" charset="0"/>
              <a:ea typeface="B Zar" charset="0"/>
              <a:cs typeface="B Zar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4268463" y="65960"/>
            <a:ext cx="1678674" cy="555521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r>
              <a:rPr lang="fa-IR" dirty="0" smtClean="0">
                <a:latin typeface="B Zar" charset="0"/>
                <a:ea typeface="B Zar" charset="0"/>
                <a:cs typeface="B Zar" charset="0"/>
              </a:rPr>
              <a:t>مطالعه موردی</a:t>
            </a:r>
            <a:endParaRPr lang="en-US" dirty="0">
              <a:latin typeface="B Zar" charset="0"/>
              <a:ea typeface="B Zar" charset="0"/>
              <a:cs typeface="B Zar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7103154" y="73297"/>
            <a:ext cx="1678674" cy="555521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r>
              <a:rPr lang="fa-IR" dirty="0" smtClean="0">
                <a:latin typeface="B Zar" charset="0"/>
                <a:ea typeface="B Zar" charset="0"/>
                <a:cs typeface="B Zar" charset="0"/>
              </a:rPr>
              <a:t>چارچوب پیشنهادی</a:t>
            </a:r>
            <a:endParaRPr lang="en-US" dirty="0">
              <a:latin typeface="B Zar" charset="0"/>
              <a:ea typeface="B Zar" charset="0"/>
              <a:cs typeface="B Zar" charset="0"/>
            </a:endParaRPr>
          </a:p>
        </p:txBody>
      </p:sp>
      <p:sp>
        <p:nvSpPr>
          <p:cNvPr id="9" name="Right Arrow 8"/>
          <p:cNvSpPr/>
          <p:nvPr/>
        </p:nvSpPr>
        <p:spPr>
          <a:xfrm rot="10800000">
            <a:off x="3383696" y="208153"/>
            <a:ext cx="620468" cy="328684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762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 rot="10800000">
            <a:off x="6176811" y="179377"/>
            <a:ext cx="620468" cy="328684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762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486937" y="6280690"/>
            <a:ext cx="1220681" cy="584616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r" defTabSz="914400" rtl="1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B Zar" charset="0"/>
                <a:ea typeface="B Zar" charset="0"/>
                <a:cs typeface="B Zar" charset="0"/>
              </a:defRPr>
            </a:lvl1pPr>
            <a:lvl2pPr marL="685800" indent="-228600" algn="r" defTabSz="914400" rtl="1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B Zar" charset="0"/>
                <a:ea typeface="B Zar" charset="0"/>
                <a:cs typeface="B Zar" charset="0"/>
              </a:defRPr>
            </a:lvl2pPr>
            <a:lvl3pPr marL="1143000" indent="-228600" algn="r" defTabSz="914400" rtl="1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B Zar" charset="0"/>
                <a:ea typeface="B Zar" charset="0"/>
                <a:cs typeface="B Zar" charset="0"/>
              </a:defRPr>
            </a:lvl3pPr>
            <a:lvl4pPr marL="1600200" indent="-228600" algn="r" defTabSz="914400" rtl="1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B Zar" charset="0"/>
                <a:ea typeface="B Zar" charset="0"/>
                <a:cs typeface="B Zar" charset="0"/>
              </a:defRPr>
            </a:lvl4pPr>
            <a:lvl5pPr marL="2057400" indent="-228600" algn="r" defTabSz="914400" rtl="1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B Zar" charset="0"/>
                <a:ea typeface="B Zar" charset="0"/>
                <a:cs typeface="B Zar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fa-IR" sz="2400" dirty="0" smtClean="0">
                <a:solidFill>
                  <a:schemeClr val="bg1"/>
                </a:solidFill>
              </a:rPr>
              <a:t>۵ </a:t>
            </a:r>
            <a:r>
              <a:rPr lang="fa-IR" sz="2400" dirty="0" smtClean="0">
                <a:solidFill>
                  <a:schemeClr val="bg1"/>
                </a:solidFill>
              </a:rPr>
              <a:t>از۴۴</a:t>
            </a:r>
            <a:endParaRPr lang="fa-IR" sz="24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1071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Presentation level design">
  <a:themeElements>
    <a:clrScheme name="Green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Century Gothic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Elemental">
      <a: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48000">
              <a:schemeClr val="phClr">
                <a:tint val="54000"/>
                <a:satMod val="140000"/>
              </a:schemeClr>
            </a:gs>
            <a:gs pos="100000">
              <a:schemeClr val="phClr">
                <a:tint val="24000"/>
                <a:satMod val="260000"/>
              </a:schemeClr>
            </a:gs>
          </a:gsLst>
          <a:lin ang="16200000" scaled="1"/>
        </a:gradFill>
        <a:gradFill rotWithShape="1">
          <a:gsLst>
            <a:gs pos="0">
              <a:schemeClr val="phClr"/>
            </a:gs>
            <a:gs pos="100000">
              <a:schemeClr val="phClr">
                <a:shade val="48000"/>
                <a:satMod val="180000"/>
                <a:lumMod val="94000"/>
              </a:schemeClr>
            </a:gs>
            <a:gs pos="100000">
              <a:schemeClr val="phClr">
                <a:shade val="48000"/>
                <a:satMod val="180000"/>
                <a:lumMod val="94000"/>
              </a:schemeClr>
            </a:gs>
          </a:gsLst>
          <a:lin ang="4140000" scaled="1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12700" dir="5400000" sx="102000" sy="102000" rotWithShape="0">
              <a:srgbClr val="000000">
                <a:alpha val="32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9800000"/>
            </a:lightRig>
          </a:scene3d>
          <a:sp3d prstMaterial="plastic">
            <a:bevelT w="25400" h="19050"/>
          </a:sp3d>
        </a:effectStyle>
        <a:effectStyle>
          <a:effectLst>
            <a:outerShdw blurRad="114300" dist="114300" dir="5400000" rotWithShape="0">
              <a:srgbClr val="000000">
                <a:alpha val="7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3"/>
        </a:lnRef>
        <a:fillRef idx="2">
          <a:schemeClr val="accent3"/>
        </a:fillRef>
        <a:effectRef idx="1">
          <a:schemeClr val="accent3"/>
        </a:effectRef>
        <a:fontRef idx="minor">
          <a:schemeClr val="dk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>
          <a:solidFill>
            <a:schemeClr val="tx2">
              <a:lumMod val="20000"/>
              <a:lumOff val="80000"/>
            </a:schemeClr>
          </a:solidFill>
        </a:ln>
      </a:spPr>
      <a:bodyPr wrap="none" rtlCol="0">
        <a:spAutoFit/>
      </a:bodyPr>
      <a:lstStyle>
        <a:defPPr>
          <a:defRPr dirty="0" err="1" smtClean="0">
            <a:ln>
              <a:solidFill>
                <a:schemeClr val="accent1">
                  <a:lumMod val="20000"/>
                  <a:lumOff val="80000"/>
                </a:schemeClr>
              </a:solidFill>
            </a:ln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 level design" id="{00E2FDB5-77A3-416C-8232-A2B8AB0B9A01}" vid="{6E3E8A63-E899-4F92-AFE5-C80B3CCFC0BD}"/>
    </a:ext>
  </a:extLst>
</a:theme>
</file>

<file path=ppt/theme/theme2.xml><?xml version="1.0" encoding="utf-8"?>
<a:theme xmlns:a="http://schemas.openxmlformats.org/drawingml/2006/main" name="1_Presentation level design">
  <a:themeElements>
    <a:clrScheme name="Green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Century Gothic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Elemental">
      <a: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48000">
              <a:schemeClr val="phClr">
                <a:tint val="54000"/>
                <a:satMod val="140000"/>
              </a:schemeClr>
            </a:gs>
            <a:gs pos="100000">
              <a:schemeClr val="phClr">
                <a:tint val="24000"/>
                <a:satMod val="260000"/>
              </a:schemeClr>
            </a:gs>
          </a:gsLst>
          <a:lin ang="16200000" scaled="1"/>
        </a:gradFill>
        <a:gradFill rotWithShape="1">
          <a:gsLst>
            <a:gs pos="0">
              <a:schemeClr val="phClr"/>
            </a:gs>
            <a:gs pos="100000">
              <a:schemeClr val="phClr">
                <a:shade val="48000"/>
                <a:satMod val="180000"/>
                <a:lumMod val="94000"/>
              </a:schemeClr>
            </a:gs>
            <a:gs pos="100000">
              <a:schemeClr val="phClr">
                <a:shade val="48000"/>
                <a:satMod val="180000"/>
                <a:lumMod val="94000"/>
              </a:schemeClr>
            </a:gs>
          </a:gsLst>
          <a:lin ang="4140000" scaled="1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12700" dir="5400000" sx="102000" sy="102000" rotWithShape="0">
              <a:srgbClr val="000000">
                <a:alpha val="32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9800000"/>
            </a:lightRig>
          </a:scene3d>
          <a:sp3d prstMaterial="plastic">
            <a:bevelT w="25400" h="19050"/>
          </a:sp3d>
        </a:effectStyle>
        <a:effectStyle>
          <a:effectLst>
            <a:outerShdw blurRad="114300" dist="114300" dir="5400000" rotWithShape="0">
              <a:srgbClr val="000000">
                <a:alpha val="7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3"/>
        </a:lnRef>
        <a:fillRef idx="2">
          <a:schemeClr val="accent3"/>
        </a:fillRef>
        <a:effectRef idx="1">
          <a:schemeClr val="accent3"/>
        </a:effectRef>
        <a:fontRef idx="minor">
          <a:schemeClr val="dk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>
          <a:solidFill>
            <a:schemeClr val="tx2">
              <a:lumMod val="20000"/>
              <a:lumOff val="80000"/>
            </a:schemeClr>
          </a:solidFill>
        </a:ln>
      </a:spPr>
      <a:bodyPr wrap="none" rtlCol="0">
        <a:spAutoFit/>
      </a:bodyPr>
      <a:lstStyle>
        <a:defPPr>
          <a:defRPr dirty="0" err="1" smtClean="0">
            <a:ln>
              <a:solidFill>
                <a:schemeClr val="accent1">
                  <a:lumMod val="20000"/>
                  <a:lumOff val="80000"/>
                </a:schemeClr>
              </a:solidFill>
            </a:ln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 level design" id="{00E2FDB5-77A3-416C-8232-A2B8AB0B9A01}" vid="{6E3E8A63-E899-4F92-AFE5-C80B3CCFC0BD}"/>
    </a:ext>
  </a:extLst>
</a:theme>
</file>

<file path=ppt/theme/theme3.xml><?xml version="1.0" encoding="utf-8"?>
<a:theme xmlns:a="http://schemas.openxmlformats.org/drawingml/2006/main" name="2_Presentation level design">
  <a:themeElements>
    <a:clrScheme name="Green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Century Gothic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Elemental">
      <a: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48000">
              <a:schemeClr val="phClr">
                <a:tint val="54000"/>
                <a:satMod val="140000"/>
              </a:schemeClr>
            </a:gs>
            <a:gs pos="100000">
              <a:schemeClr val="phClr">
                <a:tint val="24000"/>
                <a:satMod val="260000"/>
              </a:schemeClr>
            </a:gs>
          </a:gsLst>
          <a:lin ang="16200000" scaled="1"/>
        </a:gradFill>
        <a:gradFill rotWithShape="1">
          <a:gsLst>
            <a:gs pos="0">
              <a:schemeClr val="phClr"/>
            </a:gs>
            <a:gs pos="100000">
              <a:schemeClr val="phClr">
                <a:shade val="48000"/>
                <a:satMod val="180000"/>
                <a:lumMod val="94000"/>
              </a:schemeClr>
            </a:gs>
            <a:gs pos="100000">
              <a:schemeClr val="phClr">
                <a:shade val="48000"/>
                <a:satMod val="180000"/>
                <a:lumMod val="94000"/>
              </a:schemeClr>
            </a:gs>
          </a:gsLst>
          <a:lin ang="4140000" scaled="1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12700" dir="5400000" sx="102000" sy="102000" rotWithShape="0">
              <a:srgbClr val="000000">
                <a:alpha val="32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9800000"/>
            </a:lightRig>
          </a:scene3d>
          <a:sp3d prstMaterial="plastic">
            <a:bevelT w="25400" h="19050"/>
          </a:sp3d>
        </a:effectStyle>
        <a:effectStyle>
          <a:effectLst>
            <a:outerShdw blurRad="114300" dist="114300" dir="5400000" rotWithShape="0">
              <a:srgbClr val="000000">
                <a:alpha val="7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3"/>
        </a:lnRef>
        <a:fillRef idx="2">
          <a:schemeClr val="accent3"/>
        </a:fillRef>
        <a:effectRef idx="1">
          <a:schemeClr val="accent3"/>
        </a:effectRef>
        <a:fontRef idx="minor">
          <a:schemeClr val="dk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>
          <a:solidFill>
            <a:schemeClr val="tx2">
              <a:lumMod val="20000"/>
              <a:lumOff val="80000"/>
            </a:schemeClr>
          </a:solidFill>
        </a:ln>
      </a:spPr>
      <a:bodyPr wrap="none" rtlCol="0">
        <a:spAutoFit/>
      </a:bodyPr>
      <a:lstStyle>
        <a:defPPr>
          <a:defRPr dirty="0" err="1" smtClean="0">
            <a:ln>
              <a:solidFill>
                <a:schemeClr val="accent1">
                  <a:lumMod val="20000"/>
                  <a:lumOff val="80000"/>
                </a:schemeClr>
              </a:solidFill>
            </a:ln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 level design" id="{00E2FDB5-77A3-416C-8232-A2B8AB0B9A01}" vid="{6E3E8A63-E899-4F92-AFE5-C80B3CCFC0BD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Elemental">
      <a: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48000">
              <a:schemeClr val="phClr">
                <a:tint val="54000"/>
                <a:satMod val="140000"/>
              </a:schemeClr>
            </a:gs>
            <a:gs pos="100000">
              <a:schemeClr val="phClr">
                <a:tint val="24000"/>
                <a:satMod val="260000"/>
              </a:schemeClr>
            </a:gs>
          </a:gsLst>
          <a:lin ang="16200000" scaled="1"/>
        </a:gradFill>
        <a:gradFill rotWithShape="1">
          <a:gsLst>
            <a:gs pos="0">
              <a:schemeClr val="phClr"/>
            </a:gs>
            <a:gs pos="100000">
              <a:schemeClr val="phClr">
                <a:shade val="48000"/>
                <a:satMod val="180000"/>
                <a:lumMod val="94000"/>
              </a:schemeClr>
            </a:gs>
            <a:gs pos="100000">
              <a:schemeClr val="phClr">
                <a:shade val="48000"/>
                <a:satMod val="180000"/>
                <a:lumMod val="94000"/>
              </a:schemeClr>
            </a:gs>
          </a:gsLst>
          <a:lin ang="4140000" scaled="1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12700" dir="5400000" sx="102000" sy="102000" rotWithShape="0">
              <a:srgbClr val="000000">
                <a:alpha val="32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9800000"/>
            </a:lightRig>
          </a:scene3d>
          <a:sp3d prstMaterial="plastic">
            <a:bevelT w="25400" h="19050"/>
          </a:sp3d>
        </a:effectStyle>
        <a:effectStyle>
          <a:effectLst>
            <a:outerShdw blurRad="114300" dist="114300" dir="5400000" rotWithShape="0">
              <a:srgbClr val="000000">
                <a:alpha val="7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Elemental">
      <a: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48000">
              <a:schemeClr val="phClr">
                <a:tint val="54000"/>
                <a:satMod val="140000"/>
              </a:schemeClr>
            </a:gs>
            <a:gs pos="100000">
              <a:schemeClr val="phClr">
                <a:tint val="24000"/>
                <a:satMod val="260000"/>
              </a:schemeClr>
            </a:gs>
          </a:gsLst>
          <a:lin ang="16200000" scaled="1"/>
        </a:gradFill>
        <a:gradFill rotWithShape="1">
          <a:gsLst>
            <a:gs pos="0">
              <a:schemeClr val="phClr"/>
            </a:gs>
            <a:gs pos="100000">
              <a:schemeClr val="phClr">
                <a:shade val="48000"/>
                <a:satMod val="180000"/>
                <a:lumMod val="94000"/>
              </a:schemeClr>
            </a:gs>
            <a:gs pos="100000">
              <a:schemeClr val="phClr">
                <a:shade val="48000"/>
                <a:satMod val="180000"/>
                <a:lumMod val="94000"/>
              </a:schemeClr>
            </a:gs>
          </a:gsLst>
          <a:lin ang="4140000" scaled="1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12700" dir="5400000" sx="102000" sy="102000" rotWithShape="0">
              <a:srgbClr val="000000">
                <a:alpha val="32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9800000"/>
            </a:lightRig>
          </a:scene3d>
          <a:sp3d prstMaterial="plastic">
            <a:bevelT w="25400" h="19050"/>
          </a:sp3d>
        </a:effectStyle>
        <a:effectStyle>
          <a:effectLst>
            <a:outerShdw blurRad="114300" dist="114300" dir="5400000" rotWithShape="0">
              <a:srgbClr val="000000">
                <a:alpha val="7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APDescription xmlns="4873beb7-5857-4685-be1f-d57550cc96cc" xsi:nil="true"/>
    <AssetExpire xmlns="4873beb7-5857-4685-be1f-d57550cc96cc">2029-01-01T08:00:00+00:00</AssetExpire>
    <CampaignTagsTaxHTField0 xmlns="4873beb7-5857-4685-be1f-d57550cc96cc">
      <Terms xmlns="http://schemas.microsoft.com/office/infopath/2007/PartnerControls"/>
    </CampaignTagsTaxHTField0>
    <IntlLangReviewDate xmlns="4873beb7-5857-4685-be1f-d57550cc96cc" xsi:nil="true"/>
    <TPFriendlyName xmlns="4873beb7-5857-4685-be1f-d57550cc96cc" xsi:nil="true"/>
    <IntlLangReview xmlns="4873beb7-5857-4685-be1f-d57550cc96cc">false</IntlLangReview>
    <LocLastLocAttemptVersionLookup xmlns="4873beb7-5857-4685-be1f-d57550cc96cc">856793</LocLastLocAttemptVersionLookup>
    <PolicheckWords xmlns="4873beb7-5857-4685-be1f-d57550cc96cc" xsi:nil="true"/>
    <SubmitterId xmlns="4873beb7-5857-4685-be1f-d57550cc96cc" xsi:nil="true"/>
    <AcquiredFrom xmlns="4873beb7-5857-4685-be1f-d57550cc96cc">Internal MS</AcquiredFrom>
    <EditorialStatus xmlns="4873beb7-5857-4685-be1f-d57550cc96cc">Complete</EditorialStatus>
    <Markets xmlns="4873beb7-5857-4685-be1f-d57550cc96cc"/>
    <OriginAsset xmlns="4873beb7-5857-4685-be1f-d57550cc96cc" xsi:nil="true"/>
    <AssetStart xmlns="4873beb7-5857-4685-be1f-d57550cc96cc">2012-09-20T10:53:09+00:00</AssetStart>
    <FriendlyTitle xmlns="4873beb7-5857-4685-be1f-d57550cc96cc" xsi:nil="true"/>
    <MarketSpecific xmlns="4873beb7-5857-4685-be1f-d57550cc96cc">false</MarketSpecific>
    <TPNamespace xmlns="4873beb7-5857-4685-be1f-d57550cc96cc" xsi:nil="true"/>
    <PublishStatusLookup xmlns="4873beb7-5857-4685-be1f-d57550cc96cc">
      <Value>1622881</Value>
    </PublishStatusLookup>
    <APAuthor xmlns="4873beb7-5857-4685-be1f-d57550cc96cc">
      <UserInfo>
        <DisplayName>REDMOND\v-luannv</DisplayName>
        <AccountId>92</AccountId>
        <AccountType/>
      </UserInfo>
    </APAuthor>
    <TPCommandLine xmlns="4873beb7-5857-4685-be1f-d57550cc96cc" xsi:nil="true"/>
    <IntlLangReviewer xmlns="4873beb7-5857-4685-be1f-d57550cc96cc" xsi:nil="true"/>
    <OpenTemplate xmlns="4873beb7-5857-4685-be1f-d57550cc96cc">true</OpenTemplate>
    <CSXSubmissionDate xmlns="4873beb7-5857-4685-be1f-d57550cc96cc" xsi:nil="true"/>
    <TaxCatchAll xmlns="4873beb7-5857-4685-be1f-d57550cc96cc"/>
    <Manager xmlns="4873beb7-5857-4685-be1f-d57550cc96cc" xsi:nil="true"/>
    <NumericId xmlns="4873beb7-5857-4685-be1f-d57550cc96cc" xsi:nil="true"/>
    <ParentAssetId xmlns="4873beb7-5857-4685-be1f-d57550cc96cc" xsi:nil="true"/>
    <OriginalSourceMarket xmlns="4873beb7-5857-4685-be1f-d57550cc96cc" xsi:nil="true"/>
    <ApprovalStatus xmlns="4873beb7-5857-4685-be1f-d57550cc96cc">InProgress</ApprovalStatus>
    <TPComponent xmlns="4873beb7-5857-4685-be1f-d57550cc96cc" xsi:nil="true"/>
    <EditorialTags xmlns="4873beb7-5857-4685-be1f-d57550cc96cc" xsi:nil="true"/>
    <TPExecutable xmlns="4873beb7-5857-4685-be1f-d57550cc96cc" xsi:nil="true"/>
    <TPLaunchHelpLink xmlns="4873beb7-5857-4685-be1f-d57550cc96cc" xsi:nil="true"/>
    <LocComments xmlns="4873beb7-5857-4685-be1f-d57550cc96cc" xsi:nil="true"/>
    <LocRecommendedHandoff xmlns="4873beb7-5857-4685-be1f-d57550cc96cc" xsi:nil="true"/>
    <SourceTitle xmlns="4873beb7-5857-4685-be1f-d57550cc96cc" xsi:nil="true"/>
    <CSXUpdate xmlns="4873beb7-5857-4685-be1f-d57550cc96cc">false</CSXUpdate>
    <IntlLocPriority xmlns="4873beb7-5857-4685-be1f-d57550cc96cc" xsi:nil="true"/>
    <UAProjectedTotalWords xmlns="4873beb7-5857-4685-be1f-d57550cc96cc" xsi:nil="true"/>
    <AssetType xmlns="4873beb7-5857-4685-be1f-d57550cc96cc" xsi:nil="true"/>
    <MachineTranslated xmlns="4873beb7-5857-4685-be1f-d57550cc96cc">false</MachineTranslated>
    <OutputCachingOn xmlns="4873beb7-5857-4685-be1f-d57550cc96cc">false</OutputCachingOn>
    <TemplateStatus xmlns="4873beb7-5857-4685-be1f-d57550cc96cc">Complete</TemplateStatus>
    <IsSearchable xmlns="4873beb7-5857-4685-be1f-d57550cc96cc">false</IsSearchable>
    <ContentItem xmlns="4873beb7-5857-4685-be1f-d57550cc96cc" xsi:nil="true"/>
    <HandoffToMSDN xmlns="4873beb7-5857-4685-be1f-d57550cc96cc" xsi:nil="true"/>
    <ShowIn xmlns="4873beb7-5857-4685-be1f-d57550cc96cc">Show everywhere</ShowIn>
    <ThumbnailAssetId xmlns="4873beb7-5857-4685-be1f-d57550cc96cc" xsi:nil="true"/>
    <UALocComments xmlns="4873beb7-5857-4685-be1f-d57550cc96cc" xsi:nil="true"/>
    <UALocRecommendation xmlns="4873beb7-5857-4685-be1f-d57550cc96cc">Localize</UALocRecommendation>
    <LastModifiedDateTime xmlns="4873beb7-5857-4685-be1f-d57550cc96cc" xsi:nil="true"/>
    <LegacyData xmlns="4873beb7-5857-4685-be1f-d57550cc96cc" xsi:nil="true"/>
    <LocManualTestRequired xmlns="4873beb7-5857-4685-be1f-d57550cc96cc">false</LocManualTestRequired>
    <LocMarketGroupTiers2 xmlns="4873beb7-5857-4685-be1f-d57550cc96cc" xsi:nil="true"/>
    <ClipArtFilename xmlns="4873beb7-5857-4685-be1f-d57550cc96cc" xsi:nil="true"/>
    <TPApplication xmlns="4873beb7-5857-4685-be1f-d57550cc96cc" xsi:nil="true"/>
    <CSXHash xmlns="4873beb7-5857-4685-be1f-d57550cc96cc" xsi:nil="true"/>
    <DirectSourceMarket xmlns="4873beb7-5857-4685-be1f-d57550cc96cc" xsi:nil="true"/>
    <PrimaryImageGen xmlns="4873beb7-5857-4685-be1f-d57550cc96cc">true</PrimaryImageGen>
    <PlannedPubDate xmlns="4873beb7-5857-4685-be1f-d57550cc96cc" xsi:nil="true"/>
    <CSXSubmissionMarket xmlns="4873beb7-5857-4685-be1f-d57550cc96cc" xsi:nil="true"/>
    <Downloads xmlns="4873beb7-5857-4685-be1f-d57550cc96cc">0</Downloads>
    <ArtSampleDocs xmlns="4873beb7-5857-4685-be1f-d57550cc96cc" xsi:nil="true"/>
    <TrustLevel xmlns="4873beb7-5857-4685-be1f-d57550cc96cc">1 Microsoft Managed Content</TrustLevel>
    <BlockPublish xmlns="4873beb7-5857-4685-be1f-d57550cc96cc">false</BlockPublish>
    <TPLaunchHelpLinkType xmlns="4873beb7-5857-4685-be1f-d57550cc96cc">Template</TPLaunchHelpLinkType>
    <LocalizationTagsTaxHTField0 xmlns="4873beb7-5857-4685-be1f-d57550cc96cc">
      <Terms xmlns="http://schemas.microsoft.com/office/infopath/2007/PartnerControls"/>
    </LocalizationTagsTaxHTField0>
    <BusinessGroup xmlns="4873beb7-5857-4685-be1f-d57550cc96cc" xsi:nil="true"/>
    <Providers xmlns="4873beb7-5857-4685-be1f-d57550cc96cc" xsi:nil="true"/>
    <TemplateTemplateType xmlns="4873beb7-5857-4685-be1f-d57550cc96cc">PowerPoint Presentation Template</TemplateTemplateType>
    <TimesCloned xmlns="4873beb7-5857-4685-be1f-d57550cc96cc" xsi:nil="true"/>
    <TPAppVersion xmlns="4873beb7-5857-4685-be1f-d57550cc96cc" xsi:nil="true"/>
    <VoteCount xmlns="4873beb7-5857-4685-be1f-d57550cc96cc" xsi:nil="true"/>
    <AverageRating xmlns="4873beb7-5857-4685-be1f-d57550cc96cc" xsi:nil="true"/>
    <FeatureTagsTaxHTField0 xmlns="4873beb7-5857-4685-be1f-d57550cc96cc">
      <Terms xmlns="http://schemas.microsoft.com/office/infopath/2007/PartnerControls"/>
    </FeatureTagsTaxHTField0>
    <Provider xmlns="4873beb7-5857-4685-be1f-d57550cc96cc" xsi:nil="true"/>
    <UACurrentWords xmlns="4873beb7-5857-4685-be1f-d57550cc96cc" xsi:nil="true"/>
    <AssetId xmlns="4873beb7-5857-4685-be1f-d57550cc96cc">TP103460441</AssetId>
    <TPClientViewer xmlns="4873beb7-5857-4685-be1f-d57550cc96cc" xsi:nil="true"/>
    <DSATActionTaken xmlns="4873beb7-5857-4685-be1f-d57550cc96cc" xsi:nil="true"/>
    <APEditor xmlns="4873beb7-5857-4685-be1f-d57550cc96cc">
      <UserInfo>
        <DisplayName/>
        <AccountId xsi:nil="true"/>
        <AccountType/>
      </UserInfo>
    </APEditor>
    <TPInstallLocation xmlns="4873beb7-5857-4685-be1f-d57550cc96cc" xsi:nil="true"/>
    <OOCacheId xmlns="4873beb7-5857-4685-be1f-d57550cc96cc" xsi:nil="true"/>
    <IsDeleted xmlns="4873beb7-5857-4685-be1f-d57550cc96cc">false</IsDeleted>
    <PublishTargets xmlns="4873beb7-5857-4685-be1f-d57550cc96cc">OfficeOnlineVNext</PublishTargets>
    <ApprovalLog xmlns="4873beb7-5857-4685-be1f-d57550cc96cc" xsi:nil="true"/>
    <BugNumber xmlns="4873beb7-5857-4685-be1f-d57550cc96cc" xsi:nil="true"/>
    <CrawlForDependencies xmlns="4873beb7-5857-4685-be1f-d57550cc96cc">false</CrawlForDependencies>
    <InternalTagsTaxHTField0 xmlns="4873beb7-5857-4685-be1f-d57550cc96cc">
      <Terms xmlns="http://schemas.microsoft.com/office/infopath/2007/PartnerControls"/>
    </InternalTagsTaxHTField0>
    <LastHandOff xmlns="4873beb7-5857-4685-be1f-d57550cc96cc" xsi:nil="true"/>
    <Milestone xmlns="4873beb7-5857-4685-be1f-d57550cc96cc" xsi:nil="true"/>
    <OriginalRelease xmlns="4873beb7-5857-4685-be1f-d57550cc96cc">15</OriginalRelease>
    <RecommendationsModifier xmlns="4873beb7-5857-4685-be1f-d57550cc96cc" xsi:nil="true"/>
    <ScenarioTagsTaxHTField0 xmlns="4873beb7-5857-4685-be1f-d57550cc96cc">
      <Terms xmlns="http://schemas.microsoft.com/office/infopath/2007/PartnerControls"/>
    </ScenarioTagsTaxHTField0>
    <UANotes xmlns="4873beb7-5857-4685-be1f-d57550cc96cc" xsi:nil="true"/>
  </documentManagement>
</p:properties>
</file>

<file path=customXml/itemProps1.xml><?xml version="1.0" encoding="utf-8"?>
<ds:datastoreItem xmlns:ds="http://schemas.openxmlformats.org/officeDocument/2006/customXml" ds:itemID="{B57D5C69-C29B-47E2-BC70-131EB938683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63AA760-FEA7-44E2-BB85-0893DB8CD7D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4B21BEB-AB64-480A-937C-E5799B935E0B}">
  <ds:schemaRefs>
    <ds:schemaRef ds:uri="http://schemas.microsoft.com/office/2006/metadata/properties"/>
    <ds:schemaRef ds:uri="http://schemas.microsoft.com/office/infopath/2007/PartnerControls"/>
    <ds:schemaRef ds:uri="4873beb7-5857-4685-be1f-d57550cc96cc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3184</Words>
  <Application>Microsoft Macintosh PowerPoint</Application>
  <PresentationFormat>Widescreen</PresentationFormat>
  <Paragraphs>954</Paragraphs>
  <Slides>79</Slides>
  <Notes>28</Notes>
  <HiddenSlides>11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79</vt:i4>
      </vt:variant>
    </vt:vector>
  </HeadingPairs>
  <TitlesOfParts>
    <vt:vector size="92" baseType="lpstr">
      <vt:lpstr>B Zar</vt:lpstr>
      <vt:lpstr>Calibri</vt:lpstr>
      <vt:lpstr>Cambria Math</vt:lpstr>
      <vt:lpstr>Century Gothic</vt:lpstr>
      <vt:lpstr>IranNastaliq</vt:lpstr>
      <vt:lpstr>Tahoma</vt:lpstr>
      <vt:lpstr>Times</vt:lpstr>
      <vt:lpstr>Times New Roman</vt:lpstr>
      <vt:lpstr>Wingdings</vt:lpstr>
      <vt:lpstr>Arial</vt:lpstr>
      <vt:lpstr>Presentation level design</vt:lpstr>
      <vt:lpstr>1_Presentation level design</vt:lpstr>
      <vt:lpstr>2_Presentation level design</vt:lpstr>
      <vt:lpstr>PowerPoint Presentation</vt:lpstr>
      <vt:lpstr>مدل‏سازی فریب در امنیت شبکه: راه‏کارهایی مبتنی بر نظریه بازی‏ها </vt:lpstr>
      <vt:lpstr>PowerPoint Presentation</vt:lpstr>
      <vt:lpstr> </vt:lpstr>
      <vt:lpstr> تعریف فریب</vt:lpstr>
      <vt:lpstr>مشکلات سناریو‌های فریب‌کارانه</vt:lpstr>
      <vt:lpstr>فریب در امنیت</vt:lpstr>
      <vt:lpstr>صورت مساله</vt:lpstr>
      <vt:lpstr>هدف </vt:lpstr>
      <vt:lpstr> </vt:lpstr>
      <vt:lpstr>بازی فریب</vt:lpstr>
      <vt:lpstr>بازی فریب</vt:lpstr>
      <vt:lpstr>بازی فریب</vt:lpstr>
      <vt:lpstr>PowerPoint Presentation</vt:lpstr>
      <vt:lpstr>سناریو فریب 1(ادامه)</vt:lpstr>
      <vt:lpstr>PowerPoint Presentation</vt:lpstr>
      <vt:lpstr>سناریو فریب ۲(ادامه)</vt:lpstr>
      <vt:lpstr>تهدید نامعتبر</vt:lpstr>
      <vt:lpstr>بازی سیگنالینگ</vt:lpstr>
      <vt:lpstr>استراتژی‏ها در بازی سیگنالینگ</vt:lpstr>
      <vt:lpstr>نقاط تعادل</vt:lpstr>
      <vt:lpstr>تقسیم بندی نقاط تعادل</vt:lpstr>
      <vt:lpstr>تقسیم بندی نقاط تعادل</vt:lpstr>
      <vt:lpstr>تقسیم بندی نقاط تعادل</vt:lpstr>
      <vt:lpstr>تقسیم بندی نقاط تعادل</vt:lpstr>
      <vt:lpstr>تقسیم بندی نقاط تعادل</vt:lpstr>
      <vt:lpstr>تقسیم بندی نقاط تعادل</vt:lpstr>
      <vt:lpstr>تقسیم بندی نقاط تعادل</vt:lpstr>
      <vt:lpstr>تقسیم بندی نقاط تعادل</vt:lpstr>
      <vt:lpstr>تقسیم بندی نقاط تعادل</vt:lpstr>
      <vt:lpstr>تقسیم بندی نقاط تعادل</vt:lpstr>
      <vt:lpstr>تقسیم بندی نقاط تعادل</vt:lpstr>
      <vt:lpstr>الگوریتم یافتن نقاط تعادل</vt:lpstr>
      <vt:lpstr>الگوریتم یافتن نقطه تعادل تجمعی روی استراتژی M_1</vt:lpstr>
      <vt:lpstr>الگوریتم یافتن نقطه تعادل تجمعی روی استراتژی M_2</vt:lpstr>
      <vt:lpstr>الگوریتم یافتن نقطه تعادل  غیر تجمعی</vt:lpstr>
      <vt:lpstr>الگوریتم یافتن نقطه تعادل  نقطه تعادل  کاملا آمیخته(ادامه.)</vt:lpstr>
      <vt:lpstr>الگورتیم A_PS</vt:lpstr>
      <vt:lpstr>الگورتیم A_SS</vt:lpstr>
      <vt:lpstr>الگوریتم یافتن نقطه تعادل بهینه</vt:lpstr>
      <vt:lpstr>الگوریتم یافتن نقطه تعادل  نقطه تعادل نیمه آمیخته (ادامه.)</vt:lpstr>
      <vt:lpstr>الگوریتم یافتن نقطه تعادل بهینه</vt:lpstr>
      <vt:lpstr> </vt:lpstr>
      <vt:lpstr>مدل سیستم</vt:lpstr>
      <vt:lpstr>مدل بازی سیگنالینگ</vt:lpstr>
      <vt:lpstr>نتایج</vt:lpstr>
      <vt:lpstr>نتایج</vt:lpstr>
      <vt:lpstr>مدل بازی سیگنالینگ</vt:lpstr>
      <vt:lpstr>نتایج</vt:lpstr>
      <vt:lpstr>سناریو اول: α≥2σ</vt:lpstr>
      <vt:lpstr>نتایج(سناریو اول:α≥2σ)</vt:lpstr>
      <vt:lpstr>مقایسه نقاط تعادل</vt:lpstr>
      <vt:lpstr>مقایسه نقاط تعادل (ادامه.)</vt:lpstr>
      <vt:lpstr>نتایج(سناریو اول:α≥2σ)</vt:lpstr>
      <vt:lpstr>نتایج (سناریو اول:α≥2σ)</vt:lpstr>
      <vt:lpstr>نتایج</vt:lpstr>
      <vt:lpstr>نتایج(سناریو دوم:α≤2σ)</vt:lpstr>
      <vt:lpstr>نتایج(سناریو دوم:α≤2σ)</vt:lpstr>
      <vt:lpstr>مقایسه نقاط تعادل</vt:lpstr>
      <vt:lpstr>مقایسه نقاط تعادل (ادامه.)</vt:lpstr>
      <vt:lpstr>نتایج(سناریو دوم:α≤2σ)</vt:lpstr>
      <vt:lpstr>نتایج (سناریو دوم:α≤2σ)</vt:lpstr>
      <vt:lpstr>سناریو امنیتی</vt:lpstr>
      <vt:lpstr>سناریو امنیتی</vt:lpstr>
      <vt:lpstr>مدل بازی سیگنالینگ</vt:lpstr>
      <vt:lpstr>نتایج</vt:lpstr>
      <vt:lpstr>PowerPoint Presentation</vt:lpstr>
      <vt:lpstr>نتایج</vt:lpstr>
      <vt:lpstr>نتایج</vt:lpstr>
      <vt:lpstr>مقایسه نقاط تعادل</vt:lpstr>
      <vt:lpstr>شبیه‌سازی</vt:lpstr>
      <vt:lpstr>نتایج(ادامه.)</vt:lpstr>
      <vt:lpstr>نتایج (ادامه.)</vt:lpstr>
      <vt:lpstr> </vt:lpstr>
      <vt:lpstr>پژوهش‏های پیشین</vt:lpstr>
      <vt:lpstr>پژوهش‏های پیشین(ادامه)</vt:lpstr>
      <vt:lpstr>جمع بندی</vt:lpstr>
      <vt:lpstr>کارهای آتی</vt:lpstr>
      <vt:lpstr>PowerPoint Presentation</vt:lpstr>
    </vt:vector>
  </TitlesOfParts>
  <Company/>
  <LinksUpToDate>false</LinksUpToDate>
  <SharedDoc>false</SharedDoc>
  <HyperlinksChanged>false</HyperlinksChanged>
  <AppVersion>15.0022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sara.ranjbaran.it@gmail.com</dc:creator>
  <cp:lastModifiedBy/>
  <cp:revision>1</cp:revision>
  <dcterms:created xsi:type="dcterms:W3CDTF">2016-05-22T06:28:08Z</dcterms:created>
  <dcterms:modified xsi:type="dcterms:W3CDTF">2016-05-25T04:07:01Z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0x0101006EDDDB5EE6D98C44930B742096920B300400F5B6D36B3EF94B4E9A635CDF2A18F5B8</vt:lpwstr>
  </property>
  <property fmtid="{D5CDD505-2E9C-101B-9397-08002B2CF9AE}" pid="3" name="Order">
    <vt:r8>74065500</vt:r8>
  </property>
  <property fmtid="{D5CDD505-2E9C-101B-9397-08002B2CF9AE}" pid="4" name="HiddenCategoryTags">
    <vt:lpwstr/>
  </property>
  <property fmtid="{D5CDD505-2E9C-101B-9397-08002B2CF9AE}" pid="5" name="InternalTags">
    <vt:lpwstr/>
  </property>
  <property fmtid="{D5CDD505-2E9C-101B-9397-08002B2CF9AE}" pid="6" name="FeatureTags">
    <vt:lpwstr/>
  </property>
  <property fmtid="{D5CDD505-2E9C-101B-9397-08002B2CF9AE}" pid="7" name="LocalizationTags">
    <vt:lpwstr/>
  </property>
  <property fmtid="{D5CDD505-2E9C-101B-9397-08002B2CF9AE}" pid="8" name="CategoryTags">
    <vt:lpwstr/>
  </property>
  <property fmtid="{D5CDD505-2E9C-101B-9397-08002B2CF9AE}" pid="9" name="Applications">
    <vt:lpwstr/>
  </property>
  <property fmtid="{D5CDD505-2E9C-101B-9397-08002B2CF9AE}" pid="10" name="CampaignTags">
    <vt:lpwstr/>
  </property>
  <property fmtid="{D5CDD505-2E9C-101B-9397-08002B2CF9AE}" pid="11" name="ScenarioTags">
    <vt:lpwstr/>
  </property>
</Properties>
</file>